
<file path=[Content_Types].xml><?xml version="1.0" encoding="utf-8"?>
<Types xmlns="http://schemas.openxmlformats.org/package/2006/content-types">
  <Default Extension="fntdata" ContentType="application/x-fontdata"/>
  <Default Extension="jpeg" ContentType="image/jpeg"/>
  <Default Extension="mp4" ContentType="video/mp4"/>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6" Type="http://schemas.microsoft.com/office/2020/02/relationships/classificationlabels" Target="docMetadata/LabelInfo.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4"/>
  </p:sldMasterIdLst>
  <p:notesMasterIdLst>
    <p:notesMasterId r:id="rId31"/>
  </p:notesMasterIdLst>
  <p:sldIdLst>
    <p:sldId id="256" r:id="rId5"/>
    <p:sldId id="257" r:id="rId6"/>
    <p:sldId id="258" r:id="rId7"/>
    <p:sldId id="259" r:id="rId8"/>
    <p:sldId id="260" r:id="rId9"/>
    <p:sldId id="261" r:id="rId10"/>
    <p:sldId id="262" r:id="rId11"/>
    <p:sldId id="263" r:id="rId12"/>
    <p:sldId id="264" r:id="rId13"/>
    <p:sldId id="265" r:id="rId14"/>
    <p:sldId id="266" r:id="rId15"/>
    <p:sldId id="267" r:id="rId16"/>
    <p:sldId id="268" r:id="rId17"/>
    <p:sldId id="269" r:id="rId18"/>
    <p:sldId id="270" r:id="rId19"/>
    <p:sldId id="271" r:id="rId20"/>
    <p:sldId id="272" r:id="rId21"/>
    <p:sldId id="273" r:id="rId22"/>
    <p:sldId id="274" r:id="rId23"/>
    <p:sldId id="275" r:id="rId24"/>
    <p:sldId id="276" r:id="rId25"/>
    <p:sldId id="277" r:id="rId26"/>
    <p:sldId id="278" r:id="rId27"/>
    <p:sldId id="279" r:id="rId28"/>
    <p:sldId id="280" r:id="rId29"/>
    <p:sldId id="281" r:id="rId30"/>
  </p:sldIdLst>
  <p:sldSz cx="9753600" cy="7315200"/>
  <p:notesSz cx="6858000" cy="9144000"/>
  <p:embeddedFontLst>
    <p:embeddedFont>
      <p:font typeface="Marykate" panose="020B0604020202020204" charset="0"/>
      <p:regular r:id="rId32"/>
    </p:embeddedFont>
    <p:embeddedFont>
      <p:font typeface="TT Commons Pro" panose="020B0604020202020204" charset="0"/>
      <p:regular r:id="rId33"/>
    </p:embeddedFont>
    <p:embeddedFont>
      <p:font typeface="TT Commons Pro Bold" panose="020B0604020202020204" charset="0"/>
      <p:regular r:id="rId34"/>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autoAdjust="0"/>
    <p:restoredTop sz="63529" autoAdjust="0"/>
  </p:normalViewPr>
  <p:slideViewPr>
    <p:cSldViewPr>
      <p:cViewPr varScale="1">
        <p:scale>
          <a:sx n="49" d="100"/>
          <a:sy n="49" d="100"/>
        </p:scale>
        <p:origin x="2342" y="53"/>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microsoft.com/office/2016/11/relationships/changesInfo" Target="changesInfos/changesInfo1.xml"/><Relationship Id="rId21" Type="http://schemas.openxmlformats.org/officeDocument/2006/relationships/slide" Target="slides/slide17.xml"/><Relationship Id="rId34" Type="http://schemas.openxmlformats.org/officeDocument/2006/relationships/font" Target="fonts/font3.fntdata"/><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font" Target="fonts/font2.fntdata"/><Relationship Id="rId38" Type="http://schemas.openxmlformats.org/officeDocument/2006/relationships/tableStyles" Target="tableStyle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font" Target="fonts/font1.fntdata"/><Relationship Id="rId37" Type="http://schemas.openxmlformats.org/officeDocument/2006/relationships/theme" Target="theme/theme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viewProps" Target="viewProps.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notesMaster" Target="notesMasters/notesMaster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presProps" Target="presProps.xml"/><Relationship Id="rId8" Type="http://schemas.openxmlformats.org/officeDocument/2006/relationships/slide" Target="slides/slide4.xml"/><Relationship Id="rId3" Type="http://schemas.openxmlformats.org/officeDocument/2006/relationships/customXml" Target="../customXml/item3.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Isabelle Murphy" userId="dd4adbfb-eac1-4e20-9a7c-9dc522430a1f" providerId="ADAL" clId="{5FB3A588-CC9A-4357-B759-5A656FF0A499}"/>
    <pc:docChg chg="custSel modSld">
      <pc:chgData name="Isabelle Murphy" userId="dd4adbfb-eac1-4e20-9a7c-9dc522430a1f" providerId="ADAL" clId="{5FB3A588-CC9A-4357-B759-5A656FF0A499}" dt="2026-10-02T10:54:12.194" v="149" actId="1037"/>
      <pc:docMkLst>
        <pc:docMk/>
      </pc:docMkLst>
      <pc:sldChg chg="modNotesTx">
        <pc:chgData name="Isabelle Murphy" userId="dd4adbfb-eac1-4e20-9a7c-9dc522430a1f" providerId="ADAL" clId="{5FB3A588-CC9A-4357-B759-5A656FF0A499}" dt="2026-09-17T19:20:59.903" v="96" actId="20577"/>
        <pc:sldMkLst>
          <pc:docMk/>
          <pc:sldMk cId="0" sldId="259"/>
        </pc:sldMkLst>
      </pc:sldChg>
      <pc:sldChg chg="addSp modSp mod">
        <pc:chgData name="Isabelle Murphy" userId="dd4adbfb-eac1-4e20-9a7c-9dc522430a1f" providerId="ADAL" clId="{5FB3A588-CC9A-4357-B759-5A656FF0A499}" dt="2026-10-02T10:54:12.194" v="149" actId="1037"/>
        <pc:sldMkLst>
          <pc:docMk/>
          <pc:sldMk cId="0" sldId="265"/>
        </pc:sldMkLst>
        <pc:spChg chg="add mod">
          <ac:chgData name="Isabelle Murphy" userId="dd4adbfb-eac1-4e20-9a7c-9dc522430a1f" providerId="ADAL" clId="{5FB3A588-CC9A-4357-B759-5A656FF0A499}" dt="2026-10-02T10:54:12.194" v="149" actId="1037"/>
          <ac:spMkLst>
            <pc:docMk/>
            <pc:sldMk cId="0" sldId="265"/>
            <ac:spMk id="19" creationId="{D8D96079-AE61-6C04-EDDF-5418106216D2}"/>
          </ac:spMkLst>
        </pc:spChg>
      </pc:sldChg>
    </pc:docChg>
  </pc:docChgLst>
  <pc:docChgLst>
    <pc:chgData name="Elle Gregson" userId="0e37f7df-f923-45e1-9803-cf9225b1e8b2" providerId="ADAL" clId="{8B69E81E-F431-47BA-BAB0-C321EA18A109}"/>
    <pc:docChg chg="undo custSel modSld">
      <pc:chgData name="Elle Gregson" userId="0e37f7df-f923-45e1-9803-cf9225b1e8b2" providerId="ADAL" clId="{8B69E81E-F431-47BA-BAB0-C321EA18A109}" dt="2026-09-21T10:00:44.444" v="1713" actId="20577"/>
      <pc:docMkLst>
        <pc:docMk/>
      </pc:docMkLst>
      <pc:sldChg chg="modNotesTx">
        <pc:chgData name="Elle Gregson" userId="0e37f7df-f923-45e1-9803-cf9225b1e8b2" providerId="ADAL" clId="{8B69E81E-F431-47BA-BAB0-C321EA18A109}" dt="2026-09-18T11:39:32.681" v="1697" actId="20577"/>
        <pc:sldMkLst>
          <pc:docMk/>
          <pc:sldMk cId="0" sldId="256"/>
        </pc:sldMkLst>
      </pc:sldChg>
      <pc:sldChg chg="modNotesTx">
        <pc:chgData name="Elle Gregson" userId="0e37f7df-f923-45e1-9803-cf9225b1e8b2" providerId="ADAL" clId="{8B69E81E-F431-47BA-BAB0-C321EA18A109}" dt="2026-09-18T10:46:49.101" v="199" actId="5793"/>
        <pc:sldMkLst>
          <pc:docMk/>
          <pc:sldMk cId="0" sldId="259"/>
        </pc:sldMkLst>
      </pc:sldChg>
      <pc:sldChg chg="modNotesTx">
        <pc:chgData name="Elle Gregson" userId="0e37f7df-f923-45e1-9803-cf9225b1e8b2" providerId="ADAL" clId="{8B69E81E-F431-47BA-BAB0-C321EA18A109}" dt="2026-09-18T10:52:34.151" v="510" actId="20577"/>
        <pc:sldMkLst>
          <pc:docMk/>
          <pc:sldMk cId="0" sldId="260"/>
        </pc:sldMkLst>
      </pc:sldChg>
      <pc:sldChg chg="addSp delSp modSp mod modAnim modNotesTx">
        <pc:chgData name="Elle Gregson" userId="0e37f7df-f923-45e1-9803-cf9225b1e8b2" providerId="ADAL" clId="{8B69E81E-F431-47BA-BAB0-C321EA18A109}" dt="2026-09-21T10:00:44.444" v="1713" actId="20577"/>
        <pc:sldMkLst>
          <pc:docMk/>
          <pc:sldMk cId="0" sldId="262"/>
        </pc:sldMkLst>
        <pc:picChg chg="add mod">
          <ac:chgData name="Elle Gregson" userId="0e37f7df-f923-45e1-9803-cf9225b1e8b2" providerId="ADAL" clId="{8B69E81E-F431-47BA-BAB0-C321EA18A109}" dt="2026-09-18T14:04:11.268" v="1699"/>
          <ac:picMkLst>
            <pc:docMk/>
            <pc:sldMk cId="0" sldId="262"/>
            <ac:picMk id="9" creationId="{BDD7F347-21BF-4DEC-0F9A-5CD6A21E8796}"/>
          </ac:picMkLst>
        </pc:picChg>
      </pc:sldChg>
      <pc:sldChg chg="modNotesTx">
        <pc:chgData name="Elle Gregson" userId="0e37f7df-f923-45e1-9803-cf9225b1e8b2" providerId="ADAL" clId="{8B69E81E-F431-47BA-BAB0-C321EA18A109}" dt="2026-09-18T11:03:13.208" v="629" actId="20577"/>
        <pc:sldMkLst>
          <pc:docMk/>
          <pc:sldMk cId="0" sldId="264"/>
        </pc:sldMkLst>
      </pc:sldChg>
      <pc:sldChg chg="modNotesTx">
        <pc:chgData name="Elle Gregson" userId="0e37f7df-f923-45e1-9803-cf9225b1e8b2" providerId="ADAL" clId="{8B69E81E-F431-47BA-BAB0-C321EA18A109}" dt="2026-09-18T11:05:03.824" v="868" actId="20577"/>
        <pc:sldMkLst>
          <pc:docMk/>
          <pc:sldMk cId="0" sldId="265"/>
        </pc:sldMkLst>
      </pc:sldChg>
      <pc:sldChg chg="modNotesTx">
        <pc:chgData name="Elle Gregson" userId="0e37f7df-f923-45e1-9803-cf9225b1e8b2" providerId="ADAL" clId="{8B69E81E-F431-47BA-BAB0-C321EA18A109}" dt="2026-09-18T11:06:26.495" v="919" actId="20577"/>
        <pc:sldMkLst>
          <pc:docMk/>
          <pc:sldMk cId="0" sldId="266"/>
        </pc:sldMkLst>
      </pc:sldChg>
      <pc:sldChg chg="modNotesTx">
        <pc:chgData name="Elle Gregson" userId="0e37f7df-f923-45e1-9803-cf9225b1e8b2" providerId="ADAL" clId="{8B69E81E-F431-47BA-BAB0-C321EA18A109}" dt="2026-09-18T11:07:32.010" v="922" actId="20577"/>
        <pc:sldMkLst>
          <pc:docMk/>
          <pc:sldMk cId="0" sldId="267"/>
        </pc:sldMkLst>
      </pc:sldChg>
      <pc:sldChg chg="modNotesTx">
        <pc:chgData name="Elle Gregson" userId="0e37f7df-f923-45e1-9803-cf9225b1e8b2" providerId="ADAL" clId="{8B69E81E-F431-47BA-BAB0-C321EA18A109}" dt="2026-09-18T11:09:37.776" v="1077" actId="20577"/>
        <pc:sldMkLst>
          <pc:docMk/>
          <pc:sldMk cId="0" sldId="268"/>
        </pc:sldMkLst>
      </pc:sldChg>
      <pc:sldChg chg="modNotesTx">
        <pc:chgData name="Elle Gregson" userId="0e37f7df-f923-45e1-9803-cf9225b1e8b2" providerId="ADAL" clId="{8B69E81E-F431-47BA-BAB0-C321EA18A109}" dt="2026-09-18T11:16:27.946" v="1330" actId="20577"/>
        <pc:sldMkLst>
          <pc:docMk/>
          <pc:sldMk cId="0" sldId="271"/>
        </pc:sldMkLst>
      </pc:sldChg>
      <pc:sldChg chg="modNotesTx">
        <pc:chgData name="Elle Gregson" userId="0e37f7df-f923-45e1-9803-cf9225b1e8b2" providerId="ADAL" clId="{8B69E81E-F431-47BA-BAB0-C321EA18A109}" dt="2026-09-18T11:19:08.275" v="1403" actId="20577"/>
        <pc:sldMkLst>
          <pc:docMk/>
          <pc:sldMk cId="0" sldId="273"/>
        </pc:sldMkLst>
      </pc:sldChg>
      <pc:sldChg chg="modNotesTx">
        <pc:chgData name="Elle Gregson" userId="0e37f7df-f923-45e1-9803-cf9225b1e8b2" providerId="ADAL" clId="{8B69E81E-F431-47BA-BAB0-C321EA18A109}" dt="2026-09-18T11:32:17.143" v="1544" actId="20577"/>
        <pc:sldMkLst>
          <pc:docMk/>
          <pc:sldMk cId="0" sldId="277"/>
        </pc:sldMkLst>
      </pc:sldChg>
      <pc:sldChg chg="modNotesTx">
        <pc:chgData name="Elle Gregson" userId="0e37f7df-f923-45e1-9803-cf9225b1e8b2" providerId="ADAL" clId="{8B69E81E-F431-47BA-BAB0-C321EA18A109}" dt="2026-09-18T11:35:19.352" v="1576" actId="20577"/>
        <pc:sldMkLst>
          <pc:docMk/>
          <pc:sldMk cId="0" sldId="278"/>
        </pc:sldMkLst>
      </pc:sldChg>
      <pc:sldChg chg="modNotesTx">
        <pc:chgData name="Elle Gregson" userId="0e37f7df-f923-45e1-9803-cf9225b1e8b2" providerId="ADAL" clId="{8B69E81E-F431-47BA-BAB0-C321EA18A109}" dt="2026-09-18T11:38:56.635" v="1604" actId="20577"/>
        <pc:sldMkLst>
          <pc:docMk/>
          <pc:sldMk cId="0" sldId="280"/>
        </pc:sldMkLst>
      </pc:sldChg>
      <pc:sldChg chg="modNotesTx">
        <pc:chgData name="Elle Gregson" userId="0e37f7df-f923-45e1-9803-cf9225b1e8b2" providerId="ADAL" clId="{8B69E81E-F431-47BA-BAB0-C321EA18A109}" dt="2026-09-18T11:39:15.288" v="1654" actId="20577"/>
        <pc:sldMkLst>
          <pc:docMk/>
          <pc:sldMk cId="0" sldId="281"/>
        </pc:sldMkLst>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lang="cs-CZ"/>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fld id="{B7268E1E-0E44-426D-905E-8AD9B19D2182}" type="datetimeFigureOut">
              <a:rPr lang="cs-CZ" smtClean="0"/>
              <a:t>02.10.2026</a:t>
            </a:fld>
            <a:endParaRPr lang="cs-CZ"/>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a:endParaRPr lang="cs-CZ"/>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cs-CZ"/>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lang="cs-CZ"/>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fld id="{871B2431-D351-4C6E-A3CF-9DFAC0E3E050}" type="slidenum">
              <a:rPr lang="cs-CZ" smtClean="0"/>
              <a:t>‹#›</a:t>
            </a:fld>
            <a:endParaRPr lang="cs-CZ"/>
          </a:p>
        </p:txBody>
      </p:sp>
    </p:spTree>
    <p:extLst>
      <p:ext uri="{BB962C8B-B14F-4D97-AF65-F5344CB8AC3E}">
        <p14:creationId xmlns:p14="http://schemas.microsoft.com/office/powerpoint/2010/main" val="179888911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860675" y="512763"/>
            <a:ext cx="3422650" cy="2566987"/>
          </a:xfrm>
        </p:spPr>
      </p:sp>
      <p:sp>
        <p:nvSpPr>
          <p:cNvPr id="3" name="Notes Placeholder 2"/>
          <p:cNvSpPr>
            <a:spLocks noGrp="1"/>
          </p:cNvSpPr>
          <p:nvPr>
            <p:ph type="body" idx="1"/>
          </p:nvPr>
        </p:nvSpPr>
        <p:spPr/>
        <p:txBody>
          <a:bodyPr/>
          <a:lstStyle/>
          <a:p>
            <a:r>
              <a:rPr lang="en-GB" dirty="0"/>
              <a:t>45-50 mins (10 mins at end for worksheet)</a:t>
            </a:r>
          </a:p>
          <a:p>
            <a:endParaRPr lang="en-GB" dirty="0"/>
          </a:p>
          <a:p>
            <a:r>
              <a:rPr lang="en-GB" dirty="0"/>
              <a:t>If taking a younger class, hide slide 17!</a:t>
            </a:r>
          </a:p>
          <a:p>
            <a:r>
              <a:rPr lang="en-GB" dirty="0"/>
              <a:t>- ASK TEACHER IF ANY SEND NEEDS IN CLASS/TRIGGERS</a:t>
            </a:r>
          </a:p>
          <a:p>
            <a:endParaRPr lang="en-GB" dirty="0"/>
          </a:p>
          <a:p>
            <a:r>
              <a:rPr lang="en-GB" dirty="0"/>
              <a:t>Table set up:</a:t>
            </a:r>
          </a:p>
          <a:p>
            <a:pPr marL="171450" indent="-171450">
              <a:buFontTx/>
              <a:buChar char="-"/>
            </a:pPr>
            <a:r>
              <a:rPr lang="en-GB" dirty="0"/>
              <a:t>Clear trays with sets of mammals</a:t>
            </a:r>
          </a:p>
          <a:p>
            <a:pPr marL="171450" indent="-171450">
              <a:buFontTx/>
              <a:buChar char="-"/>
            </a:pPr>
            <a:r>
              <a:rPr lang="en-GB" dirty="0"/>
              <a:t>Laminated tummy size chart</a:t>
            </a:r>
          </a:p>
          <a:p>
            <a:pPr marL="171450" indent="-171450">
              <a:buFontTx/>
              <a:buChar char="-"/>
            </a:pPr>
            <a:r>
              <a:rPr lang="en-GB" dirty="0"/>
              <a:t>Paper slip with either cherry, walnut, plum and egg (one for each table if taking a younger class)</a:t>
            </a:r>
          </a:p>
          <a:p>
            <a:pPr marL="171450" indent="-171450">
              <a:buFontTx/>
              <a:buChar char="-"/>
            </a:pPr>
            <a:endParaRPr lang="en-GB" dirty="0"/>
          </a:p>
          <a:p>
            <a:pPr marL="0" indent="0">
              <a:buFontTx/>
              <a:buNone/>
            </a:pPr>
            <a:r>
              <a:rPr lang="en-GB" dirty="0"/>
              <a:t>Front of classroom:</a:t>
            </a:r>
          </a:p>
          <a:p>
            <a:pPr marL="171450" indent="-171450">
              <a:buFontTx/>
              <a:buChar char="-"/>
            </a:pPr>
            <a:r>
              <a:rPr lang="en-GB" dirty="0"/>
              <a:t>Small clear tray with measurement jugs, pouring jug with liquid, teaspoon, and syringe.</a:t>
            </a:r>
          </a:p>
          <a:p>
            <a:pPr marL="171450" indent="-171450">
              <a:buFontTx/>
              <a:buChar char="-"/>
            </a:pPr>
            <a:endParaRPr lang="en-GB" dirty="0"/>
          </a:p>
          <a:p>
            <a:pPr marL="0" indent="0">
              <a:buFontTx/>
              <a:buNone/>
            </a:pPr>
            <a:r>
              <a:rPr lang="en-GB" dirty="0"/>
              <a:t>Other resources:</a:t>
            </a:r>
          </a:p>
          <a:p>
            <a:pPr marL="171450" indent="-171450">
              <a:buFontTx/>
              <a:buChar char="-"/>
            </a:pPr>
            <a:r>
              <a:rPr lang="en-GB" dirty="0"/>
              <a:t>Play foam ready to hand out during class</a:t>
            </a:r>
          </a:p>
          <a:p>
            <a:pPr marL="171450" indent="-171450">
              <a:buFontTx/>
              <a:buChar char="-"/>
            </a:pPr>
            <a:r>
              <a:rPr lang="en-GB" dirty="0"/>
              <a:t>Worksheet to hand out at end of class (depending on class/teacher if stay or take home)</a:t>
            </a:r>
          </a:p>
        </p:txBody>
      </p:sp>
      <p:sp>
        <p:nvSpPr>
          <p:cNvPr id="4" name="Slide Number Placeholder 3"/>
          <p:cNvSpPr>
            <a:spLocks noGrp="1"/>
          </p:cNvSpPr>
          <p:nvPr>
            <p:ph type="sldNum" sz="quarter" idx="5"/>
          </p:nvPr>
        </p:nvSpPr>
        <p:spPr/>
        <p:txBody>
          <a:bodyPr/>
          <a:lstStyle/>
          <a:p>
            <a:fld id="{871B2431-D351-4C6E-A3CF-9DFAC0E3E050}" type="slidenum">
              <a:rPr lang="cs-CZ" smtClean="0"/>
              <a:t>1</a:t>
            </a:fld>
            <a:endParaRPr lang="cs-CZ"/>
          </a:p>
        </p:txBody>
      </p:sp>
    </p:spTree>
    <p:extLst>
      <p:ext uri="{BB962C8B-B14F-4D97-AF65-F5344CB8AC3E}">
        <p14:creationId xmlns:p14="http://schemas.microsoft.com/office/powerpoint/2010/main" val="367797744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860675" y="512763"/>
            <a:ext cx="3422650"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dirty="0"/>
              <a:t>Introduce self and today’s session. If you forget my name, just call me miss.</a:t>
            </a:r>
          </a:p>
          <a:p>
            <a:endParaRPr lang="en-US" dirty="0"/>
          </a:p>
          <a:p>
            <a:r>
              <a:rPr lang="en-US" dirty="0"/>
              <a:t>Class agreement:</a:t>
            </a:r>
          </a:p>
          <a:p>
            <a:pPr marL="171450" indent="-171450">
              <a:buFontTx/>
              <a:buChar char="-"/>
            </a:pPr>
            <a:r>
              <a:rPr lang="en-US" dirty="0"/>
              <a:t>Hands up if you have a question or answer to a question</a:t>
            </a:r>
          </a:p>
          <a:p>
            <a:pPr marL="171450" indent="-171450">
              <a:buFontTx/>
              <a:buChar char="-"/>
            </a:pPr>
            <a:r>
              <a:rPr lang="en-US" dirty="0"/>
              <a:t>Respect one another (when I’m speaking you can respect me by listening, and then I can do the same for you)</a:t>
            </a:r>
          </a:p>
          <a:p>
            <a:pPr marL="171450" indent="-171450">
              <a:buFontTx/>
              <a:buChar char="-"/>
            </a:pPr>
            <a:endParaRPr lang="en-US" dirty="0"/>
          </a:p>
          <a:p>
            <a:pPr marL="0" indent="0">
              <a:buFontTx/>
              <a:buNone/>
            </a:pPr>
            <a:r>
              <a:rPr lang="en-US" dirty="0"/>
              <a:t>Lesson objectives:</a:t>
            </a:r>
          </a:p>
          <a:p>
            <a:pPr marL="171450" indent="-171450">
              <a:buFontTx/>
              <a:buChar char="-"/>
            </a:pPr>
            <a:r>
              <a:rPr lang="en-US" dirty="0"/>
              <a:t>To learn about how animals feed their young</a:t>
            </a:r>
          </a:p>
          <a:p>
            <a:pPr marL="171450" indent="-171450">
              <a:buFontTx/>
              <a:buChar char="-"/>
            </a:pPr>
            <a:r>
              <a:rPr lang="en-US" dirty="0"/>
              <a:t>And how human babies are fed</a:t>
            </a:r>
          </a:p>
          <a:p>
            <a:endParaRPr lang="en-US" dirty="0"/>
          </a:p>
          <a:p>
            <a:endParaRPr lang="en-US" dirty="0"/>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860675" y="512763"/>
            <a:ext cx="3422650"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dirty="0"/>
              <a:t>You’ve noticed that I’ve put lots of animals on trays.</a:t>
            </a:r>
          </a:p>
          <a:p>
            <a:endParaRPr lang="en-US" dirty="0"/>
          </a:p>
          <a:p>
            <a:pPr marL="171450" indent="-171450">
              <a:buFontTx/>
              <a:buChar char="-"/>
            </a:pPr>
            <a:r>
              <a:rPr lang="en-US" dirty="0"/>
              <a:t>Direct class to look at animals and have a discussion about what characteristics can they spot, what do they know about these animals, what fun facts do they know, what can they spot.</a:t>
            </a:r>
          </a:p>
          <a:p>
            <a:pPr marL="171450" indent="-171450">
              <a:buFontTx/>
              <a:buChar char="-"/>
            </a:pPr>
            <a:r>
              <a:rPr lang="en-US" dirty="0"/>
              <a:t>Walk round classroom and discuss with tables in relaxed manner</a:t>
            </a:r>
          </a:p>
          <a:p>
            <a:pPr marL="171450" indent="-171450">
              <a:buFontTx/>
              <a:buChar char="-"/>
            </a:pPr>
            <a:r>
              <a:rPr lang="en-US" dirty="0"/>
              <a:t>Max 5 minutes, flick to next slide during activity</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860675" y="512763"/>
            <a:ext cx="3422650" cy="2566987"/>
          </a:xfrm>
        </p:spPr>
      </p:sp>
      <p:sp>
        <p:nvSpPr>
          <p:cNvPr id="3" name="Notes Placeholder 2"/>
          <p:cNvSpPr>
            <a:spLocks noGrp="1"/>
          </p:cNvSpPr>
          <p:nvPr>
            <p:ph type="body" idx="1"/>
          </p:nvPr>
        </p:nvSpPr>
        <p:spPr/>
        <p:txBody>
          <a:bodyPr/>
          <a:lstStyle/>
          <a:p>
            <a:pPr marL="0" indent="0">
              <a:buFontTx/>
              <a:buNone/>
            </a:pPr>
            <a:r>
              <a:rPr lang="en-GB" dirty="0"/>
              <a:t>Put animals back on trays, for younger class ask to join me back on the floor/mat.</a:t>
            </a:r>
          </a:p>
          <a:p>
            <a:pPr marL="0" indent="0">
              <a:buFontTx/>
              <a:buNone/>
            </a:pPr>
            <a:endParaRPr lang="en-GB" dirty="0"/>
          </a:p>
          <a:p>
            <a:pPr marL="0" indent="0">
              <a:buFontTx/>
              <a:buNone/>
            </a:pPr>
            <a:r>
              <a:rPr lang="en-GB" dirty="0"/>
              <a:t>Only take a few responses. If responses are not what I am after, hands down…</a:t>
            </a:r>
          </a:p>
          <a:p>
            <a:pPr marL="171450" indent="-171450">
              <a:buFontTx/>
              <a:buChar char="-"/>
            </a:pPr>
            <a:endParaRPr lang="en-GB" dirty="0"/>
          </a:p>
          <a:p>
            <a:pPr marL="171450" indent="-171450">
              <a:buFontTx/>
              <a:buChar char="-"/>
            </a:pPr>
            <a:r>
              <a:rPr lang="en-GB" dirty="0"/>
              <a:t>What did you notice about these animals?</a:t>
            </a:r>
          </a:p>
          <a:p>
            <a:pPr marL="171450" indent="-171450">
              <a:buFontTx/>
              <a:buChar char="-"/>
            </a:pPr>
            <a:r>
              <a:rPr lang="en-GB" dirty="0"/>
              <a:t>What characteristics do they have?</a:t>
            </a:r>
          </a:p>
          <a:p>
            <a:pPr marL="171450" indent="-171450">
              <a:buFontTx/>
              <a:buChar char="-"/>
            </a:pPr>
            <a:r>
              <a:rPr lang="en-GB" dirty="0"/>
              <a:t>What did you spot?</a:t>
            </a:r>
          </a:p>
          <a:p>
            <a:pPr marL="171450" indent="-171450">
              <a:buFontTx/>
              <a:buChar char="-"/>
            </a:pPr>
            <a:endParaRPr lang="en-GB" dirty="0"/>
          </a:p>
          <a:p>
            <a:pPr marL="0" indent="0">
              <a:buFontTx/>
              <a:buNone/>
            </a:pPr>
            <a:r>
              <a:rPr lang="en-GB" dirty="0"/>
              <a:t>Focus on individuals that mentioned the following…</a:t>
            </a:r>
          </a:p>
          <a:p>
            <a:pPr marL="0" indent="0">
              <a:buFontTx/>
              <a:buNone/>
            </a:pPr>
            <a:r>
              <a:rPr lang="en-GB" dirty="0"/>
              <a:t>(In pairs, mummy and baby, live in different places)</a:t>
            </a:r>
          </a:p>
          <a:p>
            <a:pPr marL="0" indent="0">
              <a:buFontTx/>
              <a:buNone/>
            </a:pPr>
            <a:endParaRPr lang="en-GB" dirty="0"/>
          </a:p>
          <a:p>
            <a:pPr marL="0" indent="0">
              <a:buFontTx/>
              <a:buNone/>
            </a:pPr>
            <a:r>
              <a:rPr lang="en-GB" dirty="0"/>
              <a:t>What do these animals have in common…</a:t>
            </a:r>
          </a:p>
          <a:p>
            <a:pPr marL="0" indent="0">
              <a:buFontTx/>
              <a:buNone/>
            </a:pPr>
            <a:r>
              <a:rPr lang="en-GB" dirty="0"/>
              <a:t>What type of animal…are they mammals? </a:t>
            </a:r>
            <a:r>
              <a:rPr lang="en-GB"/>
              <a:t>No1</a:t>
            </a:r>
            <a:endParaRPr lang="en-GB" dirty="0"/>
          </a:p>
          <a:p>
            <a:pPr marL="171450" indent="-171450">
              <a:buFontTx/>
              <a:buChar char="-"/>
            </a:pPr>
            <a:endParaRPr lang="en-GB" dirty="0"/>
          </a:p>
          <a:p>
            <a:pPr marL="0" indent="0">
              <a:buFontTx/>
              <a:buNone/>
            </a:pPr>
            <a:r>
              <a:rPr lang="en-GB" dirty="0"/>
              <a:t>Aim is to get to the point that every animal on the tables/board is a mammal.</a:t>
            </a:r>
          </a:p>
          <a:p>
            <a:pPr marL="0" indent="0">
              <a:buFontTx/>
              <a:buNone/>
            </a:pPr>
            <a:endParaRPr lang="en-GB" dirty="0"/>
          </a:p>
          <a:p>
            <a:pPr marL="0" indent="0">
              <a:buFontTx/>
              <a:buNone/>
            </a:pPr>
            <a:r>
              <a:rPr lang="en-GB" dirty="0"/>
              <a:t>Now we have a really interesting video to watch all about mammals, and your job is to listen out for all the interesting facts and tell me anything you learnt at the end.</a:t>
            </a:r>
          </a:p>
          <a:p>
            <a:pPr marL="171450" indent="-171450">
              <a:buFontTx/>
              <a:buChar char="-"/>
            </a:pPr>
            <a:r>
              <a:rPr lang="en-GB" dirty="0"/>
              <a:t>What will I have to do if the volume gets too loud? Turn it off which isn’t fun</a:t>
            </a:r>
          </a:p>
          <a:p>
            <a:pPr marL="171450" indent="-171450">
              <a:buFontTx/>
              <a:buChar char="-"/>
            </a:pPr>
            <a:r>
              <a:rPr lang="en-GB" dirty="0"/>
              <a:t>Turn listening ears on</a:t>
            </a:r>
          </a:p>
        </p:txBody>
      </p:sp>
      <p:sp>
        <p:nvSpPr>
          <p:cNvPr id="4" name="Slide Number Placeholder 3"/>
          <p:cNvSpPr>
            <a:spLocks noGrp="1"/>
          </p:cNvSpPr>
          <p:nvPr>
            <p:ph type="sldNum" sz="quarter" idx="5"/>
          </p:nvPr>
        </p:nvSpPr>
        <p:spPr/>
        <p:txBody>
          <a:bodyPr/>
          <a:lstStyle/>
          <a:p>
            <a:fld id="{871B2431-D351-4C6E-A3CF-9DFAC0E3E050}" type="slidenum">
              <a:rPr lang="cs-CZ" smtClean="0"/>
              <a:t>4</a:t>
            </a:fld>
            <a:endParaRPr lang="cs-CZ"/>
          </a:p>
        </p:txBody>
      </p:sp>
    </p:spTree>
    <p:extLst>
      <p:ext uri="{BB962C8B-B14F-4D97-AF65-F5344CB8AC3E}">
        <p14:creationId xmlns:p14="http://schemas.microsoft.com/office/powerpoint/2010/main" val="58285640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860675" y="512763"/>
            <a:ext cx="3422650" cy="2566987"/>
          </a:xfrm>
        </p:spPr>
      </p:sp>
      <p:sp>
        <p:nvSpPr>
          <p:cNvPr id="3" name="Notes Placeholder 2"/>
          <p:cNvSpPr>
            <a:spLocks noGrp="1"/>
          </p:cNvSpPr>
          <p:nvPr>
            <p:ph type="body" idx="1"/>
          </p:nvPr>
        </p:nvSpPr>
        <p:spPr/>
        <p:txBody>
          <a:bodyPr/>
          <a:lstStyle/>
          <a:p>
            <a:r>
              <a:rPr lang="en-GB" dirty="0"/>
              <a:t>Play video (if a younger class may be able to sit on mat/floor in front of screen)</a:t>
            </a:r>
          </a:p>
          <a:p>
            <a:endParaRPr lang="en-GB" dirty="0"/>
          </a:p>
          <a:p>
            <a:r>
              <a:rPr lang="en-GB" dirty="0"/>
              <a:t>Can anyone tell me a fun fact they learnt?</a:t>
            </a:r>
          </a:p>
          <a:p>
            <a:endParaRPr lang="en-GB" dirty="0"/>
          </a:p>
          <a:p>
            <a:r>
              <a:rPr lang="en-GB" dirty="0"/>
              <a:t>If answers aren’t helpful, reiterate question: I know you saw lots of mammals, but did anyone hear any special facts about those mammals?</a:t>
            </a:r>
          </a:p>
          <a:p>
            <a:endParaRPr lang="en-GB" dirty="0"/>
          </a:p>
          <a:p>
            <a:pPr marL="171450" indent="-171450">
              <a:buFontTx/>
              <a:buChar char="-"/>
            </a:pPr>
            <a:r>
              <a:rPr lang="en-GB" dirty="0"/>
              <a:t>Lungs to breathe</a:t>
            </a:r>
          </a:p>
          <a:p>
            <a:pPr marL="171450" indent="-171450">
              <a:buFontTx/>
              <a:buChar char="-"/>
            </a:pPr>
            <a:r>
              <a:rPr lang="en-GB" dirty="0"/>
              <a:t>Warm blooded/endothermic </a:t>
            </a:r>
          </a:p>
          <a:p>
            <a:pPr marL="171450" indent="-171450">
              <a:buFontTx/>
              <a:buChar char="-"/>
            </a:pPr>
            <a:r>
              <a:rPr lang="en-GB" dirty="0"/>
              <a:t>Hair/fur</a:t>
            </a:r>
          </a:p>
          <a:p>
            <a:pPr marL="171450" indent="-171450">
              <a:buFontTx/>
              <a:buChar char="-"/>
            </a:pPr>
            <a:r>
              <a:rPr lang="en-GB" dirty="0"/>
              <a:t>Give birth to live young</a:t>
            </a:r>
          </a:p>
          <a:p>
            <a:pPr marL="171450" indent="-171450">
              <a:buFontTx/>
              <a:buChar char="-"/>
            </a:pPr>
            <a:r>
              <a:rPr lang="en-GB" dirty="0"/>
              <a:t>How many mammals we have in the world: 6 thousand</a:t>
            </a:r>
          </a:p>
        </p:txBody>
      </p:sp>
      <p:sp>
        <p:nvSpPr>
          <p:cNvPr id="4" name="Slide Number Placeholder 3"/>
          <p:cNvSpPr>
            <a:spLocks noGrp="1"/>
          </p:cNvSpPr>
          <p:nvPr>
            <p:ph type="sldNum" sz="quarter" idx="5"/>
          </p:nvPr>
        </p:nvSpPr>
        <p:spPr/>
        <p:txBody>
          <a:bodyPr/>
          <a:lstStyle/>
          <a:p>
            <a:fld id="{871B2431-D351-4C6E-A3CF-9DFAC0E3E050}" type="slidenum">
              <a:rPr lang="cs-CZ" smtClean="0"/>
              <a:t>5</a:t>
            </a:fld>
            <a:endParaRPr lang="cs-CZ"/>
          </a:p>
        </p:txBody>
      </p:sp>
    </p:spTree>
    <p:extLst>
      <p:ext uri="{BB962C8B-B14F-4D97-AF65-F5344CB8AC3E}">
        <p14:creationId xmlns:p14="http://schemas.microsoft.com/office/powerpoint/2010/main" val="146307326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860675" y="512763"/>
            <a:ext cx="3422650" cy="2566987"/>
          </a:xfrm>
        </p:spPr>
      </p:sp>
      <p:sp>
        <p:nvSpPr>
          <p:cNvPr id="3" name="Notes Placeholder 2"/>
          <p:cNvSpPr>
            <a:spLocks noGrp="1"/>
          </p:cNvSpPr>
          <p:nvPr>
            <p:ph type="body" idx="1"/>
          </p:nvPr>
        </p:nvSpPr>
        <p:spPr/>
        <p:txBody>
          <a:bodyPr/>
          <a:lstStyle/>
          <a:p>
            <a:r>
              <a:rPr lang="en-GB" dirty="0"/>
              <a:t>Ask what is a mammals first food? Milk.</a:t>
            </a:r>
          </a:p>
          <a:p>
            <a:endParaRPr lang="en-GB" dirty="0"/>
          </a:p>
          <a:p>
            <a:r>
              <a:rPr lang="en-GB" dirty="0"/>
              <a:t>All mammals need milk to survive! Now what do you think would happen in the wild if that baby was split up from its mother, or couldn’t feed from its mother for whatever reason? Would die.</a:t>
            </a:r>
          </a:p>
          <a:p>
            <a:r>
              <a:rPr lang="en-GB" dirty="0"/>
              <a:t>So that first milk is very important for that baby to survive, and now we are going to watch a video all about how mammal feed their babies.</a:t>
            </a:r>
          </a:p>
        </p:txBody>
      </p:sp>
      <p:sp>
        <p:nvSpPr>
          <p:cNvPr id="4" name="Slide Number Placeholder 3"/>
          <p:cNvSpPr>
            <a:spLocks noGrp="1"/>
          </p:cNvSpPr>
          <p:nvPr>
            <p:ph type="sldNum" sz="quarter" idx="5"/>
          </p:nvPr>
        </p:nvSpPr>
        <p:spPr/>
        <p:txBody>
          <a:bodyPr/>
          <a:lstStyle/>
          <a:p>
            <a:fld id="{871B2431-D351-4C6E-A3CF-9DFAC0E3E050}" type="slidenum">
              <a:rPr lang="cs-CZ" smtClean="0"/>
              <a:t>6</a:t>
            </a:fld>
            <a:endParaRPr lang="cs-CZ"/>
          </a:p>
        </p:txBody>
      </p:sp>
    </p:spTree>
    <p:extLst>
      <p:ext uri="{BB962C8B-B14F-4D97-AF65-F5344CB8AC3E}">
        <p14:creationId xmlns:p14="http://schemas.microsoft.com/office/powerpoint/2010/main" val="200160548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860675" y="512763"/>
            <a:ext cx="3422650" cy="2566987"/>
          </a:xfrm>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dirty="0"/>
              <a:t>Play video (if a younger class may be able to sit on mat/floor in front of screen). </a:t>
            </a:r>
            <a:r>
              <a:rPr lang="en-GB"/>
              <a:t>Discuss video</a:t>
            </a:r>
            <a:endParaRPr lang="en-GB"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en-GB" dirty="0"/>
          </a:p>
          <a:p>
            <a:pPr marL="0" marR="0" lvl="0" indent="0" algn="l" defTabSz="914400" rtl="0" eaLnBrk="1" fontAlgn="auto" latinLnBrk="0" hangingPunct="1">
              <a:lnSpc>
                <a:spcPct val="100000"/>
              </a:lnSpc>
              <a:spcBef>
                <a:spcPts val="0"/>
              </a:spcBef>
              <a:spcAft>
                <a:spcPts val="0"/>
              </a:spcAft>
              <a:buClrTx/>
              <a:buSzTx/>
              <a:buFontTx/>
              <a:buNone/>
              <a:tabLst/>
              <a:defRPr/>
            </a:pPr>
            <a:r>
              <a:rPr lang="en-GB" dirty="0"/>
              <a:t>ACTIVITY BREAK (can use now or later if fidgeting):</a:t>
            </a:r>
          </a:p>
          <a:p>
            <a:pPr marL="171450" marR="0" lvl="0" indent="-171450" algn="l" defTabSz="914400" rtl="0" eaLnBrk="1" fontAlgn="auto" latinLnBrk="0" hangingPunct="1">
              <a:lnSpc>
                <a:spcPct val="100000"/>
              </a:lnSpc>
              <a:spcBef>
                <a:spcPts val="0"/>
              </a:spcBef>
              <a:spcAft>
                <a:spcPts val="0"/>
              </a:spcAft>
              <a:buClrTx/>
              <a:buSzTx/>
              <a:buFontTx/>
              <a:buChar char="-"/>
              <a:tabLst/>
              <a:defRPr/>
            </a:pPr>
            <a:r>
              <a:rPr lang="en-GB" dirty="0"/>
              <a:t>Who can dance link a monkey? FREEZE</a:t>
            </a:r>
          </a:p>
          <a:p>
            <a:pPr marL="171450" marR="0" lvl="0" indent="-171450" algn="l" defTabSz="914400" rtl="0" eaLnBrk="1" fontAlgn="auto" latinLnBrk="0" hangingPunct="1">
              <a:lnSpc>
                <a:spcPct val="100000"/>
              </a:lnSpc>
              <a:spcBef>
                <a:spcPts val="0"/>
              </a:spcBef>
              <a:spcAft>
                <a:spcPts val="0"/>
              </a:spcAft>
              <a:buClrTx/>
              <a:buSzTx/>
              <a:buFontTx/>
              <a:buChar char="-"/>
              <a:tabLst/>
              <a:defRPr/>
            </a:pPr>
            <a:r>
              <a:rPr lang="en-GB" dirty="0"/>
              <a:t>Who can stomp like an elephant? FREEZE</a:t>
            </a:r>
          </a:p>
          <a:p>
            <a:pPr marL="171450" marR="0" lvl="0" indent="-171450" algn="l" defTabSz="914400" rtl="0" eaLnBrk="1" fontAlgn="auto" latinLnBrk="0" hangingPunct="1">
              <a:lnSpc>
                <a:spcPct val="100000"/>
              </a:lnSpc>
              <a:spcBef>
                <a:spcPts val="0"/>
              </a:spcBef>
              <a:spcAft>
                <a:spcPts val="0"/>
              </a:spcAft>
              <a:buClrTx/>
              <a:buSzTx/>
              <a:buFontTx/>
              <a:buChar char="-"/>
              <a:tabLst/>
              <a:defRPr/>
            </a:pPr>
            <a:r>
              <a:rPr lang="en-GB" dirty="0"/>
              <a:t>Who can jump like a kangaroo? FREEZE</a:t>
            </a:r>
          </a:p>
          <a:p>
            <a:pPr marL="171450" marR="0" lvl="0" indent="-171450" algn="l" defTabSz="914400" rtl="0" eaLnBrk="1" fontAlgn="auto" latinLnBrk="0" hangingPunct="1">
              <a:lnSpc>
                <a:spcPct val="100000"/>
              </a:lnSpc>
              <a:spcBef>
                <a:spcPts val="0"/>
              </a:spcBef>
              <a:spcAft>
                <a:spcPts val="0"/>
              </a:spcAft>
              <a:buClrTx/>
              <a:buSzTx/>
              <a:buFontTx/>
              <a:buChar char="-"/>
              <a:tabLst/>
              <a:defRPr/>
            </a:pPr>
            <a:r>
              <a:rPr lang="en-GB" dirty="0"/>
              <a:t>Who can shake like a sheep? FREEZE</a:t>
            </a:r>
          </a:p>
          <a:p>
            <a:pPr marL="171450" marR="0" lvl="0" indent="-171450" algn="l" defTabSz="914400" rtl="0" eaLnBrk="1" fontAlgn="auto" latinLnBrk="0" hangingPunct="1">
              <a:lnSpc>
                <a:spcPct val="100000"/>
              </a:lnSpc>
              <a:spcBef>
                <a:spcPts val="0"/>
              </a:spcBef>
              <a:spcAft>
                <a:spcPts val="0"/>
              </a:spcAft>
              <a:buClrTx/>
              <a:buSzTx/>
              <a:buFontTx/>
              <a:buChar char="-"/>
              <a:tabLst/>
              <a:defRPr/>
            </a:pPr>
            <a:r>
              <a:rPr lang="en-GB" dirty="0"/>
              <a:t>Finally, who can raw like a lion? FREEZE</a:t>
            </a:r>
          </a:p>
          <a:p>
            <a:endParaRPr lang="en-GB" dirty="0"/>
          </a:p>
          <a:p>
            <a:endParaRPr lang="en-GB" dirty="0"/>
          </a:p>
          <a:p>
            <a:endParaRPr lang="en-GB" dirty="0"/>
          </a:p>
        </p:txBody>
      </p:sp>
      <p:sp>
        <p:nvSpPr>
          <p:cNvPr id="4" name="Slide Number Placeholder 3"/>
          <p:cNvSpPr>
            <a:spLocks noGrp="1"/>
          </p:cNvSpPr>
          <p:nvPr>
            <p:ph type="sldNum" sz="quarter" idx="5"/>
          </p:nvPr>
        </p:nvSpPr>
        <p:spPr/>
        <p:txBody>
          <a:bodyPr/>
          <a:lstStyle/>
          <a:p>
            <a:fld id="{871B2431-D351-4C6E-A3CF-9DFAC0E3E050}" type="slidenum">
              <a:rPr lang="cs-CZ" smtClean="0"/>
              <a:t>7</a:t>
            </a:fld>
            <a:endParaRPr lang="cs-CZ"/>
          </a:p>
        </p:txBody>
      </p:sp>
    </p:spTree>
    <p:extLst>
      <p:ext uri="{BB962C8B-B14F-4D97-AF65-F5344CB8AC3E}">
        <p14:creationId xmlns:p14="http://schemas.microsoft.com/office/powerpoint/2010/main" val="185158572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860675" y="512763"/>
            <a:ext cx="3422650" cy="2566987"/>
          </a:xfrm>
        </p:spPr>
      </p:sp>
      <p:sp>
        <p:nvSpPr>
          <p:cNvPr id="3" name="Notes Placeholder 2"/>
          <p:cNvSpPr>
            <a:spLocks noGrp="1"/>
          </p:cNvSpPr>
          <p:nvPr>
            <p:ph type="body" idx="1"/>
          </p:nvPr>
        </p:nvSpPr>
        <p:spPr/>
        <p:txBody>
          <a:bodyPr/>
          <a:lstStyle/>
          <a:p>
            <a:r>
              <a:rPr lang="en-GB" dirty="0"/>
              <a:t>Now can anyone name any other mammals? Maybe one that you haven’t seen yet.</a:t>
            </a:r>
          </a:p>
          <a:p>
            <a:endParaRPr lang="en-GB" dirty="0"/>
          </a:p>
          <a:p>
            <a:r>
              <a:rPr lang="en-GB" dirty="0"/>
              <a:t>Aim is to get the answer human! If they don’t get the answer, then give clues:</a:t>
            </a:r>
          </a:p>
          <a:p>
            <a:pPr marL="171450" indent="-171450">
              <a:buFontTx/>
              <a:buChar char="-"/>
            </a:pPr>
            <a:r>
              <a:rPr lang="en-GB" dirty="0"/>
              <a:t>What mammal walks on two legs, has hands, can communicate, has hair…</a:t>
            </a:r>
          </a:p>
          <a:p>
            <a:pPr marL="0" indent="0">
              <a:buFontTx/>
              <a:buNone/>
            </a:pPr>
            <a:endParaRPr lang="en-GB" dirty="0"/>
          </a:p>
          <a:p>
            <a:pPr marL="0" indent="0">
              <a:buFontTx/>
              <a:buNone/>
            </a:pPr>
            <a:r>
              <a:rPr lang="en-GB" dirty="0"/>
              <a:t>Yes! That’s right, we are all mammals in this room.</a:t>
            </a:r>
          </a:p>
          <a:p>
            <a:pPr marL="0" indent="0">
              <a:buFontTx/>
              <a:buNone/>
            </a:pPr>
            <a:endParaRPr lang="en-GB" dirty="0"/>
          </a:p>
          <a:p>
            <a:pPr marL="0" indent="0">
              <a:buFontTx/>
              <a:buNone/>
            </a:pPr>
            <a:endParaRPr lang="en-GB" dirty="0"/>
          </a:p>
        </p:txBody>
      </p:sp>
      <p:sp>
        <p:nvSpPr>
          <p:cNvPr id="4" name="Slide Number Placeholder 3"/>
          <p:cNvSpPr>
            <a:spLocks noGrp="1"/>
          </p:cNvSpPr>
          <p:nvPr>
            <p:ph type="sldNum" sz="quarter" idx="5"/>
          </p:nvPr>
        </p:nvSpPr>
        <p:spPr/>
        <p:txBody>
          <a:bodyPr/>
          <a:lstStyle/>
          <a:p>
            <a:fld id="{871B2431-D351-4C6E-A3CF-9DFAC0E3E050}" type="slidenum">
              <a:rPr lang="cs-CZ" smtClean="0"/>
              <a:t>8</a:t>
            </a:fld>
            <a:endParaRPr lang="cs-CZ"/>
          </a:p>
        </p:txBody>
      </p:sp>
    </p:spTree>
    <p:extLst>
      <p:ext uri="{BB962C8B-B14F-4D97-AF65-F5344CB8AC3E}">
        <p14:creationId xmlns:p14="http://schemas.microsoft.com/office/powerpoint/2010/main" val="362039692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860675" y="512763"/>
            <a:ext cx="3422650" cy="2566987"/>
          </a:xfrm>
        </p:spPr>
      </p:sp>
      <p:sp>
        <p:nvSpPr>
          <p:cNvPr id="3" name="Notes Placeholder 2"/>
          <p:cNvSpPr>
            <a:spLocks noGrp="1"/>
          </p:cNvSpPr>
          <p:nvPr>
            <p:ph type="body" idx="1"/>
          </p:nvPr>
        </p:nvSpPr>
        <p:spPr/>
        <p:txBody>
          <a:bodyPr/>
          <a:lstStyle/>
          <a:p>
            <a:pPr marL="0" indent="0">
              <a:buFontTx/>
              <a:buNone/>
            </a:pPr>
            <a:r>
              <a:rPr lang="en-GB" dirty="0"/>
              <a:t>Yes! That’s right, we are all mammals in this room.</a:t>
            </a:r>
          </a:p>
          <a:p>
            <a:pPr marL="0" indent="0">
              <a:buFontTx/>
              <a:buNone/>
            </a:pPr>
            <a:endParaRPr lang="en-GB" dirty="0"/>
          </a:p>
          <a:p>
            <a:pPr marL="0" indent="0">
              <a:buFontTx/>
              <a:buNone/>
            </a:pPr>
            <a:r>
              <a:rPr lang="en-GB" dirty="0"/>
              <a:t>Lets check:</a:t>
            </a:r>
          </a:p>
          <a:p>
            <a:pPr marL="171450" indent="-171450">
              <a:buFontTx/>
              <a:buChar char="-"/>
            </a:pPr>
            <a:r>
              <a:rPr lang="en-GB" dirty="0"/>
              <a:t>Do we have hair?</a:t>
            </a:r>
          </a:p>
          <a:p>
            <a:pPr marL="171450" indent="-171450">
              <a:buFontTx/>
              <a:buChar char="-"/>
            </a:pPr>
            <a:r>
              <a:rPr lang="en-GB" dirty="0"/>
              <a:t>So we have lungs, can we take a big deep breath? (take deep breath with class)</a:t>
            </a:r>
          </a:p>
          <a:p>
            <a:pPr marL="171450" indent="-171450">
              <a:buFontTx/>
              <a:buChar char="-"/>
            </a:pPr>
            <a:r>
              <a:rPr lang="en-GB" dirty="0"/>
              <a:t>If we are a female mammal, can we give birth to live young?</a:t>
            </a:r>
          </a:p>
          <a:p>
            <a:pPr marL="171450" indent="-171450">
              <a:buFontTx/>
              <a:buChar char="-"/>
            </a:pPr>
            <a:r>
              <a:rPr lang="en-GB" dirty="0"/>
              <a:t>Are we warm blooded?</a:t>
            </a:r>
          </a:p>
          <a:p>
            <a:pPr marL="171450" indent="-171450">
              <a:buFontTx/>
              <a:buChar char="-"/>
            </a:pPr>
            <a:endParaRPr lang="en-GB" dirty="0"/>
          </a:p>
          <a:p>
            <a:pPr marL="0" indent="0">
              <a:buFontTx/>
              <a:buNone/>
            </a:pPr>
            <a:r>
              <a:rPr lang="en-GB" dirty="0"/>
              <a:t>However, if older, ask what characteristics do we have that an animal has… (go through each one)</a:t>
            </a:r>
          </a:p>
          <a:p>
            <a:endParaRPr lang="en-GB" dirty="0"/>
          </a:p>
          <a:p>
            <a:r>
              <a:rPr lang="en-GB" dirty="0"/>
              <a:t>Exactly, so just like all the animals we saw on the video and our tables, we are also mammals.</a:t>
            </a:r>
          </a:p>
          <a:p>
            <a:endParaRPr lang="en-GB" dirty="0"/>
          </a:p>
          <a:p>
            <a:r>
              <a:rPr lang="en-GB" dirty="0"/>
              <a:t>So, what is a humans first food?</a:t>
            </a:r>
          </a:p>
        </p:txBody>
      </p:sp>
      <p:sp>
        <p:nvSpPr>
          <p:cNvPr id="4" name="Slide Number Placeholder 3"/>
          <p:cNvSpPr>
            <a:spLocks noGrp="1"/>
          </p:cNvSpPr>
          <p:nvPr>
            <p:ph type="sldNum" sz="quarter" idx="5"/>
          </p:nvPr>
        </p:nvSpPr>
        <p:spPr/>
        <p:txBody>
          <a:bodyPr/>
          <a:lstStyle/>
          <a:p>
            <a:fld id="{871B2431-D351-4C6E-A3CF-9DFAC0E3E050}" type="slidenum">
              <a:rPr lang="cs-CZ" smtClean="0"/>
              <a:t>9</a:t>
            </a:fld>
            <a:endParaRPr lang="cs-CZ"/>
          </a:p>
        </p:txBody>
      </p:sp>
    </p:spTree>
    <p:extLst>
      <p:ext uri="{BB962C8B-B14F-4D97-AF65-F5344CB8AC3E}">
        <p14:creationId xmlns:p14="http://schemas.microsoft.com/office/powerpoint/2010/main" val="134902872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860675" y="512763"/>
            <a:ext cx="3422650"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dirty="0"/>
              <a:t>Yes, that’s right! Milk.</a:t>
            </a:r>
          </a:p>
          <a:p>
            <a:endParaRPr lang="en-US" dirty="0"/>
          </a:p>
          <a:p>
            <a:r>
              <a:rPr lang="en-US" dirty="0"/>
              <a:t>Do you know what, we are actually really lucky as humans because we have two types of milk that we can feed our babies.</a:t>
            </a:r>
          </a:p>
          <a:p>
            <a:pPr marL="171450" indent="-171450">
              <a:buFontTx/>
              <a:buChar char="-"/>
            </a:pPr>
            <a:r>
              <a:rPr lang="en-US" dirty="0"/>
              <a:t>Now what is super natural, like we saw on the video, is mummy’s can actually feed their babies from their </a:t>
            </a:r>
            <a:r>
              <a:rPr lang="en-US" dirty="0" err="1"/>
              <a:t>brest</a:t>
            </a:r>
            <a:r>
              <a:rPr lang="en-US" dirty="0"/>
              <a:t>. Babies can have breast milk and it’s designed especially for them.</a:t>
            </a:r>
          </a:p>
          <a:p>
            <a:pPr marL="171450" indent="-171450">
              <a:buFontTx/>
              <a:buChar char="-"/>
            </a:pPr>
            <a:r>
              <a:rPr lang="en-US" dirty="0"/>
              <a:t>Or babies can have something called formula milk., and that’s something we can buy from a shop</a:t>
            </a:r>
          </a:p>
          <a:p>
            <a:pPr marL="171450" indent="-171450">
              <a:buFontTx/>
              <a:buChar char="-"/>
            </a:pPr>
            <a:endParaRPr lang="en-US" dirty="0"/>
          </a:p>
          <a:p>
            <a:pPr marL="0" indent="0">
              <a:buFontTx/>
              <a:buNone/>
            </a:pPr>
            <a:r>
              <a:rPr lang="en-US" dirty="0"/>
              <a:t>Formula milk has everything the baby needs in it nutritionally, but breast milk is MAGICAL! It’s designed for a human baby and is ever changing – it has special things inside of it, for example, to protect baby!</a:t>
            </a:r>
          </a:p>
          <a:p>
            <a:pPr marL="0" indent="0">
              <a:buFontTx/>
              <a:buNone/>
            </a:pPr>
            <a:endParaRPr lang="en-US" dirty="0"/>
          </a:p>
          <a:p>
            <a:pPr marL="0" indent="0">
              <a:buFontTx/>
              <a:buNone/>
            </a:pPr>
            <a:r>
              <a:rPr lang="en-US" dirty="0"/>
              <a:t>Because what would happen to the animal baby if they cant have their milk? Die. That’s why we’re so lucky as humans, if that mummy is struggling to feed her baby, we have the option of formula milk too.</a:t>
            </a:r>
          </a:p>
          <a:p>
            <a:endParaRPr lang="en-US" dirty="0"/>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860675" y="512763"/>
            <a:ext cx="3422650"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dirty="0"/>
              <a:t>This is my friends dog called Lucy and she has just had puppies! Can you guess how many puppies she had? 7</a:t>
            </a:r>
          </a:p>
          <a:p>
            <a:endParaRPr lang="en-US" dirty="0"/>
          </a:p>
          <a:p>
            <a:r>
              <a:rPr lang="en-US" dirty="0"/>
              <a:t>What is Lucy doing? Feeding her puppies! </a:t>
            </a:r>
          </a:p>
          <a:p>
            <a:endParaRPr lang="en-US" dirty="0"/>
          </a:p>
          <a:p>
            <a:r>
              <a:rPr lang="en-US" dirty="0"/>
              <a:t>How amazing is that, that Lucy can produce enough milk to feed her puppies, to help them grow and survive. They are having milk from their mummy.</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860675" y="512763"/>
            <a:ext cx="3422650"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dirty="0"/>
              <a:t>Now what is this mammal doing? Yes, this mammal is breastfeeding their baby.</a:t>
            </a:r>
          </a:p>
          <a:p>
            <a:endParaRPr lang="en-US" dirty="0"/>
          </a:p>
          <a:p>
            <a:r>
              <a:rPr lang="en-US" dirty="0"/>
              <a:t>If react strongly (older classes): It’s it strange how we had that reaction to the mummy feeding her baby, but no one had that reaction to all the animals on the video feeling their babies. It is completely normal and natural, this is how babies survive.</a:t>
            </a:r>
          </a:p>
          <a:p>
            <a:endParaRPr lang="en-US" dirty="0"/>
          </a:p>
          <a:p>
            <a:r>
              <a:rPr lang="en-US" dirty="0"/>
              <a:t>How, what do you think this baby feels when they are so close to their mummy and all snuggled up?</a:t>
            </a:r>
          </a:p>
          <a:p>
            <a:pPr marL="171450" indent="-171450">
              <a:buFontTx/>
              <a:buChar char="-"/>
            </a:pPr>
            <a:r>
              <a:rPr lang="en-US" dirty="0"/>
              <a:t>Safe</a:t>
            </a:r>
          </a:p>
          <a:p>
            <a:pPr marL="171450" indent="-171450">
              <a:buFontTx/>
              <a:buChar char="-"/>
            </a:pPr>
            <a:r>
              <a:rPr lang="en-US" dirty="0"/>
              <a:t>Warm</a:t>
            </a:r>
          </a:p>
          <a:p>
            <a:pPr marL="171450" indent="-171450">
              <a:buFontTx/>
              <a:buChar char="-"/>
            </a:pPr>
            <a:r>
              <a:rPr lang="en-US" dirty="0"/>
              <a:t>Cozy</a:t>
            </a:r>
          </a:p>
          <a:p>
            <a:pPr marL="171450" indent="-171450">
              <a:buFontTx/>
              <a:buChar char="-"/>
            </a:pPr>
            <a:r>
              <a:rPr lang="en-US" dirty="0"/>
              <a:t>Loved</a:t>
            </a:r>
          </a:p>
          <a:p>
            <a:pPr marL="171450" indent="-171450">
              <a:buFontTx/>
              <a:buChar char="-"/>
            </a:pPr>
            <a:endParaRPr lang="en-US" dirty="0"/>
          </a:p>
          <a:p>
            <a:pPr marL="0" indent="0">
              <a:buFontTx/>
              <a:buNone/>
            </a:pPr>
            <a:r>
              <a:rPr lang="en-US" dirty="0"/>
              <a:t>And how do you think the mummy feels?</a:t>
            </a:r>
          </a:p>
          <a:p>
            <a:pPr marL="171450" indent="-171450">
              <a:buFontTx/>
              <a:buChar char="-"/>
            </a:pPr>
            <a:r>
              <a:rPr lang="en-US" dirty="0"/>
              <a:t>Relaxed</a:t>
            </a:r>
          </a:p>
          <a:p>
            <a:pPr marL="171450" indent="-171450">
              <a:buFontTx/>
              <a:buChar char="-"/>
            </a:pPr>
            <a:r>
              <a:rPr lang="en-US" dirty="0"/>
              <a:t>Calm</a:t>
            </a:r>
          </a:p>
          <a:p>
            <a:pPr marL="171450" indent="-171450">
              <a:buFontTx/>
              <a:buChar char="-"/>
            </a:pPr>
            <a:r>
              <a:rPr lang="en-US" dirty="0"/>
              <a:t>Loved</a:t>
            </a:r>
          </a:p>
          <a:p>
            <a:pPr marL="171450" indent="-171450">
              <a:buFontTx/>
              <a:buChar char="-"/>
            </a:pPr>
            <a:endParaRPr lang="en-US" dirty="0"/>
          </a:p>
          <a:p>
            <a:pPr marL="0" indent="0">
              <a:buFontTx/>
              <a:buNone/>
            </a:pPr>
            <a:r>
              <a:rPr lang="en-US" dirty="0"/>
              <a:t>And just remember, it is really natural for a mammal to feed their baby this way.</a:t>
            </a:r>
          </a:p>
          <a:p>
            <a:endParaRPr lang="en-US" dirty="0"/>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860675" y="512763"/>
            <a:ext cx="3422650"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dirty="0"/>
              <a:t>And what is this baby doing? Drinking formular milk/milk from a bottle.</a:t>
            </a:r>
          </a:p>
          <a:p>
            <a:endParaRPr lang="en-US" dirty="0"/>
          </a:p>
          <a:p>
            <a:r>
              <a:rPr lang="en-US" dirty="0"/>
              <a:t>And remember, formular milk gives the baby everything they need nutritionally, but isn’t a live liquid/substance and doesn’t change to suit the babies needs.</a:t>
            </a:r>
          </a:p>
          <a:p>
            <a:endParaRPr lang="en-US" dirty="0"/>
          </a:p>
          <a:p>
            <a:r>
              <a:rPr lang="en-US" dirty="0"/>
              <a:t>For older ones:</a:t>
            </a:r>
          </a:p>
          <a:p>
            <a:r>
              <a:rPr lang="en-US" dirty="0"/>
              <a:t>Sometimes we have to be careful when we bottle feed because we can actually overfeed a baby, why do you think that is? Great answers!</a:t>
            </a:r>
          </a:p>
          <a:p>
            <a:endParaRPr lang="en-US" dirty="0"/>
          </a:p>
          <a:p>
            <a:endParaRPr lang="en-US" dirty="0"/>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860675" y="512763"/>
            <a:ext cx="3422650"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dirty="0"/>
              <a:t>Introduce play foam:</a:t>
            </a:r>
          </a:p>
          <a:p>
            <a:endParaRPr lang="en-US" dirty="0"/>
          </a:p>
          <a:p>
            <a:pPr marL="171450" indent="-171450">
              <a:buFontTx/>
              <a:buChar char="-"/>
            </a:pPr>
            <a:r>
              <a:rPr lang="en-US" dirty="0"/>
              <a:t>Don’t worry, everyone is going to get their own ball of play foam</a:t>
            </a:r>
          </a:p>
          <a:p>
            <a:pPr marL="171450" indent="-171450">
              <a:buFontTx/>
              <a:buChar char="-"/>
            </a:pPr>
            <a:r>
              <a:rPr lang="en-US" dirty="0"/>
              <a:t>We don’t mix!</a:t>
            </a:r>
          </a:p>
          <a:p>
            <a:pPr marL="171450" indent="-171450">
              <a:buFontTx/>
              <a:buChar char="-"/>
            </a:pPr>
            <a:r>
              <a:rPr lang="en-US" dirty="0"/>
              <a:t>Now if we are silly with the play foam (snap shut), we will have to put it away!</a:t>
            </a:r>
          </a:p>
          <a:p>
            <a:pPr marL="171450" indent="-171450">
              <a:buFontTx/>
              <a:buChar char="-"/>
            </a:pPr>
            <a:endParaRPr lang="en-US" dirty="0"/>
          </a:p>
          <a:p>
            <a:pPr marL="0" indent="0">
              <a:buFontTx/>
              <a:buNone/>
            </a:pPr>
            <a:r>
              <a:rPr lang="en-US" dirty="0"/>
              <a:t>(If it’s a reception class, can sit in a circle during task)</a:t>
            </a:r>
          </a:p>
          <a:p>
            <a:pPr marL="0" indent="0">
              <a:buFontTx/>
              <a:buNone/>
            </a:pPr>
            <a:endParaRPr lang="en-US" dirty="0"/>
          </a:p>
          <a:p>
            <a:pPr marL="0" indent="0">
              <a:buFontTx/>
              <a:buNone/>
            </a:pPr>
            <a:r>
              <a:rPr lang="en-US" dirty="0"/>
              <a:t>On your tables there’s a worksheet with some really random things on it like a cherry, a walnut (you might not know what a walnut is but I will come round if you are struggling), a plum, and a big chicken egg.</a:t>
            </a:r>
          </a:p>
          <a:p>
            <a:pPr marL="171450" indent="-171450">
              <a:buFontTx/>
              <a:buChar char="-"/>
            </a:pPr>
            <a:r>
              <a:rPr lang="en-US" dirty="0"/>
              <a:t>For younger class, tell them to try to create the shape on their table (paper slip)</a:t>
            </a:r>
          </a:p>
          <a:p>
            <a:pPr marL="171450" indent="-171450">
              <a:buFontTx/>
              <a:buChar char="-"/>
            </a:pPr>
            <a:r>
              <a:rPr lang="en-US" dirty="0"/>
              <a:t>For older class, ask them to create any shape of their choice – use discretion</a:t>
            </a:r>
          </a:p>
          <a:p>
            <a:pPr marL="171450" indent="-171450">
              <a:buFontTx/>
              <a:buChar char="-"/>
            </a:pPr>
            <a:endParaRPr lang="en-US" dirty="0"/>
          </a:p>
          <a:p>
            <a:pPr marL="0" indent="0">
              <a:buFontTx/>
              <a:buNone/>
            </a:pPr>
            <a:r>
              <a:rPr lang="en-US" dirty="0"/>
              <a:t>Change to next slide. 5 minutes max, walk round and assist</a:t>
            </a:r>
          </a:p>
          <a:p>
            <a:pPr marL="0" indent="0">
              <a:buFontTx/>
              <a:buNone/>
            </a:pPr>
            <a:endParaRPr lang="en-US" dirty="0"/>
          </a:p>
          <a:p>
            <a:pPr marL="0" indent="0">
              <a:buFontTx/>
              <a:buNone/>
            </a:pPr>
            <a:endParaRPr lang="en-US" dirty="0"/>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860675" y="512763"/>
            <a:ext cx="3422650" cy="2566987"/>
          </a:xfrm>
        </p:spPr>
      </p:sp>
      <p:sp>
        <p:nvSpPr>
          <p:cNvPr id="3" name="Notes Placeholder 2"/>
          <p:cNvSpPr>
            <a:spLocks noGrp="1"/>
          </p:cNvSpPr>
          <p:nvPr>
            <p:ph type="body" idx="1"/>
          </p:nvPr>
        </p:nvSpPr>
        <p:spPr/>
        <p:txBody>
          <a:bodyPr/>
          <a:lstStyle/>
          <a:p>
            <a:r>
              <a:rPr lang="en-GB" dirty="0"/>
              <a:t>During task (5 minutes)</a:t>
            </a:r>
          </a:p>
          <a:p>
            <a:endParaRPr lang="en-GB" dirty="0"/>
          </a:p>
          <a:p>
            <a:r>
              <a:rPr lang="en-GB" dirty="0"/>
              <a:t>Bring class back together. Go through each shape and ask them to hold up their examples. Point out good examples.</a:t>
            </a:r>
          </a:p>
          <a:p>
            <a:endParaRPr lang="en-GB" dirty="0"/>
          </a:p>
          <a:p>
            <a:r>
              <a:rPr lang="en-GB" dirty="0"/>
              <a:t>Collect and put away.</a:t>
            </a:r>
          </a:p>
        </p:txBody>
      </p:sp>
      <p:sp>
        <p:nvSpPr>
          <p:cNvPr id="4" name="Slide Number Placeholder 3"/>
          <p:cNvSpPr>
            <a:spLocks noGrp="1"/>
          </p:cNvSpPr>
          <p:nvPr>
            <p:ph type="sldNum" sz="quarter" idx="5"/>
          </p:nvPr>
        </p:nvSpPr>
        <p:spPr/>
        <p:txBody>
          <a:bodyPr/>
          <a:lstStyle/>
          <a:p>
            <a:fld id="{871B2431-D351-4C6E-A3CF-9DFAC0E3E050}" type="slidenum">
              <a:rPr lang="cs-CZ" smtClean="0"/>
              <a:t>15</a:t>
            </a:fld>
            <a:endParaRPr lang="cs-CZ"/>
          </a:p>
        </p:txBody>
      </p:sp>
    </p:spTree>
    <p:extLst>
      <p:ext uri="{BB962C8B-B14F-4D97-AF65-F5344CB8AC3E}">
        <p14:creationId xmlns:p14="http://schemas.microsoft.com/office/powerpoint/2010/main" val="3622276013"/>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860675" y="512763"/>
            <a:ext cx="3422650"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dirty="0"/>
              <a:t>Now I've asked you to make some really strange shapes haven’t I? And there’s a reason why. I am so excited to share this with you…</a:t>
            </a:r>
          </a:p>
          <a:p>
            <a:endParaRPr lang="en-US" dirty="0"/>
          </a:p>
          <a:p>
            <a:r>
              <a:rPr lang="en-US" dirty="0"/>
              <a:t>Older:</a:t>
            </a:r>
          </a:p>
          <a:p>
            <a:r>
              <a:rPr lang="en-US" dirty="0"/>
              <a:t>Now what do you think these shapes represent?</a:t>
            </a:r>
          </a:p>
          <a:p>
            <a:pPr marL="171450" indent="-171450">
              <a:buFontTx/>
              <a:buChar char="-"/>
            </a:pPr>
            <a:r>
              <a:rPr lang="en-US" dirty="0"/>
              <a:t>Sizes getting bigger</a:t>
            </a:r>
          </a:p>
          <a:p>
            <a:pPr marL="171450" indent="-171450">
              <a:buFontTx/>
              <a:buChar char="-"/>
            </a:pPr>
            <a:r>
              <a:rPr lang="en-US" dirty="0"/>
              <a:t>Days (one, three, one week, one month)</a:t>
            </a:r>
          </a:p>
          <a:p>
            <a:pPr marL="171450" indent="-171450">
              <a:buFontTx/>
              <a:buChar char="-"/>
            </a:pPr>
            <a:r>
              <a:rPr lang="en-US" dirty="0" err="1"/>
              <a:t>Mls</a:t>
            </a:r>
            <a:r>
              <a:rPr lang="en-US" dirty="0"/>
              <a:t> (measurement size) – check understanding</a:t>
            </a:r>
          </a:p>
          <a:p>
            <a:pPr marL="171450" indent="-171450">
              <a:buFontTx/>
              <a:buChar char="-"/>
            </a:pPr>
            <a:endParaRPr lang="en-US" dirty="0"/>
          </a:p>
          <a:p>
            <a:pPr marL="0" indent="0">
              <a:buFontTx/>
              <a:buNone/>
            </a:pPr>
            <a:r>
              <a:rPr lang="en-US" dirty="0"/>
              <a:t>I can’t wait to tell you! Now everyone hold up the size of a cherry with your hand, have a look through it, show it to your friend, and now put it to your belly. Because this was the size that your belly wall when you were 1 day old! Do we think that’s a little or a lot?</a:t>
            </a:r>
          </a:p>
          <a:p>
            <a:pPr marL="0" indent="0">
              <a:buFontTx/>
              <a:buNone/>
            </a:pPr>
            <a:endParaRPr lang="en-US" dirty="0"/>
          </a:p>
          <a:p>
            <a:pPr marL="0" indent="0">
              <a:buFontTx/>
              <a:buNone/>
            </a:pPr>
            <a:r>
              <a:rPr lang="en-US" dirty="0"/>
              <a:t>And as you grew, when you were 3 days old, your tummy grew to a walnut size. Work through each size…</a:t>
            </a:r>
          </a:p>
          <a:p>
            <a:pPr marL="0" indent="0">
              <a:buFontTx/>
              <a:buNone/>
            </a:pPr>
            <a:endParaRPr lang="en-US" dirty="0"/>
          </a:p>
          <a:p>
            <a:pPr marL="0" indent="0">
              <a:buFontTx/>
              <a:buNone/>
            </a:pPr>
            <a:r>
              <a:rPr lang="en-US" dirty="0"/>
              <a:t>This shows you as a baby gets older, their tummy sizes get what? Bigger! And they can fit more milk in their bellies as they grow.</a:t>
            </a:r>
          </a:p>
          <a:p>
            <a:pPr marL="0" indent="0">
              <a:buFontTx/>
              <a:buNone/>
            </a:pPr>
            <a:endParaRPr lang="en-US" dirty="0"/>
          </a:p>
          <a:p>
            <a:r>
              <a:rPr lang="en-US" dirty="0"/>
              <a:t>This is why breastfeeding is really natural and we have to be careful with bottle feeding because sometimes we can overfeed a baby. That’s why babies need little and often.</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860675" y="512763"/>
            <a:ext cx="3422650" cy="2566987"/>
          </a:xfrm>
        </p:spPr>
      </p:sp>
      <p:sp>
        <p:nvSpPr>
          <p:cNvPr id="3" name="Notes Placeholder 2"/>
          <p:cNvSpPr>
            <a:spLocks noGrp="1"/>
          </p:cNvSpPr>
          <p:nvPr>
            <p:ph type="body" idx="1"/>
          </p:nvPr>
        </p:nvSpPr>
        <p:spPr/>
        <p:txBody>
          <a:bodyPr/>
          <a:lstStyle/>
          <a:p>
            <a:r>
              <a:rPr lang="en-GB" dirty="0"/>
              <a:t>Hide slide unless Y5 and up.</a:t>
            </a:r>
          </a:p>
          <a:p>
            <a:endParaRPr lang="en-GB" dirty="0"/>
          </a:p>
          <a:p>
            <a:r>
              <a:rPr lang="en-GB" dirty="0"/>
              <a:t>Because we now know some facts about tummy sizes, I was to share with you that there is actually 3 types of breast milk, and these are designed to fit in the babies belly as they grow.</a:t>
            </a:r>
          </a:p>
          <a:p>
            <a:endParaRPr lang="en-GB" dirty="0"/>
          </a:p>
          <a:p>
            <a:pPr marL="171450" indent="-171450">
              <a:buFontTx/>
              <a:buChar char="-"/>
            </a:pPr>
            <a:r>
              <a:rPr lang="en-GB" dirty="0"/>
              <a:t>Colostrum: cherry size, a bit thicker and yellow</a:t>
            </a:r>
          </a:p>
          <a:p>
            <a:pPr marL="171450" indent="-171450">
              <a:buFontTx/>
              <a:buChar char="-"/>
            </a:pPr>
            <a:r>
              <a:rPr lang="en-GB" dirty="0"/>
              <a:t>Transitional: between walnut and plum as babies belly continues to grow, more </a:t>
            </a:r>
            <a:r>
              <a:rPr lang="en-GB" dirty="0" err="1"/>
              <a:t>liquidy</a:t>
            </a:r>
            <a:endParaRPr lang="en-GB" dirty="0"/>
          </a:p>
          <a:p>
            <a:pPr marL="171450" indent="-171450">
              <a:buFontTx/>
              <a:buChar char="-"/>
            </a:pPr>
            <a:r>
              <a:rPr lang="en-GB" dirty="0"/>
              <a:t>Mature: egg size, same milk they continue on for however long that mummy decides to feed for</a:t>
            </a:r>
          </a:p>
        </p:txBody>
      </p:sp>
      <p:sp>
        <p:nvSpPr>
          <p:cNvPr id="4" name="Slide Number Placeholder 3"/>
          <p:cNvSpPr>
            <a:spLocks noGrp="1"/>
          </p:cNvSpPr>
          <p:nvPr>
            <p:ph type="sldNum" sz="quarter" idx="5"/>
          </p:nvPr>
        </p:nvSpPr>
        <p:spPr/>
        <p:txBody>
          <a:bodyPr/>
          <a:lstStyle/>
          <a:p>
            <a:fld id="{871B2431-D351-4C6E-A3CF-9DFAC0E3E050}" type="slidenum">
              <a:rPr lang="cs-CZ" smtClean="0"/>
              <a:t>17</a:t>
            </a:fld>
            <a:endParaRPr lang="cs-CZ"/>
          </a:p>
        </p:txBody>
      </p:sp>
    </p:spTree>
    <p:extLst>
      <p:ext uri="{BB962C8B-B14F-4D97-AF65-F5344CB8AC3E}">
        <p14:creationId xmlns:p14="http://schemas.microsoft.com/office/powerpoint/2010/main" val="3922018496"/>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860675" y="512763"/>
            <a:ext cx="3422650"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dirty="0"/>
              <a:t>For younger years (R-Y2): keep it simple, mention </a:t>
            </a:r>
            <a:r>
              <a:rPr lang="en-US" dirty="0" err="1"/>
              <a:t>lego</a:t>
            </a:r>
            <a:r>
              <a:rPr lang="en-US" dirty="0"/>
              <a:t> and read slide</a:t>
            </a:r>
          </a:p>
          <a:p>
            <a:endParaRPr lang="en-US" dirty="0"/>
          </a:p>
          <a:p>
            <a:r>
              <a:rPr lang="en-US" dirty="0"/>
              <a:t>I want to talk a little bit about something called living cells, and this might be something you’ve not yet heard about, but might learn about in your science lessons!</a:t>
            </a:r>
          </a:p>
          <a:p>
            <a:endParaRPr lang="en-US" dirty="0"/>
          </a:p>
          <a:p>
            <a:r>
              <a:rPr lang="en-US" dirty="0"/>
              <a:t>Right, who has played with </a:t>
            </a:r>
            <a:r>
              <a:rPr lang="en-US" dirty="0" err="1"/>
              <a:t>lego</a:t>
            </a:r>
            <a:r>
              <a:rPr lang="en-US" dirty="0"/>
              <a:t> before? Now I want you to imagine that living cells are like lots of little </a:t>
            </a:r>
            <a:r>
              <a:rPr lang="en-US" dirty="0" err="1"/>
              <a:t>lego</a:t>
            </a:r>
            <a:r>
              <a:rPr lang="en-US" dirty="0"/>
              <a:t> blocks (act out with hands). And all these living cells are like building blocks that make up plans, animals, and people! They are like little factory workers that keep things alive and growing. We are all made of living cells! </a:t>
            </a:r>
          </a:p>
          <a:p>
            <a:endParaRPr lang="en-US" dirty="0"/>
          </a:p>
          <a:p>
            <a:r>
              <a:rPr lang="en-US" dirty="0"/>
              <a:t>They make us who we are so we grow up to be nice and strong and healthy.</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860675" y="512763"/>
            <a:ext cx="3422650"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dirty="0"/>
              <a:t>Get teaspoon out and fill with some fake milk, walk around the classroom with teaspoon.</a:t>
            </a:r>
          </a:p>
          <a:p>
            <a:endParaRPr lang="en-US" dirty="0"/>
          </a:p>
          <a:p>
            <a:r>
              <a:rPr lang="en-US" dirty="0"/>
              <a:t>Ask how many living cells do you think are in this teaspoon of breast milk?</a:t>
            </a:r>
          </a:p>
          <a:p>
            <a:pPr marL="171450" indent="-171450">
              <a:buFontTx/>
              <a:buChar char="-"/>
            </a:pPr>
            <a:r>
              <a:rPr lang="en-US" dirty="0"/>
              <a:t>Take guesses (hands up)</a:t>
            </a:r>
          </a:p>
          <a:p>
            <a:pPr marL="171450" indent="-171450">
              <a:buFontTx/>
              <a:buChar char="-"/>
            </a:pPr>
            <a:r>
              <a:rPr lang="en-US" dirty="0"/>
              <a:t>Usually guess low, tell them higher so they continue to guess</a:t>
            </a:r>
          </a:p>
          <a:p>
            <a:pPr marL="171450" indent="-171450">
              <a:buFontTx/>
              <a:buChar char="-"/>
            </a:pPr>
            <a:endParaRPr lang="en-US" dirty="0"/>
          </a:p>
          <a:p>
            <a:pPr marL="0" indent="0">
              <a:buFontTx/>
              <a:buNone/>
            </a:pPr>
            <a:r>
              <a:rPr lang="en-US" dirty="0"/>
              <a:t>Are you ready for the answer…</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860675" y="512763"/>
            <a:ext cx="3422650"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dirty="0"/>
              <a:t>It’s up to 3 million! So there are up to 3 million living cells in this one teaspoon of breast milk. How amazing is that!</a:t>
            </a:r>
          </a:p>
          <a:p>
            <a:endParaRPr lang="en-US" dirty="0"/>
          </a:p>
          <a:p>
            <a:r>
              <a:rPr lang="en-US" dirty="0"/>
              <a:t>Breastmilk is so magical.</a:t>
            </a:r>
          </a:p>
          <a:p>
            <a:endParaRPr lang="en-US" dirty="0"/>
          </a:p>
          <a:p>
            <a:r>
              <a:rPr lang="en-US" dirty="0"/>
              <a:t>It contains everything a baby needs as well as protective factors for them, helping baby to grow and develop for the first 6 months a beyond.</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860675" y="512763"/>
            <a:ext cx="3422650"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dirty="0"/>
              <a:t>Ask for 4 vols or ask the teacher to pick 4 vols…</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860675" y="512763"/>
            <a:ext cx="3422650"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dirty="0"/>
              <a:t>Vols either come up to the front in a line or I walk around to them with the syringe and beaker (for older children, get them involved by bringing them up to the front of the class / for younger children, bring it to them and display amounts on small tray at the end).</a:t>
            </a:r>
          </a:p>
          <a:p>
            <a:endParaRPr lang="en-US" dirty="0"/>
          </a:p>
          <a:p>
            <a:r>
              <a:rPr lang="en-US" dirty="0"/>
              <a:t>What I’m going to do now is show you how much milk fits in each tummy size.</a:t>
            </a:r>
          </a:p>
          <a:p>
            <a:endParaRPr lang="en-US" dirty="0"/>
          </a:p>
          <a:p>
            <a:r>
              <a:rPr lang="en-US" dirty="0"/>
              <a:t>I ask the class to look on the worksheet, or board to see what amounts we need to fill the beaker up with for:</a:t>
            </a:r>
          </a:p>
          <a:p>
            <a:pPr marL="171450" indent="-171450">
              <a:buFontTx/>
              <a:buChar char="-"/>
            </a:pPr>
            <a:r>
              <a:rPr lang="en-US" dirty="0"/>
              <a:t>1 day old baby</a:t>
            </a:r>
          </a:p>
          <a:p>
            <a:pPr marL="171450" indent="-171450">
              <a:buFontTx/>
              <a:buChar char="-"/>
            </a:pPr>
            <a:r>
              <a:rPr lang="en-US" dirty="0"/>
              <a:t>3 days old baby</a:t>
            </a:r>
          </a:p>
          <a:p>
            <a:pPr marL="171450" indent="-171450">
              <a:buFontTx/>
              <a:buChar char="-"/>
            </a:pPr>
            <a:r>
              <a:rPr lang="en-US" dirty="0"/>
              <a:t>1 week old baby</a:t>
            </a:r>
          </a:p>
          <a:p>
            <a:pPr marL="171450" indent="-171450">
              <a:buFontTx/>
              <a:buChar char="-"/>
            </a:pPr>
            <a:r>
              <a:rPr lang="en-US" dirty="0"/>
              <a:t>1 month old baby</a:t>
            </a:r>
          </a:p>
          <a:p>
            <a:pPr marL="171450" indent="-171450">
              <a:buFontTx/>
              <a:buChar char="-"/>
            </a:pPr>
            <a:endParaRPr lang="en-US" dirty="0"/>
          </a:p>
          <a:p>
            <a:pPr marL="0" indent="0">
              <a:buFontTx/>
              <a:buNone/>
            </a:pPr>
            <a:r>
              <a:rPr lang="en-US" dirty="0"/>
              <a:t>Get class to shout out: how old is this baby, say correct answer and move on to next one – make this quick.</a:t>
            </a:r>
          </a:p>
          <a:p>
            <a:pPr marL="171450" indent="-171450">
              <a:buFontTx/>
              <a:buChar char="-"/>
            </a:pPr>
            <a:endParaRPr lang="en-US" dirty="0"/>
          </a:p>
          <a:p>
            <a:pPr marL="0" indent="0">
              <a:buFontTx/>
              <a:buNone/>
            </a:pPr>
            <a:r>
              <a:rPr lang="en-US" dirty="0"/>
              <a:t>Display all 4 at end, and go over cherry, walnut, plum, and egg for each amount.</a:t>
            </a:r>
          </a:p>
          <a:p>
            <a:pPr marL="171450" indent="-171450">
              <a:buFontTx/>
              <a:buChar char="-"/>
            </a:pPr>
            <a:endParaRPr lang="en-US" dirty="0"/>
          </a:p>
          <a:p>
            <a:r>
              <a:rPr lang="en-US" dirty="0"/>
              <a:t>Ask questions: (if you have the time/older class)</a:t>
            </a:r>
          </a:p>
          <a:p>
            <a:pPr marL="171450" indent="-171450">
              <a:buFontTx/>
              <a:buChar char="-"/>
            </a:pPr>
            <a:r>
              <a:rPr lang="en-US" dirty="0"/>
              <a:t>What is happening to the amounts of milk? Getting bigger</a:t>
            </a:r>
          </a:p>
          <a:p>
            <a:pPr marL="171450" indent="-171450">
              <a:buFontTx/>
              <a:buChar char="-"/>
            </a:pPr>
            <a:r>
              <a:rPr lang="en-US" dirty="0"/>
              <a:t>Are you surprised by the amount?</a:t>
            </a:r>
          </a:p>
          <a:p>
            <a:pPr marL="171450" indent="-171450">
              <a:buFontTx/>
              <a:buChar char="-"/>
            </a:pPr>
            <a:r>
              <a:rPr lang="en-US" dirty="0"/>
              <a:t>Why do you think babies need to feeding little and often?</a:t>
            </a:r>
          </a:p>
          <a:p>
            <a:pPr marL="171450" indent="-171450">
              <a:buFontTx/>
              <a:buChar char="-"/>
            </a:pPr>
            <a:r>
              <a:rPr lang="en-US" dirty="0"/>
              <a:t>What might happen if we feed a baby too much or too fast?</a:t>
            </a:r>
          </a:p>
          <a:p>
            <a:pPr marL="171450" indent="-171450">
              <a:buFontTx/>
              <a:buChar char="-"/>
            </a:pPr>
            <a:r>
              <a:rPr lang="en-US" dirty="0"/>
              <a:t>Do you eat and drink the same amounts everyday? </a:t>
            </a:r>
          </a:p>
          <a:p>
            <a:endParaRPr lang="en-US" dirty="0"/>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860675" y="512763"/>
            <a:ext cx="3422650" cy="2566987"/>
          </a:xfrm>
        </p:spPr>
      </p:sp>
      <p:sp>
        <p:nvSpPr>
          <p:cNvPr id="3" name="Notes Placeholder 2"/>
          <p:cNvSpPr>
            <a:spLocks noGrp="1"/>
          </p:cNvSpPr>
          <p:nvPr>
            <p:ph type="body" idx="1"/>
          </p:nvPr>
        </p:nvSpPr>
        <p:spPr/>
        <p:txBody>
          <a:bodyPr/>
          <a:lstStyle/>
          <a:p>
            <a:r>
              <a:rPr lang="en-GB" dirty="0"/>
              <a:t>(5 mins left of session…) Right, I have some final questions for you. If you think it is true put your thumbs up / if you think it is false, put your thumbs down.</a:t>
            </a:r>
          </a:p>
          <a:p>
            <a:endParaRPr lang="en-GB" dirty="0"/>
          </a:p>
          <a:p>
            <a:r>
              <a:rPr lang="en-GB" dirty="0"/>
              <a:t>Red: True  (what happens when we are really hot and have been doing lots of running around? Water! Yes, and a baby is no different. So, the mummy detects that it is a super hot day, and makes more hydrating milk for the baby / and baby are super clever so they know to feed more often when it is hot because they are thirsty)</a:t>
            </a:r>
          </a:p>
          <a:p>
            <a:endParaRPr lang="en-GB" dirty="0"/>
          </a:p>
          <a:p>
            <a:r>
              <a:rPr lang="en-GB" dirty="0"/>
              <a:t>Blue: False   (actually need milk for the first 6 months, and when their tummies are ready, that’s when we can introduce them to solid foods. That is when you tired your first foods, and you were introduced to lots of different tastes and textures)</a:t>
            </a:r>
          </a:p>
          <a:p>
            <a:endParaRPr lang="en-GB" dirty="0"/>
          </a:p>
          <a:p>
            <a:r>
              <a:rPr lang="en-GB" dirty="0"/>
              <a:t>Yellow: True   (so if a baby was a bit unwell, mummy is able to design a medicine like milk for that baby to help them get better and fight off any germs)</a:t>
            </a:r>
          </a:p>
        </p:txBody>
      </p:sp>
      <p:sp>
        <p:nvSpPr>
          <p:cNvPr id="4" name="Slide Number Placeholder 3"/>
          <p:cNvSpPr>
            <a:spLocks noGrp="1"/>
          </p:cNvSpPr>
          <p:nvPr>
            <p:ph type="sldNum" sz="quarter" idx="5"/>
          </p:nvPr>
        </p:nvSpPr>
        <p:spPr/>
        <p:txBody>
          <a:bodyPr/>
          <a:lstStyle/>
          <a:p>
            <a:fld id="{871B2431-D351-4C6E-A3CF-9DFAC0E3E050}" type="slidenum">
              <a:rPr lang="cs-CZ" smtClean="0"/>
              <a:t>23</a:t>
            </a:fld>
            <a:endParaRPr lang="cs-CZ"/>
          </a:p>
        </p:txBody>
      </p:sp>
    </p:spTree>
    <p:extLst>
      <p:ext uri="{BB962C8B-B14F-4D97-AF65-F5344CB8AC3E}">
        <p14:creationId xmlns:p14="http://schemas.microsoft.com/office/powerpoint/2010/main" val="2692945927"/>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860675" y="512763"/>
            <a:ext cx="3422650"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dirty="0"/>
              <a:t>Did you know…</a:t>
            </a:r>
          </a:p>
          <a:p>
            <a:endParaRPr lang="en-US" dirty="0"/>
          </a:p>
          <a:p>
            <a:r>
              <a:rPr lang="en-US" dirty="0"/>
              <a:t>Green:   Why do you think that is?  What do you think we could do to help if a mummy is really thirsty because she is breastfeeding?</a:t>
            </a:r>
          </a:p>
          <a:p>
            <a:endParaRPr lang="en-US" dirty="0"/>
          </a:p>
          <a:p>
            <a:r>
              <a:rPr lang="en-US" dirty="0"/>
              <a:t>Orange: Remember the baby we saw before, how did they feel when feeling? When mummy is calm, she is actually able to produce more milk. And when baby is relaxed, they are able to feed better and bond with mummy.</a:t>
            </a:r>
          </a:p>
          <a:p>
            <a:endParaRPr lang="en-US" dirty="0"/>
          </a:p>
          <a:p>
            <a:r>
              <a:rPr lang="en-US" dirty="0"/>
              <a:t>Blue: What do you think this means, ‘protected by the law’? So, when something is protected by the law, it means that if a mummy was feeding her baby in a café, and someone said ‘</a:t>
            </a:r>
            <a:r>
              <a:rPr lang="en-US" dirty="0" err="1"/>
              <a:t>ew</a:t>
            </a:r>
            <a:r>
              <a:rPr lang="en-US" dirty="0"/>
              <a:t>, I don’t want to watch you feed you baby’, then that mummy is protected by the police and the law to feed her baby anywhere! </a:t>
            </a:r>
          </a:p>
          <a:p>
            <a:endParaRPr lang="en-US" dirty="0"/>
          </a:p>
          <a:p>
            <a:r>
              <a:rPr lang="en-US" dirty="0"/>
              <a:t>And if you were out having a meal, you are eating and drinking, why shouldn’t a baby be able to do the same, otherwise they would be hungry!</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860675" y="512763"/>
            <a:ext cx="3422650" cy="2566987"/>
          </a:xfrm>
        </p:spPr>
      </p:sp>
      <p:sp>
        <p:nvSpPr>
          <p:cNvPr id="3" name="Notes Placeholder 2"/>
          <p:cNvSpPr>
            <a:spLocks noGrp="1"/>
          </p:cNvSpPr>
          <p:nvPr>
            <p:ph type="body" idx="1"/>
          </p:nvPr>
        </p:nvSpPr>
        <p:spPr/>
        <p:txBody>
          <a:bodyPr/>
          <a:lstStyle/>
          <a:p>
            <a:r>
              <a:rPr lang="en-GB" dirty="0"/>
              <a:t>Right, let’s see what you’ve learnt…shout out the answers!</a:t>
            </a:r>
          </a:p>
          <a:p>
            <a:endParaRPr lang="en-GB" dirty="0"/>
          </a:p>
          <a:p>
            <a:r>
              <a:rPr lang="en-GB" dirty="0"/>
              <a:t>Run through each one and check knowledge.</a:t>
            </a:r>
          </a:p>
          <a:p>
            <a:endParaRPr lang="en-GB" dirty="0"/>
          </a:p>
          <a:p>
            <a:endParaRPr lang="en-GB" dirty="0"/>
          </a:p>
        </p:txBody>
      </p:sp>
      <p:sp>
        <p:nvSpPr>
          <p:cNvPr id="4" name="Slide Number Placeholder 3"/>
          <p:cNvSpPr>
            <a:spLocks noGrp="1"/>
          </p:cNvSpPr>
          <p:nvPr>
            <p:ph type="sldNum" sz="quarter" idx="5"/>
          </p:nvPr>
        </p:nvSpPr>
        <p:spPr/>
        <p:txBody>
          <a:bodyPr/>
          <a:lstStyle/>
          <a:p>
            <a:fld id="{871B2431-D351-4C6E-A3CF-9DFAC0E3E050}" type="slidenum">
              <a:rPr lang="cs-CZ" smtClean="0"/>
              <a:t>25</a:t>
            </a:fld>
            <a:endParaRPr lang="cs-CZ"/>
          </a:p>
        </p:txBody>
      </p:sp>
    </p:spTree>
    <p:extLst>
      <p:ext uri="{BB962C8B-B14F-4D97-AF65-F5344CB8AC3E}">
        <p14:creationId xmlns:p14="http://schemas.microsoft.com/office/powerpoint/2010/main" val="92290512"/>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860675" y="512763"/>
            <a:ext cx="3422650" cy="2566987"/>
          </a:xfrm>
        </p:spPr>
      </p:sp>
      <p:sp>
        <p:nvSpPr>
          <p:cNvPr id="3" name="Notes Placeholder 2"/>
          <p:cNvSpPr>
            <a:spLocks noGrp="1"/>
          </p:cNvSpPr>
          <p:nvPr>
            <p:ph type="body" idx="1"/>
          </p:nvPr>
        </p:nvSpPr>
        <p:spPr/>
        <p:txBody>
          <a:bodyPr/>
          <a:lstStyle/>
          <a:p>
            <a:r>
              <a:rPr lang="en-GB" dirty="0"/>
              <a:t>It sounds like you’ve been listening so well! And you have learnt lots of facts about how mammals, including humans, feed their babies! Thank you.</a:t>
            </a:r>
          </a:p>
          <a:p>
            <a:endParaRPr lang="en-GB" dirty="0"/>
          </a:p>
          <a:p>
            <a:pPr marL="0" marR="0" lvl="0" indent="0" algn="l" defTabSz="914400" rtl="0" eaLnBrk="1" fontAlgn="auto" latinLnBrk="0" hangingPunct="1">
              <a:lnSpc>
                <a:spcPct val="100000"/>
              </a:lnSpc>
              <a:spcBef>
                <a:spcPts val="0"/>
              </a:spcBef>
              <a:spcAft>
                <a:spcPts val="0"/>
              </a:spcAft>
              <a:buClrTx/>
              <a:buSzTx/>
              <a:buFontTx/>
              <a:buNone/>
              <a:tabLst/>
              <a:defRPr/>
            </a:pPr>
            <a:r>
              <a:rPr lang="en-GB" dirty="0"/>
              <a:t>Pass put work sheets! Ask teacher when is best to complete them (ideally save 10 minutes at end for worksheet)</a:t>
            </a:r>
          </a:p>
          <a:p>
            <a:endParaRPr lang="en-GB" dirty="0"/>
          </a:p>
          <a:p>
            <a:endParaRPr lang="en-GB" dirty="0"/>
          </a:p>
        </p:txBody>
      </p:sp>
      <p:sp>
        <p:nvSpPr>
          <p:cNvPr id="4" name="Slide Number Placeholder 3"/>
          <p:cNvSpPr>
            <a:spLocks noGrp="1"/>
          </p:cNvSpPr>
          <p:nvPr>
            <p:ph type="sldNum" sz="quarter" idx="5"/>
          </p:nvPr>
        </p:nvSpPr>
        <p:spPr/>
        <p:txBody>
          <a:bodyPr/>
          <a:lstStyle/>
          <a:p>
            <a:fld id="{871B2431-D351-4C6E-A3CF-9DFAC0E3E050}" type="slidenum">
              <a:rPr lang="cs-CZ" smtClean="0"/>
              <a:t>26</a:t>
            </a:fld>
            <a:endParaRPr lang="cs-CZ"/>
          </a:p>
        </p:txBody>
      </p:sp>
    </p:spTree>
    <p:extLst>
      <p:ext uri="{BB962C8B-B14F-4D97-AF65-F5344CB8AC3E}">
        <p14:creationId xmlns:p14="http://schemas.microsoft.com/office/powerpoint/2010/main" val="141572747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pPr/>
              <a:t>10/2/2026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10/2/2026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10/2/2026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pPr/>
              <a:t>10/2/2026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pPr/>
              <a:t>10/2/2026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pPr/>
              <a:t>10/2/2026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10/2/2026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10/2/2026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10/2/2026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10/2/2026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10/2/2026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10/2/2026</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svg"/><Relationship Id="rId2" Type="http://schemas.openxmlformats.org/officeDocument/2006/relationships/notesSlide" Target="../notesSlides/notesSlide1.xml"/><Relationship Id="rId1" Type="http://schemas.openxmlformats.org/officeDocument/2006/relationships/slideLayout" Target="../slideLayouts/slideLayout7.xml"/><Relationship Id="rId4" Type="http://schemas.openxmlformats.org/officeDocument/2006/relationships/image" Target="../media/image2.svg"/></Relationships>
</file>

<file path=ppt/slides/_rels/slide2.xml.rels><?xml version="1.0" encoding="UTF-8" standalone="yes"?>
<Relationships xmlns="http://schemas.openxmlformats.org/package/2006/relationships"><Relationship Id="rId3" Type="http://schemas.openxmlformats.org/officeDocument/2006/relationships/image" Target="../media/image1.svg"/><Relationship Id="rId2" Type="http://schemas.openxmlformats.org/officeDocument/2006/relationships/notesSlide" Target="../notesSlides/notesSlide2.xml"/><Relationship Id="rId1" Type="http://schemas.openxmlformats.org/officeDocument/2006/relationships/slideLayout" Target="../slideLayouts/slideLayout7.xml"/><Relationship Id="rId4" Type="http://schemas.openxmlformats.org/officeDocument/2006/relationships/image" Target="../media/image2.svg"/></Relationships>
</file>

<file path=ppt/slides/_rels/slide3.xml.rels><?xml version="1.0" encoding="UTF-8" standalone="yes"?>
<Relationships xmlns="http://schemas.openxmlformats.org/package/2006/relationships"><Relationship Id="rId3" Type="http://schemas.openxmlformats.org/officeDocument/2006/relationships/image" Target="../media/image1.svg"/><Relationship Id="rId2" Type="http://schemas.openxmlformats.org/officeDocument/2006/relationships/notesSlide" Target="../notesSlides/notesSlide3.xml"/><Relationship Id="rId1" Type="http://schemas.openxmlformats.org/officeDocument/2006/relationships/slideLayout" Target="../slideLayouts/slideLayout7.xml"/><Relationship Id="rId6" Type="http://schemas.openxmlformats.org/officeDocument/2006/relationships/image" Target="../media/image5.svg"/><Relationship Id="rId5" Type="http://schemas.openxmlformats.org/officeDocument/2006/relationships/image" Target="../media/image4.png"/><Relationship Id="rId4" Type="http://schemas.openxmlformats.org/officeDocument/2006/relationships/image" Target="../media/image3.svg"/></Relationships>
</file>

<file path=ppt/slides/_rels/slide4.xml.rels><?xml version="1.0" encoding="UTF-8" standalone="yes"?>
<Relationships xmlns="http://schemas.openxmlformats.org/package/2006/relationships"><Relationship Id="rId8" Type="http://schemas.openxmlformats.org/officeDocument/2006/relationships/image" Target="../media/image9.svg"/><Relationship Id="rId3" Type="http://schemas.openxmlformats.org/officeDocument/2006/relationships/image" Target="../media/image1.svg"/><Relationship Id="rId7" Type="http://schemas.openxmlformats.org/officeDocument/2006/relationships/image" Target="../media/image8.svg"/><Relationship Id="rId2" Type="http://schemas.openxmlformats.org/officeDocument/2006/relationships/notesSlide" Target="../notesSlides/notesSlide4.xml"/><Relationship Id="rId1" Type="http://schemas.openxmlformats.org/officeDocument/2006/relationships/slideLayout" Target="../slideLayouts/slideLayout7.xml"/><Relationship Id="rId6" Type="http://schemas.openxmlformats.org/officeDocument/2006/relationships/image" Target="../media/image7.svg"/><Relationship Id="rId11" Type="http://schemas.openxmlformats.org/officeDocument/2006/relationships/image" Target="../media/image12.svg"/><Relationship Id="rId5" Type="http://schemas.openxmlformats.org/officeDocument/2006/relationships/image" Target="../media/image6.svg"/><Relationship Id="rId10" Type="http://schemas.openxmlformats.org/officeDocument/2006/relationships/image" Target="../media/image11.svg"/><Relationship Id="rId4" Type="http://schemas.openxmlformats.org/officeDocument/2006/relationships/hyperlink" Target="https://youtu.be/CeYrpijNVKc" TargetMode="External"/><Relationship Id="rId9" Type="http://schemas.openxmlformats.org/officeDocument/2006/relationships/image" Target="../media/image10.png"/></Relationships>
</file>

<file path=ppt/slides/_rels/slide5.xml.rels><?xml version="1.0" encoding="UTF-8" standalone="yes"?>
<Relationships xmlns="http://schemas.openxmlformats.org/package/2006/relationships"><Relationship Id="rId3" Type="http://schemas.openxmlformats.org/officeDocument/2006/relationships/notesSlide" Target="../notesSlides/notesSlide5.xml"/><Relationship Id="rId2" Type="http://schemas.openxmlformats.org/officeDocument/2006/relationships/slideLayout" Target="../slideLayouts/slideLayout7.xml"/><Relationship Id="rId1" Type="http://schemas.openxmlformats.org/officeDocument/2006/relationships/video" Target="https://www.youtube.com/watch?v=YrvIsEWOous" TargetMode="External"/><Relationship Id="rId6" Type="http://schemas.openxmlformats.org/officeDocument/2006/relationships/image" Target="../media/image13.jpeg"/><Relationship Id="rId5" Type="http://schemas.openxmlformats.org/officeDocument/2006/relationships/image" Target="../media/image1.svg"/><Relationship Id="rId4" Type="http://schemas.openxmlformats.org/officeDocument/2006/relationships/hyperlink" Target="https://youtu.be/YrvIsEWOous" TargetMode="External"/></Relationships>
</file>

<file path=ppt/slides/_rels/slide6.xml.rels><?xml version="1.0" encoding="UTF-8" standalone="yes"?>
<Relationships xmlns="http://schemas.openxmlformats.org/package/2006/relationships"><Relationship Id="rId8" Type="http://schemas.openxmlformats.org/officeDocument/2006/relationships/image" Target="../media/image9.svg"/><Relationship Id="rId3" Type="http://schemas.openxmlformats.org/officeDocument/2006/relationships/image" Target="../media/image1.svg"/><Relationship Id="rId7" Type="http://schemas.openxmlformats.org/officeDocument/2006/relationships/image" Target="../media/image8.svg"/><Relationship Id="rId2" Type="http://schemas.openxmlformats.org/officeDocument/2006/relationships/notesSlide" Target="../notesSlides/notesSlide6.xml"/><Relationship Id="rId1" Type="http://schemas.openxmlformats.org/officeDocument/2006/relationships/slideLayout" Target="../slideLayouts/slideLayout7.xml"/><Relationship Id="rId6" Type="http://schemas.openxmlformats.org/officeDocument/2006/relationships/image" Target="../media/image7.svg"/><Relationship Id="rId11" Type="http://schemas.openxmlformats.org/officeDocument/2006/relationships/image" Target="../media/image12.svg"/><Relationship Id="rId5" Type="http://schemas.openxmlformats.org/officeDocument/2006/relationships/image" Target="../media/image6.svg"/><Relationship Id="rId10" Type="http://schemas.openxmlformats.org/officeDocument/2006/relationships/image" Target="../media/image11.svg"/><Relationship Id="rId4" Type="http://schemas.openxmlformats.org/officeDocument/2006/relationships/hyperlink" Target="https://youtu.be/CeYrpijNVKc" TargetMode="External"/><Relationship Id="rId9" Type="http://schemas.openxmlformats.org/officeDocument/2006/relationships/image" Target="../media/image10.png"/></Relationships>
</file>

<file path=ppt/slides/_rels/slide7.xml.rels><?xml version="1.0" encoding="UTF-8" standalone="yes"?>
<Relationships xmlns="http://schemas.openxmlformats.org/package/2006/relationships"><Relationship Id="rId3" Type="http://schemas.openxmlformats.org/officeDocument/2006/relationships/notesSlide" Target="../notesSlides/notesSlide7.xml"/><Relationship Id="rId2" Type="http://schemas.openxmlformats.org/officeDocument/2006/relationships/slideLayout" Target="../slideLayouts/slideLayout7.xml"/><Relationship Id="rId1" Type="http://schemas.openxmlformats.org/officeDocument/2006/relationships/video" Target="https://www.youtube.com/embed/6k8MSdQIzWM?feature=oembed" TargetMode="External"/><Relationship Id="rId5" Type="http://schemas.openxmlformats.org/officeDocument/2006/relationships/image" Target="../media/image14.jpeg"/><Relationship Id="rId4" Type="http://schemas.openxmlformats.org/officeDocument/2006/relationships/image" Target="../media/image1.svg"/></Relationships>
</file>

<file path=ppt/slides/_rels/slide8.xml.rels><?xml version="1.0" encoding="UTF-8" standalone="yes"?>
<Relationships xmlns="http://schemas.openxmlformats.org/package/2006/relationships"><Relationship Id="rId3" Type="http://schemas.openxmlformats.org/officeDocument/2006/relationships/image" Target="../media/image1.svg"/><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1.svg"/><Relationship Id="rId2" Type="http://schemas.openxmlformats.org/officeDocument/2006/relationships/notesSlide" Target="../notesSlides/notesSlide9.xml"/><Relationship Id="rId1" Type="http://schemas.openxmlformats.org/officeDocument/2006/relationships/slideLayout" Target="../slideLayouts/slideLayout7.xml"/><Relationship Id="rId4" Type="http://schemas.openxmlformats.org/officeDocument/2006/relationships/image" Target="../media/image15.png"/></Relationships>
</file>

<file path=ppt/slides/_rels/slide10.xml.rels><?xml version="1.0" encoding="UTF-8" standalone="yes"?>
<Relationships xmlns="http://schemas.openxmlformats.org/package/2006/relationships"><Relationship Id="rId3" Type="http://schemas.openxmlformats.org/officeDocument/2006/relationships/image" Target="../media/image1.svg"/><Relationship Id="rId2" Type="http://schemas.openxmlformats.org/officeDocument/2006/relationships/notesSlide" Target="../notesSlides/notesSlide10.xml"/><Relationship Id="rId1" Type="http://schemas.openxmlformats.org/officeDocument/2006/relationships/slideLayout" Target="../slideLayouts/slideLayout7.xml"/><Relationship Id="rId6" Type="http://schemas.openxmlformats.org/officeDocument/2006/relationships/image" Target="../media/image18.svg"/><Relationship Id="rId5" Type="http://schemas.openxmlformats.org/officeDocument/2006/relationships/image" Target="../media/image17.png"/><Relationship Id="rId4" Type="http://schemas.openxmlformats.org/officeDocument/2006/relationships/image" Target="../media/image16.svg"/></Relationships>
</file>

<file path=ppt/slides/_rels/slide11.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video" Target="../media/media1.mp4"/><Relationship Id="rId1" Type="http://schemas.microsoft.com/office/2007/relationships/media" Target="../media/media1.mp4"/><Relationship Id="rId6" Type="http://schemas.openxmlformats.org/officeDocument/2006/relationships/image" Target="../media/image19.jpeg"/><Relationship Id="rId5" Type="http://schemas.openxmlformats.org/officeDocument/2006/relationships/image" Target="../media/image1.svg"/><Relationship Id="rId4"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video" Target="../media/media2.mp4"/><Relationship Id="rId1" Type="http://schemas.microsoft.com/office/2007/relationships/media" Target="../media/media2.mp4"/><Relationship Id="rId6" Type="http://schemas.openxmlformats.org/officeDocument/2006/relationships/image" Target="../media/image20.jpeg"/><Relationship Id="rId5" Type="http://schemas.openxmlformats.org/officeDocument/2006/relationships/image" Target="../media/image1.svg"/><Relationship Id="rId4"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video" Target="../media/media3.mp4"/><Relationship Id="rId1" Type="http://schemas.microsoft.com/office/2007/relationships/media" Target="../media/media3.mp4"/><Relationship Id="rId6" Type="http://schemas.openxmlformats.org/officeDocument/2006/relationships/image" Target="../media/image21.jpeg"/><Relationship Id="rId5" Type="http://schemas.openxmlformats.org/officeDocument/2006/relationships/image" Target="../media/image1.svg"/><Relationship Id="rId4"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3" Type="http://schemas.openxmlformats.org/officeDocument/2006/relationships/image" Target="../media/image1.svg"/><Relationship Id="rId2" Type="http://schemas.openxmlformats.org/officeDocument/2006/relationships/notesSlide" Target="../notesSlides/notesSlide14.xml"/><Relationship Id="rId1" Type="http://schemas.openxmlformats.org/officeDocument/2006/relationships/slideLayout" Target="../slideLayouts/slideLayout7.xml"/><Relationship Id="rId6" Type="http://schemas.openxmlformats.org/officeDocument/2006/relationships/image" Target="../media/image5.svg"/><Relationship Id="rId5" Type="http://schemas.openxmlformats.org/officeDocument/2006/relationships/image" Target="../media/image4.png"/><Relationship Id="rId4" Type="http://schemas.openxmlformats.org/officeDocument/2006/relationships/image" Target="../media/image3.svg"/></Relationships>
</file>

<file path=ppt/slides/_rels/slide15.xml.rels><?xml version="1.0" encoding="UTF-8" standalone="yes"?>
<Relationships xmlns="http://schemas.openxmlformats.org/package/2006/relationships"><Relationship Id="rId8" Type="http://schemas.openxmlformats.org/officeDocument/2006/relationships/image" Target="../media/image26.svg"/><Relationship Id="rId3" Type="http://schemas.openxmlformats.org/officeDocument/2006/relationships/image" Target="../media/image1.svg"/><Relationship Id="rId7" Type="http://schemas.openxmlformats.org/officeDocument/2006/relationships/image" Target="../media/image25.svg"/><Relationship Id="rId2" Type="http://schemas.openxmlformats.org/officeDocument/2006/relationships/notesSlide" Target="../notesSlides/notesSlide15.xml"/><Relationship Id="rId1" Type="http://schemas.openxmlformats.org/officeDocument/2006/relationships/slideLayout" Target="../slideLayouts/slideLayout7.xml"/><Relationship Id="rId6" Type="http://schemas.openxmlformats.org/officeDocument/2006/relationships/image" Target="../media/image24.svg"/><Relationship Id="rId5" Type="http://schemas.openxmlformats.org/officeDocument/2006/relationships/image" Target="../media/image23.svg"/><Relationship Id="rId4" Type="http://schemas.openxmlformats.org/officeDocument/2006/relationships/image" Target="../media/image22.svg"/></Relationships>
</file>

<file path=ppt/slides/_rels/slide16.xml.rels><?xml version="1.0" encoding="UTF-8" standalone="yes"?>
<Relationships xmlns="http://schemas.openxmlformats.org/package/2006/relationships"><Relationship Id="rId3" Type="http://schemas.openxmlformats.org/officeDocument/2006/relationships/image" Target="../media/image1.svg"/><Relationship Id="rId2" Type="http://schemas.openxmlformats.org/officeDocument/2006/relationships/notesSlide" Target="../notesSlides/notesSlide16.xml"/><Relationship Id="rId1" Type="http://schemas.openxmlformats.org/officeDocument/2006/relationships/slideLayout" Target="../slideLayouts/slideLayout7.xml"/><Relationship Id="rId4" Type="http://schemas.openxmlformats.org/officeDocument/2006/relationships/image" Target="../media/image27.png"/></Relationships>
</file>

<file path=ppt/slides/_rels/slide17.xml.rels><?xml version="1.0" encoding="UTF-8" standalone="yes"?>
<Relationships xmlns="http://schemas.openxmlformats.org/package/2006/relationships"><Relationship Id="rId3" Type="http://schemas.openxmlformats.org/officeDocument/2006/relationships/image" Target="../media/image26.svg"/><Relationship Id="rId2" Type="http://schemas.openxmlformats.org/officeDocument/2006/relationships/notesSlide" Target="../notesSlides/notesSlide17.xml"/><Relationship Id="rId1" Type="http://schemas.openxmlformats.org/officeDocument/2006/relationships/slideLayout" Target="../slideLayouts/slideLayout7.xml"/><Relationship Id="rId6" Type="http://schemas.openxmlformats.org/officeDocument/2006/relationships/image" Target="../media/image25.svg"/><Relationship Id="rId5" Type="http://schemas.openxmlformats.org/officeDocument/2006/relationships/image" Target="../media/image23.svg"/><Relationship Id="rId4" Type="http://schemas.openxmlformats.org/officeDocument/2006/relationships/image" Target="../media/image24.svg"/></Relationships>
</file>

<file path=ppt/slides/_rels/slide18.xml.rels><?xml version="1.0" encoding="UTF-8" standalone="yes"?>
<Relationships xmlns="http://schemas.openxmlformats.org/package/2006/relationships"><Relationship Id="rId3" Type="http://schemas.openxmlformats.org/officeDocument/2006/relationships/image" Target="../media/image1.svg"/><Relationship Id="rId2" Type="http://schemas.openxmlformats.org/officeDocument/2006/relationships/notesSlide" Target="../notesSlides/notesSlide18.xml"/><Relationship Id="rId1" Type="http://schemas.openxmlformats.org/officeDocument/2006/relationships/slideLayout" Target="../slideLayouts/slideLayout7.xml"/><Relationship Id="rId4" Type="http://schemas.openxmlformats.org/officeDocument/2006/relationships/image" Target="../media/image28.svg"/></Relationships>
</file>

<file path=ppt/slides/_rels/slide19.xml.rels><?xml version="1.0" encoding="UTF-8" standalone="yes"?>
<Relationships xmlns="http://schemas.openxmlformats.org/package/2006/relationships"><Relationship Id="rId3" Type="http://schemas.openxmlformats.org/officeDocument/2006/relationships/image" Target="../media/image1.svg"/><Relationship Id="rId2" Type="http://schemas.openxmlformats.org/officeDocument/2006/relationships/notesSlide" Target="../notesSlides/notesSlide19.xml"/><Relationship Id="rId1" Type="http://schemas.openxmlformats.org/officeDocument/2006/relationships/slideLayout" Target="../slideLayouts/slideLayout7.xml"/><Relationship Id="rId4" Type="http://schemas.openxmlformats.org/officeDocument/2006/relationships/image" Target="../media/image29.svg"/></Relationships>
</file>

<file path=ppt/slides/_rels/slide20.xml.rels><?xml version="1.0" encoding="UTF-8" standalone="yes"?>
<Relationships xmlns="http://schemas.openxmlformats.org/package/2006/relationships"><Relationship Id="rId3" Type="http://schemas.openxmlformats.org/officeDocument/2006/relationships/image" Target="../media/image1.svg"/><Relationship Id="rId2" Type="http://schemas.openxmlformats.org/officeDocument/2006/relationships/notesSlide" Target="../notesSlides/notesSlide20.xml"/><Relationship Id="rId1" Type="http://schemas.openxmlformats.org/officeDocument/2006/relationships/slideLayout" Target="../slideLayouts/slideLayout7.xml"/><Relationship Id="rId4" Type="http://schemas.openxmlformats.org/officeDocument/2006/relationships/image" Target="../media/image29.svg"/></Relationships>
</file>

<file path=ppt/slides/_rels/slide21.xml.rels><?xml version="1.0" encoding="UTF-8" standalone="yes"?>
<Relationships xmlns="http://schemas.openxmlformats.org/package/2006/relationships"><Relationship Id="rId3" Type="http://schemas.openxmlformats.org/officeDocument/2006/relationships/image" Target="../media/image1.svg"/><Relationship Id="rId2" Type="http://schemas.openxmlformats.org/officeDocument/2006/relationships/notesSlide" Target="../notesSlides/notesSlide21.xml"/><Relationship Id="rId1" Type="http://schemas.openxmlformats.org/officeDocument/2006/relationships/slideLayout" Target="../slideLayouts/slideLayout7.xml"/><Relationship Id="rId6" Type="http://schemas.openxmlformats.org/officeDocument/2006/relationships/image" Target="../media/image5.svg"/><Relationship Id="rId5" Type="http://schemas.openxmlformats.org/officeDocument/2006/relationships/image" Target="../media/image4.png"/><Relationship Id="rId4" Type="http://schemas.openxmlformats.org/officeDocument/2006/relationships/image" Target="../media/image3.svg"/></Relationships>
</file>

<file path=ppt/slides/_rels/slide22.xml.rels><?xml version="1.0" encoding="UTF-8" standalone="yes"?>
<Relationships xmlns="http://schemas.openxmlformats.org/package/2006/relationships"><Relationship Id="rId3" Type="http://schemas.openxmlformats.org/officeDocument/2006/relationships/image" Target="../media/image1.svg"/><Relationship Id="rId2" Type="http://schemas.openxmlformats.org/officeDocument/2006/relationships/notesSlide" Target="../notesSlides/notesSlide22.xml"/><Relationship Id="rId1" Type="http://schemas.openxmlformats.org/officeDocument/2006/relationships/slideLayout" Target="../slideLayouts/slideLayout7.xml"/><Relationship Id="rId4" Type="http://schemas.openxmlformats.org/officeDocument/2006/relationships/image" Target="../media/image27.png"/></Relationships>
</file>

<file path=ppt/slides/_rels/slide23.xml.rels><?xml version="1.0" encoding="UTF-8" standalone="yes"?>
<Relationships xmlns="http://schemas.openxmlformats.org/package/2006/relationships"><Relationship Id="rId3" Type="http://schemas.openxmlformats.org/officeDocument/2006/relationships/image" Target="../media/image1.svg"/><Relationship Id="rId2" Type="http://schemas.openxmlformats.org/officeDocument/2006/relationships/notesSlide" Target="../notesSlides/notesSlide23.xml"/><Relationship Id="rId1" Type="http://schemas.openxmlformats.org/officeDocument/2006/relationships/slideLayout" Target="../slideLayouts/slideLayout7.xml"/><Relationship Id="rId4" Type="http://schemas.openxmlformats.org/officeDocument/2006/relationships/image" Target="../media/image30.svg"/></Relationships>
</file>

<file path=ppt/slides/_rels/slide24.xml.rels><?xml version="1.0" encoding="UTF-8" standalone="yes"?>
<Relationships xmlns="http://schemas.openxmlformats.org/package/2006/relationships"><Relationship Id="rId3" Type="http://schemas.openxmlformats.org/officeDocument/2006/relationships/image" Target="../media/image1.svg"/><Relationship Id="rId2" Type="http://schemas.openxmlformats.org/officeDocument/2006/relationships/notesSlide" Target="../notesSlides/notesSlide24.xml"/><Relationship Id="rId1" Type="http://schemas.openxmlformats.org/officeDocument/2006/relationships/slideLayout" Target="../slideLayouts/slideLayout7.xml"/><Relationship Id="rId4" Type="http://schemas.openxmlformats.org/officeDocument/2006/relationships/image" Target="../media/image31.svg"/></Relationships>
</file>

<file path=ppt/slides/_rels/slide25.xml.rels><?xml version="1.0" encoding="UTF-8" standalone="yes"?>
<Relationships xmlns="http://schemas.openxmlformats.org/package/2006/relationships"><Relationship Id="rId3" Type="http://schemas.openxmlformats.org/officeDocument/2006/relationships/image" Target="../media/image1.svg"/><Relationship Id="rId2" Type="http://schemas.openxmlformats.org/officeDocument/2006/relationships/notesSlide" Target="../notesSlides/notesSlide25.xml"/><Relationship Id="rId1" Type="http://schemas.openxmlformats.org/officeDocument/2006/relationships/slideLayout" Target="../slideLayouts/slideLayout7.xml"/><Relationship Id="rId5" Type="http://schemas.openxmlformats.org/officeDocument/2006/relationships/image" Target="../media/image33.png"/><Relationship Id="rId4" Type="http://schemas.openxmlformats.org/officeDocument/2006/relationships/image" Target="../media/image32.png"/></Relationships>
</file>

<file path=ppt/slides/_rels/slide26.xml.rels><?xml version="1.0" encoding="UTF-8" standalone="yes"?>
<Relationships xmlns="http://schemas.openxmlformats.org/package/2006/relationships"><Relationship Id="rId3" Type="http://schemas.openxmlformats.org/officeDocument/2006/relationships/image" Target="../media/image1.svg"/><Relationship Id="rId2" Type="http://schemas.openxmlformats.org/officeDocument/2006/relationships/notesSlide" Target="../notesSlides/notesSlide26.xml"/><Relationship Id="rId1" Type="http://schemas.openxmlformats.org/officeDocument/2006/relationships/slideLayout" Target="../slideLayouts/slideLayout7.xml"/><Relationship Id="rId4" Type="http://schemas.openxmlformats.org/officeDocument/2006/relationships/image" Target="../media/image34.pn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CEE8E5"/>
        </a:solidFill>
        <a:effectLst/>
      </p:bgPr>
    </p:bg>
    <p:spTree>
      <p:nvGrpSpPr>
        <p:cNvPr id="1" name=""/>
        <p:cNvGrpSpPr/>
        <p:nvPr/>
      </p:nvGrpSpPr>
      <p:grpSpPr>
        <a:xfrm>
          <a:off x="0" y="0"/>
          <a:ext cx="0" cy="0"/>
          <a:chOff x="0" y="0"/>
          <a:chExt cx="0" cy="0"/>
        </a:xfrm>
      </p:grpSpPr>
      <p:sp>
        <p:nvSpPr>
          <p:cNvPr id="2" name="Freeform 2"/>
          <p:cNvSpPr/>
          <p:nvPr/>
        </p:nvSpPr>
        <p:spPr>
          <a:xfrm>
            <a:off x="-186690" y="-163830"/>
            <a:ext cx="3821430" cy="3821430"/>
          </a:xfrm>
          <a:custGeom>
            <a:avLst/>
            <a:gdLst/>
            <a:ahLst/>
            <a:cxnLst/>
            <a:rect l="l" t="t" r="r" b="b"/>
            <a:pathLst>
              <a:path w="3821430" h="3821430">
                <a:moveTo>
                  <a:pt x="0" y="0"/>
                </a:moveTo>
                <a:lnTo>
                  <a:pt x="3821430" y="0"/>
                </a:lnTo>
                <a:lnTo>
                  <a:pt x="3821430" y="3821430"/>
                </a:lnTo>
                <a:lnTo>
                  <a:pt x="0" y="3821430"/>
                </a:lnTo>
                <a:lnTo>
                  <a:pt x="0" y="0"/>
                </a:lnTo>
                <a:close/>
              </a:path>
            </a:pathLst>
          </a:custGeom>
          <a:blipFill>
            <a:blip>
              <a:alphaModFix amt="57000"/>
              <a:extLst>
                <a:ext uri="{96DAC541-7B7A-43D3-8B79-37D633B846F1}">
                  <asvg:svgBlip xmlns:asvg="http://schemas.microsoft.com/office/drawing/2016/SVG/main" r:embed="rId3"/>
                </a:ext>
              </a:extLst>
            </a:blip>
            <a:stretch>
              <a:fillRect/>
            </a:stretch>
          </a:blipFill>
        </p:spPr>
        <p:txBody>
          <a:bodyPr/>
          <a:lstStyle/>
          <a:p>
            <a:endParaRPr lang="en-GB"/>
          </a:p>
        </p:txBody>
      </p:sp>
      <p:sp>
        <p:nvSpPr>
          <p:cNvPr id="3" name="Freeform 3"/>
          <p:cNvSpPr/>
          <p:nvPr/>
        </p:nvSpPr>
        <p:spPr>
          <a:xfrm>
            <a:off x="3634740" y="-163830"/>
            <a:ext cx="3821430" cy="3821430"/>
          </a:xfrm>
          <a:custGeom>
            <a:avLst/>
            <a:gdLst/>
            <a:ahLst/>
            <a:cxnLst/>
            <a:rect l="l" t="t" r="r" b="b"/>
            <a:pathLst>
              <a:path w="3821430" h="3821430">
                <a:moveTo>
                  <a:pt x="0" y="0"/>
                </a:moveTo>
                <a:lnTo>
                  <a:pt x="3821430" y="0"/>
                </a:lnTo>
                <a:lnTo>
                  <a:pt x="3821430" y="3821430"/>
                </a:lnTo>
                <a:lnTo>
                  <a:pt x="0" y="3821430"/>
                </a:lnTo>
                <a:lnTo>
                  <a:pt x="0" y="0"/>
                </a:lnTo>
                <a:close/>
              </a:path>
            </a:pathLst>
          </a:custGeom>
          <a:blipFill>
            <a:blip>
              <a:alphaModFix amt="57000"/>
              <a:extLst>
                <a:ext uri="{96DAC541-7B7A-43D3-8B79-37D633B846F1}">
                  <asvg:svgBlip xmlns:asvg="http://schemas.microsoft.com/office/drawing/2016/SVG/main" r:embed="rId3"/>
                </a:ext>
              </a:extLst>
            </a:blip>
            <a:stretch>
              <a:fillRect/>
            </a:stretch>
          </a:blipFill>
        </p:spPr>
        <p:txBody>
          <a:bodyPr/>
          <a:lstStyle/>
          <a:p>
            <a:endParaRPr lang="en-GB"/>
          </a:p>
        </p:txBody>
      </p:sp>
      <p:sp>
        <p:nvSpPr>
          <p:cNvPr id="4" name="Freeform 4"/>
          <p:cNvSpPr/>
          <p:nvPr/>
        </p:nvSpPr>
        <p:spPr>
          <a:xfrm>
            <a:off x="7456170" y="-163830"/>
            <a:ext cx="3821430" cy="3821430"/>
          </a:xfrm>
          <a:custGeom>
            <a:avLst/>
            <a:gdLst/>
            <a:ahLst/>
            <a:cxnLst/>
            <a:rect l="l" t="t" r="r" b="b"/>
            <a:pathLst>
              <a:path w="3821430" h="3821430">
                <a:moveTo>
                  <a:pt x="0" y="0"/>
                </a:moveTo>
                <a:lnTo>
                  <a:pt x="3821430" y="0"/>
                </a:lnTo>
                <a:lnTo>
                  <a:pt x="3821430" y="3821430"/>
                </a:lnTo>
                <a:lnTo>
                  <a:pt x="0" y="3821430"/>
                </a:lnTo>
                <a:lnTo>
                  <a:pt x="0" y="0"/>
                </a:lnTo>
                <a:close/>
              </a:path>
            </a:pathLst>
          </a:custGeom>
          <a:blipFill>
            <a:blip>
              <a:alphaModFix amt="57000"/>
              <a:extLst>
                <a:ext uri="{96DAC541-7B7A-43D3-8B79-37D633B846F1}">
                  <asvg:svgBlip xmlns:asvg="http://schemas.microsoft.com/office/drawing/2016/SVG/main" r:embed="rId3"/>
                </a:ext>
              </a:extLst>
            </a:blip>
            <a:stretch>
              <a:fillRect/>
            </a:stretch>
          </a:blipFill>
        </p:spPr>
        <p:txBody>
          <a:bodyPr/>
          <a:lstStyle/>
          <a:p>
            <a:endParaRPr lang="en-GB"/>
          </a:p>
        </p:txBody>
      </p:sp>
      <p:sp>
        <p:nvSpPr>
          <p:cNvPr id="5" name="Freeform 5"/>
          <p:cNvSpPr/>
          <p:nvPr/>
        </p:nvSpPr>
        <p:spPr>
          <a:xfrm>
            <a:off x="-1558290" y="3657600"/>
            <a:ext cx="3821430" cy="3821430"/>
          </a:xfrm>
          <a:custGeom>
            <a:avLst/>
            <a:gdLst/>
            <a:ahLst/>
            <a:cxnLst/>
            <a:rect l="l" t="t" r="r" b="b"/>
            <a:pathLst>
              <a:path w="3821430" h="3821430">
                <a:moveTo>
                  <a:pt x="0" y="0"/>
                </a:moveTo>
                <a:lnTo>
                  <a:pt x="3821430" y="0"/>
                </a:lnTo>
                <a:lnTo>
                  <a:pt x="3821430" y="3821430"/>
                </a:lnTo>
                <a:lnTo>
                  <a:pt x="0" y="3821430"/>
                </a:lnTo>
                <a:lnTo>
                  <a:pt x="0" y="0"/>
                </a:lnTo>
                <a:close/>
              </a:path>
            </a:pathLst>
          </a:custGeom>
          <a:blipFill>
            <a:blip>
              <a:alphaModFix amt="57000"/>
              <a:extLst>
                <a:ext uri="{96DAC541-7B7A-43D3-8B79-37D633B846F1}">
                  <asvg:svgBlip xmlns:asvg="http://schemas.microsoft.com/office/drawing/2016/SVG/main" r:embed="rId3"/>
                </a:ext>
              </a:extLst>
            </a:blip>
            <a:stretch>
              <a:fillRect/>
            </a:stretch>
          </a:blipFill>
        </p:spPr>
        <p:txBody>
          <a:bodyPr/>
          <a:lstStyle/>
          <a:p>
            <a:endParaRPr lang="en-GB"/>
          </a:p>
        </p:txBody>
      </p:sp>
      <p:sp>
        <p:nvSpPr>
          <p:cNvPr id="6" name="Freeform 6"/>
          <p:cNvSpPr/>
          <p:nvPr/>
        </p:nvSpPr>
        <p:spPr>
          <a:xfrm>
            <a:off x="2263140" y="3657600"/>
            <a:ext cx="3821430" cy="3821430"/>
          </a:xfrm>
          <a:custGeom>
            <a:avLst/>
            <a:gdLst/>
            <a:ahLst/>
            <a:cxnLst/>
            <a:rect l="l" t="t" r="r" b="b"/>
            <a:pathLst>
              <a:path w="3821430" h="3821430">
                <a:moveTo>
                  <a:pt x="0" y="0"/>
                </a:moveTo>
                <a:lnTo>
                  <a:pt x="3821430" y="0"/>
                </a:lnTo>
                <a:lnTo>
                  <a:pt x="3821430" y="3821430"/>
                </a:lnTo>
                <a:lnTo>
                  <a:pt x="0" y="3821430"/>
                </a:lnTo>
                <a:lnTo>
                  <a:pt x="0" y="0"/>
                </a:lnTo>
                <a:close/>
              </a:path>
            </a:pathLst>
          </a:custGeom>
          <a:blipFill>
            <a:blip>
              <a:alphaModFix amt="57000"/>
              <a:extLst>
                <a:ext uri="{96DAC541-7B7A-43D3-8B79-37D633B846F1}">
                  <asvg:svgBlip xmlns:asvg="http://schemas.microsoft.com/office/drawing/2016/SVG/main" r:embed="rId3"/>
                </a:ext>
              </a:extLst>
            </a:blip>
            <a:stretch>
              <a:fillRect/>
            </a:stretch>
          </a:blipFill>
        </p:spPr>
        <p:txBody>
          <a:bodyPr/>
          <a:lstStyle/>
          <a:p>
            <a:endParaRPr lang="en-GB"/>
          </a:p>
        </p:txBody>
      </p:sp>
      <p:sp>
        <p:nvSpPr>
          <p:cNvPr id="7" name="Freeform 7"/>
          <p:cNvSpPr/>
          <p:nvPr/>
        </p:nvSpPr>
        <p:spPr>
          <a:xfrm>
            <a:off x="6084570" y="3657600"/>
            <a:ext cx="3821430" cy="3821430"/>
          </a:xfrm>
          <a:custGeom>
            <a:avLst/>
            <a:gdLst/>
            <a:ahLst/>
            <a:cxnLst/>
            <a:rect l="l" t="t" r="r" b="b"/>
            <a:pathLst>
              <a:path w="3821430" h="3821430">
                <a:moveTo>
                  <a:pt x="0" y="0"/>
                </a:moveTo>
                <a:lnTo>
                  <a:pt x="3821430" y="0"/>
                </a:lnTo>
                <a:lnTo>
                  <a:pt x="3821430" y="3821430"/>
                </a:lnTo>
                <a:lnTo>
                  <a:pt x="0" y="3821430"/>
                </a:lnTo>
                <a:lnTo>
                  <a:pt x="0" y="0"/>
                </a:lnTo>
                <a:close/>
              </a:path>
            </a:pathLst>
          </a:custGeom>
          <a:blipFill>
            <a:blip>
              <a:alphaModFix amt="57000"/>
              <a:extLst>
                <a:ext uri="{96DAC541-7B7A-43D3-8B79-37D633B846F1}">
                  <asvg:svgBlip xmlns:asvg="http://schemas.microsoft.com/office/drawing/2016/SVG/main" r:embed="rId3"/>
                </a:ext>
              </a:extLst>
            </a:blip>
            <a:stretch>
              <a:fillRect/>
            </a:stretch>
          </a:blipFill>
        </p:spPr>
        <p:txBody>
          <a:bodyPr/>
          <a:lstStyle/>
          <a:p>
            <a:endParaRPr lang="en-GB"/>
          </a:p>
        </p:txBody>
      </p:sp>
      <p:sp>
        <p:nvSpPr>
          <p:cNvPr id="8" name="Freeform 8"/>
          <p:cNvSpPr/>
          <p:nvPr/>
        </p:nvSpPr>
        <p:spPr>
          <a:xfrm>
            <a:off x="1619220" y="2530988"/>
            <a:ext cx="3499049" cy="2926080"/>
          </a:xfrm>
          <a:custGeom>
            <a:avLst/>
            <a:gdLst/>
            <a:ahLst/>
            <a:cxnLst/>
            <a:rect l="l" t="t" r="r" b="b"/>
            <a:pathLst>
              <a:path w="3499049" h="2926080">
                <a:moveTo>
                  <a:pt x="0" y="0"/>
                </a:moveTo>
                <a:lnTo>
                  <a:pt x="3499049" y="0"/>
                </a:lnTo>
                <a:lnTo>
                  <a:pt x="3499049" y="2926080"/>
                </a:lnTo>
                <a:lnTo>
                  <a:pt x="0" y="2926080"/>
                </a:lnTo>
                <a:lnTo>
                  <a:pt x="0" y="0"/>
                </a:lnTo>
                <a:close/>
              </a:path>
            </a:pathLst>
          </a:custGeom>
          <a:blipFill>
            <a:blip>
              <a:extLst>
                <a:ext uri="{96DAC541-7B7A-43D3-8B79-37D633B846F1}">
                  <asvg:svgBlip xmlns:asvg="http://schemas.microsoft.com/office/drawing/2016/SVG/main" r:embed="rId4"/>
                </a:ext>
              </a:extLst>
            </a:blip>
            <a:stretch>
              <a:fillRect/>
            </a:stretch>
          </a:blipFill>
        </p:spPr>
        <p:txBody>
          <a:bodyPr/>
          <a:lstStyle/>
          <a:p>
            <a:endParaRPr lang="en-GB"/>
          </a:p>
        </p:txBody>
      </p:sp>
      <p:sp>
        <p:nvSpPr>
          <p:cNvPr id="9" name="Freeform 9"/>
          <p:cNvSpPr/>
          <p:nvPr/>
        </p:nvSpPr>
        <p:spPr>
          <a:xfrm>
            <a:off x="3957121" y="-567172"/>
            <a:ext cx="3499049" cy="2926080"/>
          </a:xfrm>
          <a:custGeom>
            <a:avLst/>
            <a:gdLst/>
            <a:ahLst/>
            <a:cxnLst/>
            <a:rect l="l" t="t" r="r" b="b"/>
            <a:pathLst>
              <a:path w="3499049" h="2926080">
                <a:moveTo>
                  <a:pt x="0" y="0"/>
                </a:moveTo>
                <a:lnTo>
                  <a:pt x="3499049" y="0"/>
                </a:lnTo>
                <a:lnTo>
                  <a:pt x="3499049" y="2926080"/>
                </a:lnTo>
                <a:lnTo>
                  <a:pt x="0" y="2926080"/>
                </a:lnTo>
                <a:lnTo>
                  <a:pt x="0" y="0"/>
                </a:lnTo>
                <a:close/>
              </a:path>
            </a:pathLst>
          </a:custGeom>
          <a:blipFill>
            <a:blip>
              <a:extLst>
                <a:ext uri="{96DAC541-7B7A-43D3-8B79-37D633B846F1}">
                  <asvg:svgBlip xmlns:asvg="http://schemas.microsoft.com/office/drawing/2016/SVG/main" r:embed="rId4"/>
                </a:ext>
              </a:extLst>
            </a:blip>
            <a:stretch>
              <a:fillRect/>
            </a:stretch>
          </a:blipFill>
        </p:spPr>
        <p:txBody>
          <a:bodyPr/>
          <a:lstStyle/>
          <a:p>
            <a:endParaRPr lang="en-GB"/>
          </a:p>
        </p:txBody>
      </p:sp>
      <p:sp>
        <p:nvSpPr>
          <p:cNvPr id="10" name="Freeform 10"/>
          <p:cNvSpPr/>
          <p:nvPr/>
        </p:nvSpPr>
        <p:spPr>
          <a:xfrm rot="2003044">
            <a:off x="6670908" y="4100130"/>
            <a:ext cx="3397261" cy="2840960"/>
          </a:xfrm>
          <a:custGeom>
            <a:avLst/>
            <a:gdLst/>
            <a:ahLst/>
            <a:cxnLst/>
            <a:rect l="l" t="t" r="r" b="b"/>
            <a:pathLst>
              <a:path w="3397261" h="2840960">
                <a:moveTo>
                  <a:pt x="0" y="0"/>
                </a:moveTo>
                <a:lnTo>
                  <a:pt x="3397261" y="0"/>
                </a:lnTo>
                <a:lnTo>
                  <a:pt x="3397261" y="2840960"/>
                </a:lnTo>
                <a:lnTo>
                  <a:pt x="0" y="2840960"/>
                </a:lnTo>
                <a:lnTo>
                  <a:pt x="0" y="0"/>
                </a:lnTo>
                <a:close/>
              </a:path>
            </a:pathLst>
          </a:custGeom>
          <a:blipFill>
            <a:blip>
              <a:extLst>
                <a:ext uri="{96DAC541-7B7A-43D3-8B79-37D633B846F1}">
                  <asvg:svgBlip xmlns:asvg="http://schemas.microsoft.com/office/drawing/2016/SVG/main" r:embed="rId4"/>
                </a:ext>
              </a:extLst>
            </a:blip>
            <a:stretch>
              <a:fillRect/>
            </a:stretch>
          </a:blipFill>
        </p:spPr>
        <p:txBody>
          <a:bodyPr/>
          <a:lstStyle/>
          <a:p>
            <a:endParaRPr lang="en-GB"/>
          </a:p>
        </p:txBody>
      </p:sp>
      <p:sp>
        <p:nvSpPr>
          <p:cNvPr id="11" name="TextBox 11"/>
          <p:cNvSpPr txBox="1"/>
          <p:nvPr/>
        </p:nvSpPr>
        <p:spPr>
          <a:xfrm>
            <a:off x="564903" y="2848607"/>
            <a:ext cx="8623794" cy="1627511"/>
          </a:xfrm>
          <a:prstGeom prst="rect">
            <a:avLst/>
          </a:prstGeom>
        </p:spPr>
        <p:txBody>
          <a:bodyPr lIns="0" tIns="0" rIns="0" bIns="0" rtlCol="0" anchor="t">
            <a:spAutoFit/>
          </a:bodyPr>
          <a:lstStyle/>
          <a:p>
            <a:pPr algn="ctr">
              <a:lnSpc>
                <a:spcPts val="12687"/>
              </a:lnSpc>
            </a:pPr>
            <a:r>
              <a:rPr lang="en-US" sz="10752">
                <a:solidFill>
                  <a:srgbClr val="000000"/>
                </a:solidFill>
                <a:latin typeface="Marykate"/>
                <a:ea typeface="Marykate"/>
                <a:cs typeface="Marykate"/>
                <a:sym typeface="Marykate"/>
              </a:rPr>
              <a:t>MAGIC MILK</a:t>
            </a:r>
          </a:p>
        </p:txBody>
      </p:sp>
      <p:sp>
        <p:nvSpPr>
          <p:cNvPr id="12" name="Freeform 12"/>
          <p:cNvSpPr/>
          <p:nvPr/>
        </p:nvSpPr>
        <p:spPr>
          <a:xfrm>
            <a:off x="-2100289" y="-468539"/>
            <a:ext cx="3499049" cy="2926080"/>
          </a:xfrm>
          <a:custGeom>
            <a:avLst/>
            <a:gdLst/>
            <a:ahLst/>
            <a:cxnLst/>
            <a:rect l="l" t="t" r="r" b="b"/>
            <a:pathLst>
              <a:path w="3499049" h="2926080">
                <a:moveTo>
                  <a:pt x="0" y="0"/>
                </a:moveTo>
                <a:lnTo>
                  <a:pt x="3499049" y="0"/>
                </a:lnTo>
                <a:lnTo>
                  <a:pt x="3499049" y="2926080"/>
                </a:lnTo>
                <a:lnTo>
                  <a:pt x="0" y="2926080"/>
                </a:lnTo>
                <a:lnTo>
                  <a:pt x="0" y="0"/>
                </a:lnTo>
                <a:close/>
              </a:path>
            </a:pathLst>
          </a:custGeom>
          <a:blipFill>
            <a:blip>
              <a:extLst>
                <a:ext uri="{96DAC541-7B7A-43D3-8B79-37D633B846F1}">
                  <asvg:svgBlip xmlns:asvg="http://schemas.microsoft.com/office/drawing/2016/SVG/main" r:embed="rId4"/>
                </a:ext>
              </a:extLst>
            </a:blip>
            <a:stretch>
              <a:fillRect/>
            </a:stretch>
          </a:blipFill>
        </p:spPr>
        <p:txBody>
          <a:bodyPr/>
          <a:lstStyle/>
          <a:p>
            <a:endParaRPr lang="en-GB"/>
          </a:p>
        </p:txBody>
      </p:sp>
      <p:sp>
        <p:nvSpPr>
          <p:cNvPr id="13" name="Freeform 13"/>
          <p:cNvSpPr/>
          <p:nvPr/>
        </p:nvSpPr>
        <p:spPr>
          <a:xfrm>
            <a:off x="-1018005" y="5852160"/>
            <a:ext cx="3499049" cy="2926080"/>
          </a:xfrm>
          <a:custGeom>
            <a:avLst/>
            <a:gdLst/>
            <a:ahLst/>
            <a:cxnLst/>
            <a:rect l="l" t="t" r="r" b="b"/>
            <a:pathLst>
              <a:path w="3499049" h="2926080">
                <a:moveTo>
                  <a:pt x="0" y="0"/>
                </a:moveTo>
                <a:lnTo>
                  <a:pt x="3499050" y="0"/>
                </a:lnTo>
                <a:lnTo>
                  <a:pt x="3499050" y="2926080"/>
                </a:lnTo>
                <a:lnTo>
                  <a:pt x="0" y="2926080"/>
                </a:lnTo>
                <a:lnTo>
                  <a:pt x="0" y="0"/>
                </a:lnTo>
                <a:close/>
              </a:path>
            </a:pathLst>
          </a:custGeom>
          <a:blipFill>
            <a:blip>
              <a:extLst>
                <a:ext uri="{96DAC541-7B7A-43D3-8B79-37D633B846F1}">
                  <asvg:svgBlip xmlns:asvg="http://schemas.microsoft.com/office/drawing/2016/SVG/main" r:embed="rId4"/>
                </a:ext>
              </a:extLst>
            </a:blip>
            <a:stretch>
              <a:fillRect/>
            </a:stretch>
          </a:blipFill>
        </p:spPr>
        <p:txBody>
          <a:bodyPr/>
          <a:lstStyle/>
          <a:p>
            <a:endParaRPr lang="en-GB"/>
          </a:p>
        </p:txBody>
      </p:sp>
      <p:sp>
        <p:nvSpPr>
          <p:cNvPr id="14" name="Freeform 14"/>
          <p:cNvSpPr/>
          <p:nvPr/>
        </p:nvSpPr>
        <p:spPr>
          <a:xfrm rot="2136205">
            <a:off x="8156475" y="-271272"/>
            <a:ext cx="3499049" cy="2926080"/>
          </a:xfrm>
          <a:custGeom>
            <a:avLst/>
            <a:gdLst/>
            <a:ahLst/>
            <a:cxnLst/>
            <a:rect l="l" t="t" r="r" b="b"/>
            <a:pathLst>
              <a:path w="3499049" h="2926080">
                <a:moveTo>
                  <a:pt x="0" y="0"/>
                </a:moveTo>
                <a:lnTo>
                  <a:pt x="3499050" y="0"/>
                </a:lnTo>
                <a:lnTo>
                  <a:pt x="3499050" y="2926080"/>
                </a:lnTo>
                <a:lnTo>
                  <a:pt x="0" y="2926080"/>
                </a:lnTo>
                <a:lnTo>
                  <a:pt x="0" y="0"/>
                </a:lnTo>
                <a:close/>
              </a:path>
            </a:pathLst>
          </a:custGeom>
          <a:blipFill>
            <a:blip>
              <a:extLst>
                <a:ext uri="{96DAC541-7B7A-43D3-8B79-37D633B846F1}">
                  <asvg:svgBlip xmlns:asvg="http://schemas.microsoft.com/office/drawing/2016/SVG/main" r:embed="rId4"/>
                </a:ext>
              </a:extLst>
            </a:blip>
            <a:stretch>
              <a:fillRect/>
            </a:stretch>
          </a:blipFill>
        </p:spPr>
        <p:txBody>
          <a:bodyPr/>
          <a:lstStyle/>
          <a:p>
            <a:endParaRPr lang="en-GB"/>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CEE8E5"/>
        </a:solidFill>
        <a:effectLst/>
      </p:bgPr>
    </p:bg>
    <p:spTree>
      <p:nvGrpSpPr>
        <p:cNvPr id="1" name=""/>
        <p:cNvGrpSpPr/>
        <p:nvPr/>
      </p:nvGrpSpPr>
      <p:grpSpPr>
        <a:xfrm>
          <a:off x="0" y="0"/>
          <a:ext cx="0" cy="0"/>
          <a:chOff x="0" y="0"/>
          <a:chExt cx="0" cy="0"/>
        </a:xfrm>
      </p:grpSpPr>
      <p:sp>
        <p:nvSpPr>
          <p:cNvPr id="2" name="Freeform 2"/>
          <p:cNvSpPr/>
          <p:nvPr/>
        </p:nvSpPr>
        <p:spPr>
          <a:xfrm>
            <a:off x="-186690" y="-163830"/>
            <a:ext cx="3821430" cy="3821430"/>
          </a:xfrm>
          <a:custGeom>
            <a:avLst/>
            <a:gdLst/>
            <a:ahLst/>
            <a:cxnLst/>
            <a:rect l="l" t="t" r="r" b="b"/>
            <a:pathLst>
              <a:path w="3821430" h="3821430">
                <a:moveTo>
                  <a:pt x="0" y="0"/>
                </a:moveTo>
                <a:lnTo>
                  <a:pt x="3821430" y="0"/>
                </a:lnTo>
                <a:lnTo>
                  <a:pt x="3821430" y="3821430"/>
                </a:lnTo>
                <a:lnTo>
                  <a:pt x="0" y="3821430"/>
                </a:lnTo>
                <a:lnTo>
                  <a:pt x="0" y="0"/>
                </a:lnTo>
                <a:close/>
              </a:path>
            </a:pathLst>
          </a:custGeom>
          <a:blipFill>
            <a:blip>
              <a:alphaModFix amt="57000"/>
              <a:extLst>
                <a:ext uri="{96DAC541-7B7A-43D3-8B79-37D633B846F1}">
                  <asvg:svgBlip xmlns:asvg="http://schemas.microsoft.com/office/drawing/2016/SVG/main" r:embed="rId3"/>
                </a:ext>
              </a:extLst>
            </a:blip>
            <a:stretch>
              <a:fillRect/>
            </a:stretch>
          </a:blipFill>
        </p:spPr>
        <p:txBody>
          <a:bodyPr/>
          <a:lstStyle/>
          <a:p>
            <a:endParaRPr lang="en-GB"/>
          </a:p>
        </p:txBody>
      </p:sp>
      <p:sp>
        <p:nvSpPr>
          <p:cNvPr id="3" name="Freeform 3"/>
          <p:cNvSpPr/>
          <p:nvPr/>
        </p:nvSpPr>
        <p:spPr>
          <a:xfrm>
            <a:off x="3634740" y="-163830"/>
            <a:ext cx="3821430" cy="3821430"/>
          </a:xfrm>
          <a:custGeom>
            <a:avLst/>
            <a:gdLst/>
            <a:ahLst/>
            <a:cxnLst/>
            <a:rect l="l" t="t" r="r" b="b"/>
            <a:pathLst>
              <a:path w="3821430" h="3821430">
                <a:moveTo>
                  <a:pt x="0" y="0"/>
                </a:moveTo>
                <a:lnTo>
                  <a:pt x="3821430" y="0"/>
                </a:lnTo>
                <a:lnTo>
                  <a:pt x="3821430" y="3821430"/>
                </a:lnTo>
                <a:lnTo>
                  <a:pt x="0" y="3821430"/>
                </a:lnTo>
                <a:lnTo>
                  <a:pt x="0" y="0"/>
                </a:lnTo>
                <a:close/>
              </a:path>
            </a:pathLst>
          </a:custGeom>
          <a:blipFill>
            <a:blip>
              <a:alphaModFix amt="57000"/>
              <a:extLst>
                <a:ext uri="{96DAC541-7B7A-43D3-8B79-37D633B846F1}">
                  <asvg:svgBlip xmlns:asvg="http://schemas.microsoft.com/office/drawing/2016/SVG/main" r:embed="rId3"/>
                </a:ext>
              </a:extLst>
            </a:blip>
            <a:stretch>
              <a:fillRect/>
            </a:stretch>
          </a:blipFill>
        </p:spPr>
        <p:txBody>
          <a:bodyPr/>
          <a:lstStyle/>
          <a:p>
            <a:endParaRPr lang="en-GB"/>
          </a:p>
        </p:txBody>
      </p:sp>
      <p:sp>
        <p:nvSpPr>
          <p:cNvPr id="4" name="Freeform 4"/>
          <p:cNvSpPr/>
          <p:nvPr/>
        </p:nvSpPr>
        <p:spPr>
          <a:xfrm>
            <a:off x="7456170" y="-163830"/>
            <a:ext cx="3821430" cy="3821430"/>
          </a:xfrm>
          <a:custGeom>
            <a:avLst/>
            <a:gdLst/>
            <a:ahLst/>
            <a:cxnLst/>
            <a:rect l="l" t="t" r="r" b="b"/>
            <a:pathLst>
              <a:path w="3821430" h="3821430">
                <a:moveTo>
                  <a:pt x="0" y="0"/>
                </a:moveTo>
                <a:lnTo>
                  <a:pt x="3821430" y="0"/>
                </a:lnTo>
                <a:lnTo>
                  <a:pt x="3821430" y="3821430"/>
                </a:lnTo>
                <a:lnTo>
                  <a:pt x="0" y="3821430"/>
                </a:lnTo>
                <a:lnTo>
                  <a:pt x="0" y="0"/>
                </a:lnTo>
                <a:close/>
              </a:path>
            </a:pathLst>
          </a:custGeom>
          <a:blipFill>
            <a:blip>
              <a:alphaModFix amt="57000"/>
              <a:extLst>
                <a:ext uri="{96DAC541-7B7A-43D3-8B79-37D633B846F1}">
                  <asvg:svgBlip xmlns:asvg="http://schemas.microsoft.com/office/drawing/2016/SVG/main" r:embed="rId3"/>
                </a:ext>
              </a:extLst>
            </a:blip>
            <a:stretch>
              <a:fillRect/>
            </a:stretch>
          </a:blipFill>
        </p:spPr>
        <p:txBody>
          <a:bodyPr/>
          <a:lstStyle/>
          <a:p>
            <a:endParaRPr lang="en-GB"/>
          </a:p>
        </p:txBody>
      </p:sp>
      <p:sp>
        <p:nvSpPr>
          <p:cNvPr id="5" name="Freeform 5"/>
          <p:cNvSpPr/>
          <p:nvPr/>
        </p:nvSpPr>
        <p:spPr>
          <a:xfrm>
            <a:off x="-1558290" y="3657600"/>
            <a:ext cx="3821430" cy="3821430"/>
          </a:xfrm>
          <a:custGeom>
            <a:avLst/>
            <a:gdLst/>
            <a:ahLst/>
            <a:cxnLst/>
            <a:rect l="l" t="t" r="r" b="b"/>
            <a:pathLst>
              <a:path w="3821430" h="3821430">
                <a:moveTo>
                  <a:pt x="0" y="0"/>
                </a:moveTo>
                <a:lnTo>
                  <a:pt x="3821430" y="0"/>
                </a:lnTo>
                <a:lnTo>
                  <a:pt x="3821430" y="3821430"/>
                </a:lnTo>
                <a:lnTo>
                  <a:pt x="0" y="3821430"/>
                </a:lnTo>
                <a:lnTo>
                  <a:pt x="0" y="0"/>
                </a:lnTo>
                <a:close/>
              </a:path>
            </a:pathLst>
          </a:custGeom>
          <a:blipFill>
            <a:blip>
              <a:alphaModFix amt="57000"/>
              <a:extLst>
                <a:ext uri="{96DAC541-7B7A-43D3-8B79-37D633B846F1}">
                  <asvg:svgBlip xmlns:asvg="http://schemas.microsoft.com/office/drawing/2016/SVG/main" r:embed="rId3"/>
                </a:ext>
              </a:extLst>
            </a:blip>
            <a:stretch>
              <a:fillRect/>
            </a:stretch>
          </a:blipFill>
        </p:spPr>
        <p:txBody>
          <a:bodyPr/>
          <a:lstStyle/>
          <a:p>
            <a:endParaRPr lang="en-GB"/>
          </a:p>
        </p:txBody>
      </p:sp>
      <p:sp>
        <p:nvSpPr>
          <p:cNvPr id="6" name="Freeform 6"/>
          <p:cNvSpPr/>
          <p:nvPr/>
        </p:nvSpPr>
        <p:spPr>
          <a:xfrm>
            <a:off x="2263140" y="3657600"/>
            <a:ext cx="3821430" cy="3821430"/>
          </a:xfrm>
          <a:custGeom>
            <a:avLst/>
            <a:gdLst/>
            <a:ahLst/>
            <a:cxnLst/>
            <a:rect l="l" t="t" r="r" b="b"/>
            <a:pathLst>
              <a:path w="3821430" h="3821430">
                <a:moveTo>
                  <a:pt x="0" y="0"/>
                </a:moveTo>
                <a:lnTo>
                  <a:pt x="3821430" y="0"/>
                </a:lnTo>
                <a:lnTo>
                  <a:pt x="3821430" y="3821430"/>
                </a:lnTo>
                <a:lnTo>
                  <a:pt x="0" y="3821430"/>
                </a:lnTo>
                <a:lnTo>
                  <a:pt x="0" y="0"/>
                </a:lnTo>
                <a:close/>
              </a:path>
            </a:pathLst>
          </a:custGeom>
          <a:blipFill>
            <a:blip>
              <a:alphaModFix amt="57000"/>
              <a:extLst>
                <a:ext uri="{96DAC541-7B7A-43D3-8B79-37D633B846F1}">
                  <asvg:svgBlip xmlns:asvg="http://schemas.microsoft.com/office/drawing/2016/SVG/main" r:embed="rId3"/>
                </a:ext>
              </a:extLst>
            </a:blip>
            <a:stretch>
              <a:fillRect/>
            </a:stretch>
          </a:blipFill>
        </p:spPr>
        <p:txBody>
          <a:bodyPr/>
          <a:lstStyle/>
          <a:p>
            <a:endParaRPr lang="en-GB"/>
          </a:p>
        </p:txBody>
      </p:sp>
      <p:sp>
        <p:nvSpPr>
          <p:cNvPr id="7" name="Freeform 7"/>
          <p:cNvSpPr/>
          <p:nvPr/>
        </p:nvSpPr>
        <p:spPr>
          <a:xfrm>
            <a:off x="6084570" y="3657600"/>
            <a:ext cx="3821430" cy="3821430"/>
          </a:xfrm>
          <a:custGeom>
            <a:avLst/>
            <a:gdLst/>
            <a:ahLst/>
            <a:cxnLst/>
            <a:rect l="l" t="t" r="r" b="b"/>
            <a:pathLst>
              <a:path w="3821430" h="3821430">
                <a:moveTo>
                  <a:pt x="0" y="0"/>
                </a:moveTo>
                <a:lnTo>
                  <a:pt x="3821430" y="0"/>
                </a:lnTo>
                <a:lnTo>
                  <a:pt x="3821430" y="3821430"/>
                </a:lnTo>
                <a:lnTo>
                  <a:pt x="0" y="3821430"/>
                </a:lnTo>
                <a:lnTo>
                  <a:pt x="0" y="0"/>
                </a:lnTo>
                <a:close/>
              </a:path>
            </a:pathLst>
          </a:custGeom>
          <a:blipFill>
            <a:blip>
              <a:alphaModFix amt="57000"/>
              <a:extLst>
                <a:ext uri="{96DAC541-7B7A-43D3-8B79-37D633B846F1}">
                  <asvg:svgBlip xmlns:asvg="http://schemas.microsoft.com/office/drawing/2016/SVG/main" r:embed="rId3"/>
                </a:ext>
              </a:extLst>
            </a:blip>
            <a:stretch>
              <a:fillRect/>
            </a:stretch>
          </a:blipFill>
        </p:spPr>
        <p:txBody>
          <a:bodyPr/>
          <a:lstStyle/>
          <a:p>
            <a:endParaRPr lang="en-GB"/>
          </a:p>
        </p:txBody>
      </p:sp>
      <p:sp>
        <p:nvSpPr>
          <p:cNvPr id="8" name="Freeform 8"/>
          <p:cNvSpPr/>
          <p:nvPr/>
        </p:nvSpPr>
        <p:spPr>
          <a:xfrm>
            <a:off x="1619220" y="2530988"/>
            <a:ext cx="3499049" cy="2926080"/>
          </a:xfrm>
          <a:custGeom>
            <a:avLst/>
            <a:gdLst/>
            <a:ahLst/>
            <a:cxnLst/>
            <a:rect l="l" t="t" r="r" b="b"/>
            <a:pathLst>
              <a:path w="3499049" h="2926080">
                <a:moveTo>
                  <a:pt x="0" y="0"/>
                </a:moveTo>
                <a:lnTo>
                  <a:pt x="3499049" y="0"/>
                </a:lnTo>
                <a:lnTo>
                  <a:pt x="3499049" y="2926080"/>
                </a:lnTo>
                <a:lnTo>
                  <a:pt x="0" y="2926080"/>
                </a:lnTo>
                <a:lnTo>
                  <a:pt x="0" y="0"/>
                </a:lnTo>
                <a:close/>
              </a:path>
            </a:pathLst>
          </a:custGeom>
          <a:blipFill>
            <a:blip>
              <a:extLst>
                <a:ext uri="{96DAC541-7B7A-43D3-8B79-37D633B846F1}">
                  <asvg:svgBlip xmlns:asvg="http://schemas.microsoft.com/office/drawing/2016/SVG/main" r:embed="rId4"/>
                </a:ext>
              </a:extLst>
            </a:blip>
            <a:stretch>
              <a:fillRect/>
            </a:stretch>
          </a:blipFill>
        </p:spPr>
        <p:txBody>
          <a:bodyPr/>
          <a:lstStyle/>
          <a:p>
            <a:endParaRPr lang="en-GB"/>
          </a:p>
        </p:txBody>
      </p:sp>
      <p:sp>
        <p:nvSpPr>
          <p:cNvPr id="9" name="Freeform 9"/>
          <p:cNvSpPr/>
          <p:nvPr/>
        </p:nvSpPr>
        <p:spPr>
          <a:xfrm>
            <a:off x="3957121" y="-567172"/>
            <a:ext cx="3499049" cy="2926080"/>
          </a:xfrm>
          <a:custGeom>
            <a:avLst/>
            <a:gdLst/>
            <a:ahLst/>
            <a:cxnLst/>
            <a:rect l="l" t="t" r="r" b="b"/>
            <a:pathLst>
              <a:path w="3499049" h="2926080">
                <a:moveTo>
                  <a:pt x="0" y="0"/>
                </a:moveTo>
                <a:lnTo>
                  <a:pt x="3499049" y="0"/>
                </a:lnTo>
                <a:lnTo>
                  <a:pt x="3499049" y="2926080"/>
                </a:lnTo>
                <a:lnTo>
                  <a:pt x="0" y="2926080"/>
                </a:lnTo>
                <a:lnTo>
                  <a:pt x="0" y="0"/>
                </a:lnTo>
                <a:close/>
              </a:path>
            </a:pathLst>
          </a:custGeom>
          <a:blipFill>
            <a:blip>
              <a:extLst>
                <a:ext uri="{96DAC541-7B7A-43D3-8B79-37D633B846F1}">
                  <asvg:svgBlip xmlns:asvg="http://schemas.microsoft.com/office/drawing/2016/SVG/main" r:embed="rId4"/>
                </a:ext>
              </a:extLst>
            </a:blip>
            <a:stretch>
              <a:fillRect/>
            </a:stretch>
          </a:blipFill>
        </p:spPr>
        <p:txBody>
          <a:bodyPr/>
          <a:lstStyle/>
          <a:p>
            <a:endParaRPr lang="en-GB"/>
          </a:p>
        </p:txBody>
      </p:sp>
      <p:sp>
        <p:nvSpPr>
          <p:cNvPr id="10" name="Freeform 10"/>
          <p:cNvSpPr/>
          <p:nvPr/>
        </p:nvSpPr>
        <p:spPr>
          <a:xfrm rot="2003044">
            <a:off x="6670908" y="4100130"/>
            <a:ext cx="3397261" cy="2840960"/>
          </a:xfrm>
          <a:custGeom>
            <a:avLst/>
            <a:gdLst/>
            <a:ahLst/>
            <a:cxnLst/>
            <a:rect l="l" t="t" r="r" b="b"/>
            <a:pathLst>
              <a:path w="3397261" h="2840960">
                <a:moveTo>
                  <a:pt x="0" y="0"/>
                </a:moveTo>
                <a:lnTo>
                  <a:pt x="3397261" y="0"/>
                </a:lnTo>
                <a:lnTo>
                  <a:pt x="3397261" y="2840960"/>
                </a:lnTo>
                <a:lnTo>
                  <a:pt x="0" y="2840960"/>
                </a:lnTo>
                <a:lnTo>
                  <a:pt x="0" y="0"/>
                </a:lnTo>
                <a:close/>
              </a:path>
            </a:pathLst>
          </a:custGeom>
          <a:blipFill>
            <a:blip>
              <a:extLst>
                <a:ext uri="{96DAC541-7B7A-43D3-8B79-37D633B846F1}">
                  <asvg:svgBlip xmlns:asvg="http://schemas.microsoft.com/office/drawing/2016/SVG/main" r:embed="rId4"/>
                </a:ext>
              </a:extLst>
            </a:blip>
            <a:stretch>
              <a:fillRect/>
            </a:stretch>
          </a:blipFill>
        </p:spPr>
        <p:txBody>
          <a:bodyPr/>
          <a:lstStyle/>
          <a:p>
            <a:endParaRPr lang="en-GB"/>
          </a:p>
        </p:txBody>
      </p:sp>
      <p:sp>
        <p:nvSpPr>
          <p:cNvPr id="11" name="TextBox 11"/>
          <p:cNvSpPr txBox="1"/>
          <p:nvPr/>
        </p:nvSpPr>
        <p:spPr>
          <a:xfrm>
            <a:off x="374137" y="2773182"/>
            <a:ext cx="8623794" cy="1453268"/>
          </a:xfrm>
          <a:prstGeom prst="rect">
            <a:avLst/>
          </a:prstGeom>
        </p:spPr>
        <p:txBody>
          <a:bodyPr lIns="0" tIns="0" rIns="0" bIns="0" rtlCol="0" anchor="t">
            <a:spAutoFit/>
          </a:bodyPr>
          <a:lstStyle/>
          <a:p>
            <a:pPr algn="ctr">
              <a:lnSpc>
                <a:spcPts val="11390"/>
              </a:lnSpc>
            </a:pPr>
            <a:r>
              <a:rPr lang="en-US" sz="9600" dirty="0">
                <a:solidFill>
                  <a:srgbClr val="000000"/>
                </a:solidFill>
                <a:latin typeface="Marykate"/>
                <a:ea typeface="Marykate"/>
                <a:cs typeface="Marykate"/>
                <a:sym typeface="Marykate"/>
              </a:rPr>
              <a:t>HELLO</a:t>
            </a:r>
            <a:r>
              <a:rPr lang="en-US" sz="9652" dirty="0">
                <a:solidFill>
                  <a:srgbClr val="000000"/>
                </a:solidFill>
                <a:latin typeface="Marykate"/>
                <a:ea typeface="Marykate"/>
                <a:cs typeface="Marykate"/>
                <a:sym typeface="Marykate"/>
              </a:rPr>
              <a:t>!</a:t>
            </a:r>
          </a:p>
        </p:txBody>
      </p:sp>
      <p:sp>
        <p:nvSpPr>
          <p:cNvPr id="12" name="Freeform 12"/>
          <p:cNvSpPr/>
          <p:nvPr/>
        </p:nvSpPr>
        <p:spPr>
          <a:xfrm>
            <a:off x="-2100289" y="-468539"/>
            <a:ext cx="3499049" cy="2926080"/>
          </a:xfrm>
          <a:custGeom>
            <a:avLst/>
            <a:gdLst/>
            <a:ahLst/>
            <a:cxnLst/>
            <a:rect l="l" t="t" r="r" b="b"/>
            <a:pathLst>
              <a:path w="3499049" h="2926080">
                <a:moveTo>
                  <a:pt x="0" y="0"/>
                </a:moveTo>
                <a:lnTo>
                  <a:pt x="3499049" y="0"/>
                </a:lnTo>
                <a:lnTo>
                  <a:pt x="3499049" y="2926080"/>
                </a:lnTo>
                <a:lnTo>
                  <a:pt x="0" y="2926080"/>
                </a:lnTo>
                <a:lnTo>
                  <a:pt x="0" y="0"/>
                </a:lnTo>
                <a:close/>
              </a:path>
            </a:pathLst>
          </a:custGeom>
          <a:blipFill>
            <a:blip>
              <a:extLst>
                <a:ext uri="{96DAC541-7B7A-43D3-8B79-37D633B846F1}">
                  <asvg:svgBlip xmlns:asvg="http://schemas.microsoft.com/office/drawing/2016/SVG/main" r:embed="rId4"/>
                </a:ext>
              </a:extLst>
            </a:blip>
            <a:stretch>
              <a:fillRect/>
            </a:stretch>
          </a:blipFill>
        </p:spPr>
        <p:txBody>
          <a:bodyPr/>
          <a:lstStyle/>
          <a:p>
            <a:endParaRPr lang="en-GB"/>
          </a:p>
        </p:txBody>
      </p:sp>
      <p:sp>
        <p:nvSpPr>
          <p:cNvPr id="13" name="Freeform 13"/>
          <p:cNvSpPr/>
          <p:nvPr/>
        </p:nvSpPr>
        <p:spPr>
          <a:xfrm>
            <a:off x="-1018005" y="5852160"/>
            <a:ext cx="3499049" cy="2926080"/>
          </a:xfrm>
          <a:custGeom>
            <a:avLst/>
            <a:gdLst/>
            <a:ahLst/>
            <a:cxnLst/>
            <a:rect l="l" t="t" r="r" b="b"/>
            <a:pathLst>
              <a:path w="3499049" h="2926080">
                <a:moveTo>
                  <a:pt x="0" y="0"/>
                </a:moveTo>
                <a:lnTo>
                  <a:pt x="3499050" y="0"/>
                </a:lnTo>
                <a:lnTo>
                  <a:pt x="3499050" y="2926080"/>
                </a:lnTo>
                <a:lnTo>
                  <a:pt x="0" y="2926080"/>
                </a:lnTo>
                <a:lnTo>
                  <a:pt x="0" y="0"/>
                </a:lnTo>
                <a:close/>
              </a:path>
            </a:pathLst>
          </a:custGeom>
          <a:blipFill>
            <a:blip>
              <a:extLst>
                <a:ext uri="{96DAC541-7B7A-43D3-8B79-37D633B846F1}">
                  <asvg:svgBlip xmlns:asvg="http://schemas.microsoft.com/office/drawing/2016/SVG/main" r:embed="rId4"/>
                </a:ext>
              </a:extLst>
            </a:blip>
            <a:stretch>
              <a:fillRect/>
            </a:stretch>
          </a:blipFill>
        </p:spPr>
        <p:txBody>
          <a:bodyPr/>
          <a:lstStyle/>
          <a:p>
            <a:endParaRPr lang="en-GB"/>
          </a:p>
        </p:txBody>
      </p:sp>
      <p:sp>
        <p:nvSpPr>
          <p:cNvPr id="14" name="Freeform 14"/>
          <p:cNvSpPr/>
          <p:nvPr/>
        </p:nvSpPr>
        <p:spPr>
          <a:xfrm rot="2136205">
            <a:off x="8156475" y="-271272"/>
            <a:ext cx="3499049" cy="2926080"/>
          </a:xfrm>
          <a:custGeom>
            <a:avLst/>
            <a:gdLst/>
            <a:ahLst/>
            <a:cxnLst/>
            <a:rect l="l" t="t" r="r" b="b"/>
            <a:pathLst>
              <a:path w="3499049" h="2926080">
                <a:moveTo>
                  <a:pt x="0" y="0"/>
                </a:moveTo>
                <a:lnTo>
                  <a:pt x="3499050" y="0"/>
                </a:lnTo>
                <a:lnTo>
                  <a:pt x="3499050" y="2926080"/>
                </a:lnTo>
                <a:lnTo>
                  <a:pt x="0" y="2926080"/>
                </a:lnTo>
                <a:lnTo>
                  <a:pt x="0" y="0"/>
                </a:lnTo>
                <a:close/>
              </a:path>
            </a:pathLst>
          </a:custGeom>
          <a:blipFill>
            <a:blip>
              <a:extLst>
                <a:ext uri="{96DAC541-7B7A-43D3-8B79-37D633B846F1}">
                  <asvg:svgBlip xmlns:asvg="http://schemas.microsoft.com/office/drawing/2016/SVG/main" r:embed="rId4"/>
                </a:ext>
              </a:extLst>
            </a:blip>
            <a:stretch>
              <a:fillRect/>
            </a:stretch>
          </a:blipFill>
        </p:spPr>
        <p:txBody>
          <a:bodyPr/>
          <a:lstStyle/>
          <a:p>
            <a:endParaRPr lang="en-GB"/>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DBCA0"/>
        </a:solidFill>
        <a:effectLst/>
      </p:bgPr>
    </p:bg>
    <p:spTree>
      <p:nvGrpSpPr>
        <p:cNvPr id="1" name=""/>
        <p:cNvGrpSpPr/>
        <p:nvPr/>
      </p:nvGrpSpPr>
      <p:grpSpPr>
        <a:xfrm>
          <a:off x="0" y="0"/>
          <a:ext cx="0" cy="0"/>
          <a:chOff x="0" y="0"/>
          <a:chExt cx="0" cy="0"/>
        </a:xfrm>
      </p:grpSpPr>
      <p:sp>
        <p:nvSpPr>
          <p:cNvPr id="2" name="Freeform 2"/>
          <p:cNvSpPr/>
          <p:nvPr/>
        </p:nvSpPr>
        <p:spPr>
          <a:xfrm>
            <a:off x="-186690" y="-163830"/>
            <a:ext cx="3821430" cy="3821430"/>
          </a:xfrm>
          <a:custGeom>
            <a:avLst/>
            <a:gdLst/>
            <a:ahLst/>
            <a:cxnLst/>
            <a:rect l="l" t="t" r="r" b="b"/>
            <a:pathLst>
              <a:path w="3821430" h="3821430">
                <a:moveTo>
                  <a:pt x="0" y="0"/>
                </a:moveTo>
                <a:lnTo>
                  <a:pt x="3821430" y="0"/>
                </a:lnTo>
                <a:lnTo>
                  <a:pt x="3821430" y="3821430"/>
                </a:lnTo>
                <a:lnTo>
                  <a:pt x="0" y="3821430"/>
                </a:lnTo>
                <a:lnTo>
                  <a:pt x="0" y="0"/>
                </a:lnTo>
                <a:close/>
              </a:path>
            </a:pathLst>
          </a:custGeom>
          <a:blipFill>
            <a:blip>
              <a:alphaModFix amt="57000"/>
              <a:extLst>
                <a:ext uri="{96DAC541-7B7A-43D3-8B79-37D633B846F1}">
                  <asvg:svgBlip xmlns:asvg="http://schemas.microsoft.com/office/drawing/2016/SVG/main" r:embed="rId3"/>
                </a:ext>
              </a:extLst>
            </a:blip>
            <a:stretch>
              <a:fillRect/>
            </a:stretch>
          </a:blipFill>
        </p:spPr>
        <p:txBody>
          <a:bodyPr/>
          <a:lstStyle/>
          <a:p>
            <a:endParaRPr lang="en-GB"/>
          </a:p>
        </p:txBody>
      </p:sp>
      <p:sp>
        <p:nvSpPr>
          <p:cNvPr id="3" name="Freeform 3"/>
          <p:cNvSpPr/>
          <p:nvPr/>
        </p:nvSpPr>
        <p:spPr>
          <a:xfrm>
            <a:off x="3634740" y="-163830"/>
            <a:ext cx="3821430" cy="3821430"/>
          </a:xfrm>
          <a:custGeom>
            <a:avLst/>
            <a:gdLst/>
            <a:ahLst/>
            <a:cxnLst/>
            <a:rect l="l" t="t" r="r" b="b"/>
            <a:pathLst>
              <a:path w="3821430" h="3821430">
                <a:moveTo>
                  <a:pt x="0" y="0"/>
                </a:moveTo>
                <a:lnTo>
                  <a:pt x="3821430" y="0"/>
                </a:lnTo>
                <a:lnTo>
                  <a:pt x="3821430" y="3821430"/>
                </a:lnTo>
                <a:lnTo>
                  <a:pt x="0" y="3821430"/>
                </a:lnTo>
                <a:lnTo>
                  <a:pt x="0" y="0"/>
                </a:lnTo>
                <a:close/>
              </a:path>
            </a:pathLst>
          </a:custGeom>
          <a:blipFill>
            <a:blip>
              <a:alphaModFix amt="57000"/>
              <a:extLst>
                <a:ext uri="{96DAC541-7B7A-43D3-8B79-37D633B846F1}">
                  <asvg:svgBlip xmlns:asvg="http://schemas.microsoft.com/office/drawing/2016/SVG/main" r:embed="rId3"/>
                </a:ext>
              </a:extLst>
            </a:blip>
            <a:stretch>
              <a:fillRect/>
            </a:stretch>
          </a:blipFill>
        </p:spPr>
        <p:txBody>
          <a:bodyPr/>
          <a:lstStyle/>
          <a:p>
            <a:endParaRPr lang="en-GB"/>
          </a:p>
        </p:txBody>
      </p:sp>
      <p:sp>
        <p:nvSpPr>
          <p:cNvPr id="4" name="Freeform 4"/>
          <p:cNvSpPr/>
          <p:nvPr/>
        </p:nvSpPr>
        <p:spPr>
          <a:xfrm>
            <a:off x="7456170" y="-163830"/>
            <a:ext cx="3821430" cy="3821430"/>
          </a:xfrm>
          <a:custGeom>
            <a:avLst/>
            <a:gdLst/>
            <a:ahLst/>
            <a:cxnLst/>
            <a:rect l="l" t="t" r="r" b="b"/>
            <a:pathLst>
              <a:path w="3821430" h="3821430">
                <a:moveTo>
                  <a:pt x="0" y="0"/>
                </a:moveTo>
                <a:lnTo>
                  <a:pt x="3821430" y="0"/>
                </a:lnTo>
                <a:lnTo>
                  <a:pt x="3821430" y="3821430"/>
                </a:lnTo>
                <a:lnTo>
                  <a:pt x="0" y="3821430"/>
                </a:lnTo>
                <a:lnTo>
                  <a:pt x="0" y="0"/>
                </a:lnTo>
                <a:close/>
              </a:path>
            </a:pathLst>
          </a:custGeom>
          <a:blipFill>
            <a:blip>
              <a:alphaModFix amt="57000"/>
              <a:extLst>
                <a:ext uri="{96DAC541-7B7A-43D3-8B79-37D633B846F1}">
                  <asvg:svgBlip xmlns:asvg="http://schemas.microsoft.com/office/drawing/2016/SVG/main" r:embed="rId3"/>
                </a:ext>
              </a:extLst>
            </a:blip>
            <a:stretch>
              <a:fillRect/>
            </a:stretch>
          </a:blipFill>
        </p:spPr>
        <p:txBody>
          <a:bodyPr/>
          <a:lstStyle/>
          <a:p>
            <a:endParaRPr lang="en-GB"/>
          </a:p>
        </p:txBody>
      </p:sp>
      <p:sp>
        <p:nvSpPr>
          <p:cNvPr id="5" name="Freeform 5"/>
          <p:cNvSpPr/>
          <p:nvPr/>
        </p:nvSpPr>
        <p:spPr>
          <a:xfrm>
            <a:off x="-1558290" y="3657600"/>
            <a:ext cx="3821430" cy="3821430"/>
          </a:xfrm>
          <a:custGeom>
            <a:avLst/>
            <a:gdLst/>
            <a:ahLst/>
            <a:cxnLst/>
            <a:rect l="l" t="t" r="r" b="b"/>
            <a:pathLst>
              <a:path w="3821430" h="3821430">
                <a:moveTo>
                  <a:pt x="0" y="0"/>
                </a:moveTo>
                <a:lnTo>
                  <a:pt x="3821430" y="0"/>
                </a:lnTo>
                <a:lnTo>
                  <a:pt x="3821430" y="3821430"/>
                </a:lnTo>
                <a:lnTo>
                  <a:pt x="0" y="3821430"/>
                </a:lnTo>
                <a:lnTo>
                  <a:pt x="0" y="0"/>
                </a:lnTo>
                <a:close/>
              </a:path>
            </a:pathLst>
          </a:custGeom>
          <a:blipFill>
            <a:blip>
              <a:alphaModFix amt="57000"/>
              <a:extLst>
                <a:ext uri="{96DAC541-7B7A-43D3-8B79-37D633B846F1}">
                  <asvg:svgBlip xmlns:asvg="http://schemas.microsoft.com/office/drawing/2016/SVG/main" r:embed="rId3"/>
                </a:ext>
              </a:extLst>
            </a:blip>
            <a:stretch>
              <a:fillRect/>
            </a:stretch>
          </a:blipFill>
        </p:spPr>
        <p:txBody>
          <a:bodyPr/>
          <a:lstStyle/>
          <a:p>
            <a:endParaRPr lang="en-GB"/>
          </a:p>
        </p:txBody>
      </p:sp>
      <p:sp>
        <p:nvSpPr>
          <p:cNvPr id="6" name="Freeform 6"/>
          <p:cNvSpPr/>
          <p:nvPr/>
        </p:nvSpPr>
        <p:spPr>
          <a:xfrm>
            <a:off x="2263140" y="3657600"/>
            <a:ext cx="3821430" cy="3821430"/>
          </a:xfrm>
          <a:custGeom>
            <a:avLst/>
            <a:gdLst/>
            <a:ahLst/>
            <a:cxnLst/>
            <a:rect l="l" t="t" r="r" b="b"/>
            <a:pathLst>
              <a:path w="3821430" h="3821430">
                <a:moveTo>
                  <a:pt x="0" y="0"/>
                </a:moveTo>
                <a:lnTo>
                  <a:pt x="3821430" y="0"/>
                </a:lnTo>
                <a:lnTo>
                  <a:pt x="3821430" y="3821430"/>
                </a:lnTo>
                <a:lnTo>
                  <a:pt x="0" y="3821430"/>
                </a:lnTo>
                <a:lnTo>
                  <a:pt x="0" y="0"/>
                </a:lnTo>
                <a:close/>
              </a:path>
            </a:pathLst>
          </a:custGeom>
          <a:blipFill>
            <a:blip>
              <a:alphaModFix amt="57000"/>
              <a:extLst>
                <a:ext uri="{96DAC541-7B7A-43D3-8B79-37D633B846F1}">
                  <asvg:svgBlip xmlns:asvg="http://schemas.microsoft.com/office/drawing/2016/SVG/main" r:embed="rId3"/>
                </a:ext>
              </a:extLst>
            </a:blip>
            <a:stretch>
              <a:fillRect/>
            </a:stretch>
          </a:blipFill>
        </p:spPr>
        <p:txBody>
          <a:bodyPr/>
          <a:lstStyle/>
          <a:p>
            <a:endParaRPr lang="en-GB"/>
          </a:p>
        </p:txBody>
      </p:sp>
      <p:sp>
        <p:nvSpPr>
          <p:cNvPr id="7" name="Freeform 7"/>
          <p:cNvSpPr/>
          <p:nvPr/>
        </p:nvSpPr>
        <p:spPr>
          <a:xfrm>
            <a:off x="6084570" y="3657600"/>
            <a:ext cx="3821430" cy="3821430"/>
          </a:xfrm>
          <a:custGeom>
            <a:avLst/>
            <a:gdLst/>
            <a:ahLst/>
            <a:cxnLst/>
            <a:rect l="l" t="t" r="r" b="b"/>
            <a:pathLst>
              <a:path w="3821430" h="3821430">
                <a:moveTo>
                  <a:pt x="0" y="0"/>
                </a:moveTo>
                <a:lnTo>
                  <a:pt x="3821430" y="0"/>
                </a:lnTo>
                <a:lnTo>
                  <a:pt x="3821430" y="3821430"/>
                </a:lnTo>
                <a:lnTo>
                  <a:pt x="0" y="3821430"/>
                </a:lnTo>
                <a:lnTo>
                  <a:pt x="0" y="0"/>
                </a:lnTo>
                <a:close/>
              </a:path>
            </a:pathLst>
          </a:custGeom>
          <a:blipFill>
            <a:blip>
              <a:alphaModFix amt="57000"/>
              <a:extLst>
                <a:ext uri="{96DAC541-7B7A-43D3-8B79-37D633B846F1}">
                  <asvg:svgBlip xmlns:asvg="http://schemas.microsoft.com/office/drawing/2016/SVG/main" r:embed="rId3"/>
                </a:ext>
              </a:extLst>
            </a:blip>
            <a:stretch>
              <a:fillRect/>
            </a:stretch>
          </a:blipFill>
        </p:spPr>
        <p:txBody>
          <a:bodyPr/>
          <a:lstStyle/>
          <a:p>
            <a:endParaRPr lang="en-GB"/>
          </a:p>
        </p:txBody>
      </p:sp>
      <p:grpSp>
        <p:nvGrpSpPr>
          <p:cNvPr id="8" name="Group 8"/>
          <p:cNvGrpSpPr/>
          <p:nvPr/>
        </p:nvGrpSpPr>
        <p:grpSpPr>
          <a:xfrm>
            <a:off x="731520" y="731520"/>
            <a:ext cx="8290560" cy="5852160"/>
            <a:chOff x="0" y="0"/>
            <a:chExt cx="3070578" cy="2167467"/>
          </a:xfrm>
        </p:grpSpPr>
        <p:sp>
          <p:nvSpPr>
            <p:cNvPr id="9" name="Freeform 9"/>
            <p:cNvSpPr/>
            <p:nvPr/>
          </p:nvSpPr>
          <p:spPr>
            <a:xfrm>
              <a:off x="0" y="0"/>
              <a:ext cx="3070578" cy="2167467"/>
            </a:xfrm>
            <a:custGeom>
              <a:avLst/>
              <a:gdLst/>
              <a:ahLst/>
              <a:cxnLst/>
              <a:rect l="l" t="t" r="r" b="b"/>
              <a:pathLst>
                <a:path w="3070578" h="2167467">
                  <a:moveTo>
                    <a:pt x="33618" y="0"/>
                  </a:moveTo>
                  <a:lnTo>
                    <a:pt x="3036960" y="0"/>
                  </a:lnTo>
                  <a:cubicBezTo>
                    <a:pt x="3045876" y="0"/>
                    <a:pt x="3054427" y="3542"/>
                    <a:pt x="3060731" y="9846"/>
                  </a:cubicBezTo>
                  <a:cubicBezTo>
                    <a:pt x="3067036" y="16151"/>
                    <a:pt x="3070578" y="24702"/>
                    <a:pt x="3070578" y="33618"/>
                  </a:cubicBezTo>
                  <a:lnTo>
                    <a:pt x="3070578" y="2133849"/>
                  </a:lnTo>
                  <a:cubicBezTo>
                    <a:pt x="3070578" y="2142765"/>
                    <a:pt x="3067036" y="2151316"/>
                    <a:pt x="3060731" y="2157620"/>
                  </a:cubicBezTo>
                  <a:cubicBezTo>
                    <a:pt x="3054427" y="2163925"/>
                    <a:pt x="3045876" y="2167467"/>
                    <a:pt x="3036960" y="2167467"/>
                  </a:cubicBezTo>
                  <a:lnTo>
                    <a:pt x="33618" y="2167467"/>
                  </a:lnTo>
                  <a:cubicBezTo>
                    <a:pt x="24702" y="2167467"/>
                    <a:pt x="16151" y="2163925"/>
                    <a:pt x="9846" y="2157620"/>
                  </a:cubicBezTo>
                  <a:cubicBezTo>
                    <a:pt x="3542" y="2151316"/>
                    <a:pt x="0" y="2142765"/>
                    <a:pt x="0" y="2133849"/>
                  </a:cubicBezTo>
                  <a:lnTo>
                    <a:pt x="0" y="33618"/>
                  </a:lnTo>
                  <a:cubicBezTo>
                    <a:pt x="0" y="24702"/>
                    <a:pt x="3542" y="16151"/>
                    <a:pt x="9846" y="9846"/>
                  </a:cubicBezTo>
                  <a:cubicBezTo>
                    <a:pt x="16151" y="3542"/>
                    <a:pt x="24702" y="0"/>
                    <a:pt x="33618" y="0"/>
                  </a:cubicBezTo>
                  <a:close/>
                </a:path>
              </a:pathLst>
            </a:custGeom>
            <a:solidFill>
              <a:srgbClr val="FFFFFF">
                <a:alpha val="94902"/>
              </a:srgbClr>
            </a:solidFill>
          </p:spPr>
          <p:txBody>
            <a:bodyPr/>
            <a:lstStyle/>
            <a:p>
              <a:endParaRPr lang="en-GB"/>
            </a:p>
          </p:txBody>
        </p:sp>
        <p:sp>
          <p:nvSpPr>
            <p:cNvPr id="10" name="TextBox 10"/>
            <p:cNvSpPr txBox="1"/>
            <p:nvPr/>
          </p:nvSpPr>
          <p:spPr>
            <a:xfrm>
              <a:off x="0" y="-28575"/>
              <a:ext cx="3070578" cy="2196042"/>
            </a:xfrm>
            <a:prstGeom prst="rect">
              <a:avLst/>
            </a:prstGeom>
          </p:spPr>
          <p:txBody>
            <a:bodyPr lIns="50800" tIns="50800" rIns="50800" bIns="50800" rtlCol="0" anchor="ctr"/>
            <a:lstStyle/>
            <a:p>
              <a:pPr algn="ctr">
                <a:lnSpc>
                  <a:spcPts val="1960"/>
                </a:lnSpc>
                <a:spcBef>
                  <a:spcPct val="0"/>
                </a:spcBef>
              </a:pPr>
              <a:endParaRPr/>
            </a:p>
          </p:txBody>
        </p:sp>
      </p:grpSp>
      <p:sp>
        <p:nvSpPr>
          <p:cNvPr id="11" name="Freeform 11"/>
          <p:cNvSpPr/>
          <p:nvPr/>
        </p:nvSpPr>
        <p:spPr>
          <a:xfrm>
            <a:off x="1443386" y="458641"/>
            <a:ext cx="826618" cy="2926080"/>
          </a:xfrm>
          <a:custGeom>
            <a:avLst/>
            <a:gdLst/>
            <a:ahLst/>
            <a:cxnLst/>
            <a:rect l="l" t="t" r="r" b="b"/>
            <a:pathLst>
              <a:path w="826618" h="2926080">
                <a:moveTo>
                  <a:pt x="0" y="0"/>
                </a:moveTo>
                <a:lnTo>
                  <a:pt x="826617" y="0"/>
                </a:lnTo>
                <a:lnTo>
                  <a:pt x="826617" y="2926080"/>
                </a:lnTo>
                <a:lnTo>
                  <a:pt x="0" y="2926080"/>
                </a:lnTo>
                <a:lnTo>
                  <a:pt x="0" y="0"/>
                </a:lnTo>
                <a:close/>
              </a:path>
            </a:pathLst>
          </a:custGeom>
          <a:blipFill>
            <a:blip>
              <a:extLst>
                <a:ext uri="{96DAC541-7B7A-43D3-8B79-37D633B846F1}">
                  <asvg:svgBlip xmlns:asvg="http://schemas.microsoft.com/office/drawing/2016/SVG/main" r:embed="rId4"/>
                </a:ext>
              </a:extLst>
            </a:blip>
            <a:stretch>
              <a:fillRect/>
            </a:stretch>
          </a:blipFill>
        </p:spPr>
        <p:txBody>
          <a:bodyPr/>
          <a:lstStyle/>
          <a:p>
            <a:endParaRPr lang="en-GB"/>
          </a:p>
        </p:txBody>
      </p:sp>
      <p:sp>
        <p:nvSpPr>
          <p:cNvPr id="12" name="Freeform 12"/>
          <p:cNvSpPr/>
          <p:nvPr/>
        </p:nvSpPr>
        <p:spPr>
          <a:xfrm>
            <a:off x="6909330" y="3847197"/>
            <a:ext cx="2112750" cy="2624534"/>
          </a:xfrm>
          <a:custGeom>
            <a:avLst/>
            <a:gdLst/>
            <a:ahLst/>
            <a:cxnLst/>
            <a:rect l="l" t="t" r="r" b="b"/>
            <a:pathLst>
              <a:path w="2112750" h="2624534">
                <a:moveTo>
                  <a:pt x="0" y="0"/>
                </a:moveTo>
                <a:lnTo>
                  <a:pt x="2112750" y="0"/>
                </a:lnTo>
                <a:lnTo>
                  <a:pt x="2112750" y="2624535"/>
                </a:lnTo>
                <a:lnTo>
                  <a:pt x="0" y="2624535"/>
                </a:lnTo>
                <a:lnTo>
                  <a:pt x="0" y="0"/>
                </a:lnTo>
                <a:close/>
              </a:path>
            </a:pathLst>
          </a:custGeom>
          <a:blipFill>
            <a:blip r:embed="rId5"/>
            <a:stretch>
              <a:fillRect/>
            </a:stretch>
          </a:blipFill>
        </p:spPr>
        <p:txBody>
          <a:bodyPr/>
          <a:lstStyle/>
          <a:p>
            <a:endParaRPr lang="en-GB"/>
          </a:p>
        </p:txBody>
      </p:sp>
      <p:sp>
        <p:nvSpPr>
          <p:cNvPr id="13" name="TextBox 13"/>
          <p:cNvSpPr txBox="1"/>
          <p:nvPr/>
        </p:nvSpPr>
        <p:spPr>
          <a:xfrm>
            <a:off x="1443386" y="3052127"/>
            <a:ext cx="6866828" cy="1210946"/>
          </a:xfrm>
          <a:prstGeom prst="rect">
            <a:avLst/>
          </a:prstGeom>
        </p:spPr>
        <p:txBody>
          <a:bodyPr lIns="0" tIns="0" rIns="0" bIns="0" rtlCol="0" anchor="t">
            <a:spAutoFit/>
          </a:bodyPr>
          <a:lstStyle/>
          <a:p>
            <a:pPr algn="ctr">
              <a:lnSpc>
                <a:spcPts val="9440"/>
              </a:lnSpc>
            </a:pPr>
            <a:r>
              <a:rPr lang="en-US" sz="8000">
                <a:solidFill>
                  <a:srgbClr val="000000"/>
                </a:solidFill>
                <a:latin typeface="Marykate"/>
                <a:ea typeface="Marykate"/>
                <a:cs typeface="Marykate"/>
                <a:sym typeface="Marykate"/>
              </a:rPr>
              <a:t>QUESTION TIME</a:t>
            </a:r>
          </a:p>
        </p:txBody>
      </p:sp>
      <p:sp>
        <p:nvSpPr>
          <p:cNvPr id="14" name="Freeform 14"/>
          <p:cNvSpPr/>
          <p:nvPr/>
        </p:nvSpPr>
        <p:spPr>
          <a:xfrm>
            <a:off x="1232369" y="4832231"/>
            <a:ext cx="1549757" cy="1861570"/>
          </a:xfrm>
          <a:custGeom>
            <a:avLst/>
            <a:gdLst/>
            <a:ahLst/>
            <a:cxnLst/>
            <a:rect l="l" t="t" r="r" b="b"/>
            <a:pathLst>
              <a:path w="1549757" h="1861570">
                <a:moveTo>
                  <a:pt x="0" y="0"/>
                </a:moveTo>
                <a:lnTo>
                  <a:pt x="1549757" y="0"/>
                </a:lnTo>
                <a:lnTo>
                  <a:pt x="1549757" y="1861570"/>
                </a:lnTo>
                <a:lnTo>
                  <a:pt x="0" y="1861570"/>
                </a:lnTo>
                <a:lnTo>
                  <a:pt x="0" y="0"/>
                </a:lnTo>
                <a:close/>
              </a:path>
            </a:pathLst>
          </a:custGeom>
          <a:blipFill>
            <a:blip>
              <a:extLst>
                <a:ext uri="{96DAC541-7B7A-43D3-8B79-37D633B846F1}">
                  <asvg:svgBlip xmlns:asvg="http://schemas.microsoft.com/office/drawing/2016/SVG/main" r:embed="rId6"/>
                </a:ext>
              </a:extLst>
            </a:blip>
            <a:stretch>
              <a:fillRect/>
            </a:stretch>
          </a:blipFill>
        </p:spPr>
        <p:txBody>
          <a:bodyPr/>
          <a:lstStyle/>
          <a:p>
            <a:endParaRPr lang="en-GB"/>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CEE8E5"/>
        </a:solidFill>
        <a:effectLst/>
      </p:bgPr>
    </p:bg>
    <p:spTree>
      <p:nvGrpSpPr>
        <p:cNvPr id="1" name=""/>
        <p:cNvGrpSpPr/>
        <p:nvPr/>
      </p:nvGrpSpPr>
      <p:grpSpPr>
        <a:xfrm>
          <a:off x="0" y="0"/>
          <a:ext cx="0" cy="0"/>
          <a:chOff x="0" y="0"/>
          <a:chExt cx="0" cy="0"/>
        </a:xfrm>
      </p:grpSpPr>
      <p:sp>
        <p:nvSpPr>
          <p:cNvPr id="2" name="Freeform 2"/>
          <p:cNvSpPr/>
          <p:nvPr/>
        </p:nvSpPr>
        <p:spPr>
          <a:xfrm>
            <a:off x="-186690" y="-163830"/>
            <a:ext cx="3821430" cy="3821430"/>
          </a:xfrm>
          <a:custGeom>
            <a:avLst/>
            <a:gdLst/>
            <a:ahLst/>
            <a:cxnLst/>
            <a:rect l="l" t="t" r="r" b="b"/>
            <a:pathLst>
              <a:path w="3821430" h="3821430">
                <a:moveTo>
                  <a:pt x="0" y="0"/>
                </a:moveTo>
                <a:lnTo>
                  <a:pt x="3821430" y="0"/>
                </a:lnTo>
                <a:lnTo>
                  <a:pt x="3821430" y="3821430"/>
                </a:lnTo>
                <a:lnTo>
                  <a:pt x="0" y="3821430"/>
                </a:lnTo>
                <a:lnTo>
                  <a:pt x="0" y="0"/>
                </a:lnTo>
                <a:close/>
              </a:path>
            </a:pathLst>
          </a:custGeom>
          <a:blipFill>
            <a:blip>
              <a:alphaModFix amt="57000"/>
              <a:extLst>
                <a:ext uri="{96DAC541-7B7A-43D3-8B79-37D633B846F1}">
                  <asvg:svgBlip xmlns:asvg="http://schemas.microsoft.com/office/drawing/2016/SVG/main" r:embed="rId3"/>
                </a:ext>
              </a:extLst>
            </a:blip>
            <a:stretch>
              <a:fillRect/>
            </a:stretch>
          </a:blipFill>
        </p:spPr>
        <p:txBody>
          <a:bodyPr/>
          <a:lstStyle/>
          <a:p>
            <a:endParaRPr lang="en-GB"/>
          </a:p>
        </p:txBody>
      </p:sp>
      <p:sp>
        <p:nvSpPr>
          <p:cNvPr id="3" name="Freeform 3"/>
          <p:cNvSpPr/>
          <p:nvPr/>
        </p:nvSpPr>
        <p:spPr>
          <a:xfrm>
            <a:off x="3634740" y="-163830"/>
            <a:ext cx="3821430" cy="3821430"/>
          </a:xfrm>
          <a:custGeom>
            <a:avLst/>
            <a:gdLst/>
            <a:ahLst/>
            <a:cxnLst/>
            <a:rect l="l" t="t" r="r" b="b"/>
            <a:pathLst>
              <a:path w="3821430" h="3821430">
                <a:moveTo>
                  <a:pt x="0" y="0"/>
                </a:moveTo>
                <a:lnTo>
                  <a:pt x="3821430" y="0"/>
                </a:lnTo>
                <a:lnTo>
                  <a:pt x="3821430" y="3821430"/>
                </a:lnTo>
                <a:lnTo>
                  <a:pt x="0" y="3821430"/>
                </a:lnTo>
                <a:lnTo>
                  <a:pt x="0" y="0"/>
                </a:lnTo>
                <a:close/>
              </a:path>
            </a:pathLst>
          </a:custGeom>
          <a:blipFill>
            <a:blip>
              <a:alphaModFix amt="57000"/>
              <a:extLst>
                <a:ext uri="{96DAC541-7B7A-43D3-8B79-37D633B846F1}">
                  <asvg:svgBlip xmlns:asvg="http://schemas.microsoft.com/office/drawing/2016/SVG/main" r:embed="rId3"/>
                </a:ext>
              </a:extLst>
            </a:blip>
            <a:stretch>
              <a:fillRect/>
            </a:stretch>
          </a:blipFill>
        </p:spPr>
        <p:txBody>
          <a:bodyPr/>
          <a:lstStyle/>
          <a:p>
            <a:endParaRPr lang="en-GB"/>
          </a:p>
        </p:txBody>
      </p:sp>
      <p:sp>
        <p:nvSpPr>
          <p:cNvPr id="4" name="Freeform 4"/>
          <p:cNvSpPr/>
          <p:nvPr/>
        </p:nvSpPr>
        <p:spPr>
          <a:xfrm>
            <a:off x="7456170" y="-163830"/>
            <a:ext cx="3821430" cy="3821430"/>
          </a:xfrm>
          <a:custGeom>
            <a:avLst/>
            <a:gdLst/>
            <a:ahLst/>
            <a:cxnLst/>
            <a:rect l="l" t="t" r="r" b="b"/>
            <a:pathLst>
              <a:path w="3821430" h="3821430">
                <a:moveTo>
                  <a:pt x="0" y="0"/>
                </a:moveTo>
                <a:lnTo>
                  <a:pt x="3821430" y="0"/>
                </a:lnTo>
                <a:lnTo>
                  <a:pt x="3821430" y="3821430"/>
                </a:lnTo>
                <a:lnTo>
                  <a:pt x="0" y="3821430"/>
                </a:lnTo>
                <a:lnTo>
                  <a:pt x="0" y="0"/>
                </a:lnTo>
                <a:close/>
              </a:path>
            </a:pathLst>
          </a:custGeom>
          <a:blipFill>
            <a:blip>
              <a:alphaModFix amt="57000"/>
              <a:extLst>
                <a:ext uri="{96DAC541-7B7A-43D3-8B79-37D633B846F1}">
                  <asvg:svgBlip xmlns:asvg="http://schemas.microsoft.com/office/drawing/2016/SVG/main" r:embed="rId3"/>
                </a:ext>
              </a:extLst>
            </a:blip>
            <a:stretch>
              <a:fillRect/>
            </a:stretch>
          </a:blipFill>
        </p:spPr>
        <p:txBody>
          <a:bodyPr/>
          <a:lstStyle/>
          <a:p>
            <a:endParaRPr lang="en-GB"/>
          </a:p>
        </p:txBody>
      </p:sp>
      <p:sp>
        <p:nvSpPr>
          <p:cNvPr id="5" name="Freeform 5"/>
          <p:cNvSpPr/>
          <p:nvPr/>
        </p:nvSpPr>
        <p:spPr>
          <a:xfrm>
            <a:off x="-1558290" y="3657600"/>
            <a:ext cx="3821430" cy="3821430"/>
          </a:xfrm>
          <a:custGeom>
            <a:avLst/>
            <a:gdLst/>
            <a:ahLst/>
            <a:cxnLst/>
            <a:rect l="l" t="t" r="r" b="b"/>
            <a:pathLst>
              <a:path w="3821430" h="3821430">
                <a:moveTo>
                  <a:pt x="0" y="0"/>
                </a:moveTo>
                <a:lnTo>
                  <a:pt x="3821430" y="0"/>
                </a:lnTo>
                <a:lnTo>
                  <a:pt x="3821430" y="3821430"/>
                </a:lnTo>
                <a:lnTo>
                  <a:pt x="0" y="3821430"/>
                </a:lnTo>
                <a:lnTo>
                  <a:pt x="0" y="0"/>
                </a:lnTo>
                <a:close/>
              </a:path>
            </a:pathLst>
          </a:custGeom>
          <a:blipFill>
            <a:blip>
              <a:alphaModFix amt="57000"/>
              <a:extLst>
                <a:ext uri="{96DAC541-7B7A-43D3-8B79-37D633B846F1}">
                  <asvg:svgBlip xmlns:asvg="http://schemas.microsoft.com/office/drawing/2016/SVG/main" r:embed="rId3"/>
                </a:ext>
              </a:extLst>
            </a:blip>
            <a:stretch>
              <a:fillRect/>
            </a:stretch>
          </a:blipFill>
        </p:spPr>
        <p:txBody>
          <a:bodyPr/>
          <a:lstStyle/>
          <a:p>
            <a:endParaRPr lang="en-GB"/>
          </a:p>
        </p:txBody>
      </p:sp>
      <p:sp>
        <p:nvSpPr>
          <p:cNvPr id="6" name="Freeform 6"/>
          <p:cNvSpPr/>
          <p:nvPr/>
        </p:nvSpPr>
        <p:spPr>
          <a:xfrm>
            <a:off x="2263140" y="3657600"/>
            <a:ext cx="3821430" cy="3821430"/>
          </a:xfrm>
          <a:custGeom>
            <a:avLst/>
            <a:gdLst/>
            <a:ahLst/>
            <a:cxnLst/>
            <a:rect l="l" t="t" r="r" b="b"/>
            <a:pathLst>
              <a:path w="3821430" h="3821430">
                <a:moveTo>
                  <a:pt x="0" y="0"/>
                </a:moveTo>
                <a:lnTo>
                  <a:pt x="3821430" y="0"/>
                </a:lnTo>
                <a:lnTo>
                  <a:pt x="3821430" y="3821430"/>
                </a:lnTo>
                <a:lnTo>
                  <a:pt x="0" y="3821430"/>
                </a:lnTo>
                <a:lnTo>
                  <a:pt x="0" y="0"/>
                </a:lnTo>
                <a:close/>
              </a:path>
            </a:pathLst>
          </a:custGeom>
          <a:blipFill>
            <a:blip>
              <a:alphaModFix amt="57000"/>
              <a:extLst>
                <a:ext uri="{96DAC541-7B7A-43D3-8B79-37D633B846F1}">
                  <asvg:svgBlip xmlns:asvg="http://schemas.microsoft.com/office/drawing/2016/SVG/main" r:embed="rId3"/>
                </a:ext>
              </a:extLst>
            </a:blip>
            <a:stretch>
              <a:fillRect/>
            </a:stretch>
          </a:blipFill>
        </p:spPr>
        <p:txBody>
          <a:bodyPr/>
          <a:lstStyle/>
          <a:p>
            <a:endParaRPr lang="en-GB"/>
          </a:p>
        </p:txBody>
      </p:sp>
      <p:sp>
        <p:nvSpPr>
          <p:cNvPr id="7" name="Freeform 7"/>
          <p:cNvSpPr/>
          <p:nvPr/>
        </p:nvSpPr>
        <p:spPr>
          <a:xfrm>
            <a:off x="6084570" y="3657600"/>
            <a:ext cx="3821430" cy="3821430"/>
          </a:xfrm>
          <a:custGeom>
            <a:avLst/>
            <a:gdLst/>
            <a:ahLst/>
            <a:cxnLst/>
            <a:rect l="l" t="t" r="r" b="b"/>
            <a:pathLst>
              <a:path w="3821430" h="3821430">
                <a:moveTo>
                  <a:pt x="0" y="0"/>
                </a:moveTo>
                <a:lnTo>
                  <a:pt x="3821430" y="0"/>
                </a:lnTo>
                <a:lnTo>
                  <a:pt x="3821430" y="3821430"/>
                </a:lnTo>
                <a:lnTo>
                  <a:pt x="0" y="3821430"/>
                </a:lnTo>
                <a:lnTo>
                  <a:pt x="0" y="0"/>
                </a:lnTo>
                <a:close/>
              </a:path>
            </a:pathLst>
          </a:custGeom>
          <a:blipFill>
            <a:blip>
              <a:alphaModFix amt="57000"/>
              <a:extLst>
                <a:ext uri="{96DAC541-7B7A-43D3-8B79-37D633B846F1}">
                  <asvg:svgBlip xmlns:asvg="http://schemas.microsoft.com/office/drawing/2016/SVG/main" r:embed="rId3"/>
                </a:ext>
              </a:extLst>
            </a:blip>
            <a:stretch>
              <a:fillRect/>
            </a:stretch>
          </a:blipFill>
        </p:spPr>
        <p:txBody>
          <a:bodyPr/>
          <a:lstStyle/>
          <a:p>
            <a:endParaRPr lang="en-GB"/>
          </a:p>
        </p:txBody>
      </p:sp>
      <p:grpSp>
        <p:nvGrpSpPr>
          <p:cNvPr id="8" name="Group 8"/>
          <p:cNvGrpSpPr/>
          <p:nvPr/>
        </p:nvGrpSpPr>
        <p:grpSpPr>
          <a:xfrm>
            <a:off x="731520" y="731520"/>
            <a:ext cx="8290560" cy="5852160"/>
            <a:chOff x="0" y="0"/>
            <a:chExt cx="3070578" cy="2167467"/>
          </a:xfrm>
        </p:grpSpPr>
        <p:sp>
          <p:nvSpPr>
            <p:cNvPr id="9" name="Freeform 9">
              <a:hlinkClick r:id="rId4" tooltip="https://youtu.be/CeYrpijNVKc"/>
            </p:cNvPr>
            <p:cNvSpPr/>
            <p:nvPr/>
          </p:nvSpPr>
          <p:spPr>
            <a:xfrm>
              <a:off x="0" y="0"/>
              <a:ext cx="3070578" cy="2167467"/>
            </a:xfrm>
            <a:custGeom>
              <a:avLst/>
              <a:gdLst/>
              <a:ahLst/>
              <a:cxnLst/>
              <a:rect l="l" t="t" r="r" b="b"/>
              <a:pathLst>
                <a:path w="3070578" h="2167467">
                  <a:moveTo>
                    <a:pt x="33618" y="0"/>
                  </a:moveTo>
                  <a:lnTo>
                    <a:pt x="3036960" y="0"/>
                  </a:lnTo>
                  <a:cubicBezTo>
                    <a:pt x="3045876" y="0"/>
                    <a:pt x="3054427" y="3542"/>
                    <a:pt x="3060731" y="9846"/>
                  </a:cubicBezTo>
                  <a:cubicBezTo>
                    <a:pt x="3067036" y="16151"/>
                    <a:pt x="3070578" y="24702"/>
                    <a:pt x="3070578" y="33618"/>
                  </a:cubicBezTo>
                  <a:lnTo>
                    <a:pt x="3070578" y="2133849"/>
                  </a:lnTo>
                  <a:cubicBezTo>
                    <a:pt x="3070578" y="2142765"/>
                    <a:pt x="3067036" y="2151316"/>
                    <a:pt x="3060731" y="2157620"/>
                  </a:cubicBezTo>
                  <a:cubicBezTo>
                    <a:pt x="3054427" y="2163925"/>
                    <a:pt x="3045876" y="2167467"/>
                    <a:pt x="3036960" y="2167467"/>
                  </a:cubicBezTo>
                  <a:lnTo>
                    <a:pt x="33618" y="2167467"/>
                  </a:lnTo>
                  <a:cubicBezTo>
                    <a:pt x="24702" y="2167467"/>
                    <a:pt x="16151" y="2163925"/>
                    <a:pt x="9846" y="2157620"/>
                  </a:cubicBezTo>
                  <a:cubicBezTo>
                    <a:pt x="3542" y="2151316"/>
                    <a:pt x="0" y="2142765"/>
                    <a:pt x="0" y="2133849"/>
                  </a:cubicBezTo>
                  <a:lnTo>
                    <a:pt x="0" y="33618"/>
                  </a:lnTo>
                  <a:cubicBezTo>
                    <a:pt x="0" y="24702"/>
                    <a:pt x="3542" y="16151"/>
                    <a:pt x="9846" y="9846"/>
                  </a:cubicBezTo>
                  <a:cubicBezTo>
                    <a:pt x="16151" y="3542"/>
                    <a:pt x="24702" y="0"/>
                    <a:pt x="33618" y="0"/>
                  </a:cubicBezTo>
                  <a:close/>
                </a:path>
              </a:pathLst>
            </a:custGeom>
            <a:solidFill>
              <a:srgbClr val="FFFFFF">
                <a:alpha val="94902"/>
              </a:srgbClr>
            </a:solidFill>
          </p:spPr>
          <p:txBody>
            <a:bodyPr/>
            <a:lstStyle/>
            <a:p>
              <a:endParaRPr lang="en-GB"/>
            </a:p>
          </p:txBody>
        </p:sp>
        <p:sp>
          <p:nvSpPr>
            <p:cNvPr id="10" name="TextBox 10"/>
            <p:cNvSpPr txBox="1"/>
            <p:nvPr/>
          </p:nvSpPr>
          <p:spPr>
            <a:xfrm>
              <a:off x="0" y="-28575"/>
              <a:ext cx="3070578" cy="2196042"/>
            </a:xfrm>
            <a:prstGeom prst="rect">
              <a:avLst/>
            </a:prstGeom>
          </p:spPr>
          <p:txBody>
            <a:bodyPr lIns="50800" tIns="50800" rIns="50800" bIns="50800" rtlCol="0" anchor="ctr"/>
            <a:lstStyle/>
            <a:p>
              <a:pPr algn="ctr">
                <a:lnSpc>
                  <a:spcPts val="1960"/>
                </a:lnSpc>
                <a:spcBef>
                  <a:spcPct val="0"/>
                </a:spcBef>
              </a:pPr>
              <a:endParaRPr/>
            </a:p>
          </p:txBody>
        </p:sp>
      </p:grpSp>
      <p:sp>
        <p:nvSpPr>
          <p:cNvPr id="11" name="Freeform 11"/>
          <p:cNvSpPr/>
          <p:nvPr/>
        </p:nvSpPr>
        <p:spPr>
          <a:xfrm>
            <a:off x="1368891" y="90301"/>
            <a:ext cx="1750492" cy="2130023"/>
          </a:xfrm>
          <a:custGeom>
            <a:avLst/>
            <a:gdLst/>
            <a:ahLst/>
            <a:cxnLst/>
            <a:rect l="l" t="t" r="r" b="b"/>
            <a:pathLst>
              <a:path w="1750492" h="2130023">
                <a:moveTo>
                  <a:pt x="0" y="0"/>
                </a:moveTo>
                <a:lnTo>
                  <a:pt x="1750492" y="0"/>
                </a:lnTo>
                <a:lnTo>
                  <a:pt x="1750492" y="2130024"/>
                </a:lnTo>
                <a:lnTo>
                  <a:pt x="0" y="2130024"/>
                </a:lnTo>
                <a:lnTo>
                  <a:pt x="0" y="0"/>
                </a:lnTo>
                <a:close/>
              </a:path>
            </a:pathLst>
          </a:custGeom>
          <a:blipFill>
            <a:blip>
              <a:extLst>
                <a:ext uri="{96DAC541-7B7A-43D3-8B79-37D633B846F1}">
                  <asvg:svgBlip xmlns:asvg="http://schemas.microsoft.com/office/drawing/2016/SVG/main" r:embed="rId5"/>
                </a:ext>
              </a:extLst>
            </a:blip>
            <a:stretch>
              <a:fillRect/>
            </a:stretch>
          </a:blipFill>
        </p:spPr>
        <p:txBody>
          <a:bodyPr/>
          <a:lstStyle/>
          <a:p>
            <a:endParaRPr lang="en-GB"/>
          </a:p>
        </p:txBody>
      </p:sp>
      <p:sp>
        <p:nvSpPr>
          <p:cNvPr id="12" name="Freeform 12"/>
          <p:cNvSpPr/>
          <p:nvPr/>
        </p:nvSpPr>
        <p:spPr>
          <a:xfrm>
            <a:off x="3050230" y="4800628"/>
            <a:ext cx="2495225" cy="2298726"/>
          </a:xfrm>
          <a:custGeom>
            <a:avLst/>
            <a:gdLst/>
            <a:ahLst/>
            <a:cxnLst/>
            <a:rect l="l" t="t" r="r" b="b"/>
            <a:pathLst>
              <a:path w="2495225" h="2298726">
                <a:moveTo>
                  <a:pt x="0" y="0"/>
                </a:moveTo>
                <a:lnTo>
                  <a:pt x="2495225" y="0"/>
                </a:lnTo>
                <a:lnTo>
                  <a:pt x="2495225" y="2298726"/>
                </a:lnTo>
                <a:lnTo>
                  <a:pt x="0" y="2298726"/>
                </a:lnTo>
                <a:lnTo>
                  <a:pt x="0" y="0"/>
                </a:lnTo>
                <a:close/>
              </a:path>
            </a:pathLst>
          </a:custGeom>
          <a:blipFill>
            <a:blip>
              <a:extLst>
                <a:ext uri="{96DAC541-7B7A-43D3-8B79-37D633B846F1}">
                  <asvg:svgBlip xmlns:asvg="http://schemas.microsoft.com/office/drawing/2016/SVG/main" r:embed="rId6"/>
                </a:ext>
              </a:extLst>
            </a:blip>
            <a:stretch>
              <a:fillRect/>
            </a:stretch>
          </a:blipFill>
        </p:spPr>
        <p:txBody>
          <a:bodyPr/>
          <a:lstStyle/>
          <a:p>
            <a:endParaRPr lang="en-GB"/>
          </a:p>
        </p:txBody>
      </p:sp>
      <p:sp>
        <p:nvSpPr>
          <p:cNvPr id="13" name="Freeform 13"/>
          <p:cNvSpPr/>
          <p:nvPr/>
        </p:nvSpPr>
        <p:spPr>
          <a:xfrm>
            <a:off x="1337155" y="5443217"/>
            <a:ext cx="1344168" cy="1463040"/>
          </a:xfrm>
          <a:custGeom>
            <a:avLst/>
            <a:gdLst/>
            <a:ahLst/>
            <a:cxnLst/>
            <a:rect l="l" t="t" r="r" b="b"/>
            <a:pathLst>
              <a:path w="1344168" h="1463040">
                <a:moveTo>
                  <a:pt x="0" y="0"/>
                </a:moveTo>
                <a:lnTo>
                  <a:pt x="1344168" y="0"/>
                </a:lnTo>
                <a:lnTo>
                  <a:pt x="1344168" y="1463040"/>
                </a:lnTo>
                <a:lnTo>
                  <a:pt x="0" y="1463040"/>
                </a:lnTo>
                <a:lnTo>
                  <a:pt x="0" y="0"/>
                </a:lnTo>
                <a:close/>
              </a:path>
            </a:pathLst>
          </a:custGeom>
          <a:blipFill>
            <a:blip>
              <a:extLst>
                <a:ext uri="{96DAC541-7B7A-43D3-8B79-37D633B846F1}">
                  <asvg:svgBlip xmlns:asvg="http://schemas.microsoft.com/office/drawing/2016/SVG/main" r:embed="rId7"/>
                </a:ext>
              </a:extLst>
            </a:blip>
            <a:stretch>
              <a:fillRect/>
            </a:stretch>
          </a:blipFill>
        </p:spPr>
        <p:txBody>
          <a:bodyPr/>
          <a:lstStyle/>
          <a:p>
            <a:endParaRPr lang="en-GB"/>
          </a:p>
        </p:txBody>
      </p:sp>
      <p:sp>
        <p:nvSpPr>
          <p:cNvPr id="14" name="Freeform 14"/>
          <p:cNvSpPr/>
          <p:nvPr/>
        </p:nvSpPr>
        <p:spPr>
          <a:xfrm rot="-1423964">
            <a:off x="3616552" y="795102"/>
            <a:ext cx="2743294" cy="2098620"/>
          </a:xfrm>
          <a:custGeom>
            <a:avLst/>
            <a:gdLst/>
            <a:ahLst/>
            <a:cxnLst/>
            <a:rect l="l" t="t" r="r" b="b"/>
            <a:pathLst>
              <a:path w="2743294" h="2098620">
                <a:moveTo>
                  <a:pt x="0" y="0"/>
                </a:moveTo>
                <a:lnTo>
                  <a:pt x="2743295" y="0"/>
                </a:lnTo>
                <a:lnTo>
                  <a:pt x="2743295" y="2098620"/>
                </a:lnTo>
                <a:lnTo>
                  <a:pt x="0" y="2098620"/>
                </a:lnTo>
                <a:lnTo>
                  <a:pt x="0" y="0"/>
                </a:lnTo>
                <a:close/>
              </a:path>
            </a:pathLst>
          </a:custGeom>
          <a:blipFill>
            <a:blip>
              <a:extLst>
                <a:ext uri="{96DAC541-7B7A-43D3-8B79-37D633B846F1}">
                  <asvg:svgBlip xmlns:asvg="http://schemas.microsoft.com/office/drawing/2016/SVG/main" r:embed="rId8"/>
                </a:ext>
              </a:extLst>
            </a:blip>
            <a:stretch>
              <a:fillRect/>
            </a:stretch>
          </a:blipFill>
        </p:spPr>
        <p:txBody>
          <a:bodyPr/>
          <a:lstStyle/>
          <a:p>
            <a:endParaRPr lang="en-GB"/>
          </a:p>
        </p:txBody>
      </p:sp>
      <p:sp>
        <p:nvSpPr>
          <p:cNvPr id="15" name="Freeform 15"/>
          <p:cNvSpPr/>
          <p:nvPr/>
        </p:nvSpPr>
        <p:spPr>
          <a:xfrm>
            <a:off x="6246495" y="2286056"/>
            <a:ext cx="3463823" cy="5029144"/>
          </a:xfrm>
          <a:custGeom>
            <a:avLst/>
            <a:gdLst/>
            <a:ahLst/>
            <a:cxnLst/>
            <a:rect l="l" t="t" r="r" b="b"/>
            <a:pathLst>
              <a:path w="3463823" h="5029144">
                <a:moveTo>
                  <a:pt x="0" y="0"/>
                </a:moveTo>
                <a:lnTo>
                  <a:pt x="3463823" y="0"/>
                </a:lnTo>
                <a:lnTo>
                  <a:pt x="3463823" y="5029144"/>
                </a:lnTo>
                <a:lnTo>
                  <a:pt x="0" y="5029144"/>
                </a:lnTo>
                <a:lnTo>
                  <a:pt x="0" y="0"/>
                </a:lnTo>
                <a:close/>
              </a:path>
            </a:pathLst>
          </a:custGeom>
          <a:blipFill>
            <a:blip r:embed="rId9"/>
            <a:stretch>
              <a:fillRect/>
            </a:stretch>
          </a:blipFill>
        </p:spPr>
        <p:txBody>
          <a:bodyPr/>
          <a:lstStyle/>
          <a:p>
            <a:endParaRPr lang="en-GB"/>
          </a:p>
        </p:txBody>
      </p:sp>
      <p:sp>
        <p:nvSpPr>
          <p:cNvPr id="16" name="Freeform 16"/>
          <p:cNvSpPr/>
          <p:nvPr/>
        </p:nvSpPr>
        <p:spPr>
          <a:xfrm>
            <a:off x="67211" y="3149496"/>
            <a:ext cx="1969461" cy="1836522"/>
          </a:xfrm>
          <a:custGeom>
            <a:avLst/>
            <a:gdLst/>
            <a:ahLst/>
            <a:cxnLst/>
            <a:rect l="l" t="t" r="r" b="b"/>
            <a:pathLst>
              <a:path w="1969461" h="1836522">
                <a:moveTo>
                  <a:pt x="0" y="0"/>
                </a:moveTo>
                <a:lnTo>
                  <a:pt x="1969460" y="0"/>
                </a:lnTo>
                <a:lnTo>
                  <a:pt x="1969460" y="1836521"/>
                </a:lnTo>
                <a:lnTo>
                  <a:pt x="0" y="1836521"/>
                </a:lnTo>
                <a:lnTo>
                  <a:pt x="0" y="0"/>
                </a:lnTo>
                <a:close/>
              </a:path>
            </a:pathLst>
          </a:custGeom>
          <a:blipFill>
            <a:blip>
              <a:extLst>
                <a:ext uri="{96DAC541-7B7A-43D3-8B79-37D633B846F1}">
                  <asvg:svgBlip xmlns:asvg="http://schemas.microsoft.com/office/drawing/2016/SVG/main" r:embed="rId10"/>
                </a:ext>
              </a:extLst>
            </a:blip>
            <a:stretch>
              <a:fillRect/>
            </a:stretch>
          </a:blipFill>
        </p:spPr>
        <p:txBody>
          <a:bodyPr/>
          <a:lstStyle/>
          <a:p>
            <a:endParaRPr lang="en-GB"/>
          </a:p>
        </p:txBody>
      </p:sp>
      <p:sp>
        <p:nvSpPr>
          <p:cNvPr id="17" name="TextBox 17"/>
          <p:cNvSpPr txBox="1"/>
          <p:nvPr/>
        </p:nvSpPr>
        <p:spPr>
          <a:xfrm>
            <a:off x="917115" y="2325551"/>
            <a:ext cx="7919370" cy="2555240"/>
          </a:xfrm>
          <a:prstGeom prst="rect">
            <a:avLst/>
          </a:prstGeom>
        </p:spPr>
        <p:txBody>
          <a:bodyPr lIns="0" tIns="0" rIns="0" bIns="0" rtlCol="0" anchor="t">
            <a:spAutoFit/>
          </a:bodyPr>
          <a:lstStyle/>
          <a:p>
            <a:pPr algn="ctr">
              <a:lnSpc>
                <a:spcPts val="10029"/>
              </a:lnSpc>
            </a:pPr>
            <a:r>
              <a:rPr lang="en-US" sz="8499">
                <a:solidFill>
                  <a:srgbClr val="000000"/>
                </a:solidFill>
                <a:latin typeface="Marykate"/>
                <a:ea typeface="Marykate"/>
                <a:cs typeface="Marykate"/>
                <a:sym typeface="Marykate"/>
              </a:rPr>
              <a:t>WHAT ANIMALS ARE THESE?</a:t>
            </a:r>
          </a:p>
        </p:txBody>
      </p:sp>
      <p:sp>
        <p:nvSpPr>
          <p:cNvPr id="18" name="Freeform 18"/>
          <p:cNvSpPr/>
          <p:nvPr/>
        </p:nvSpPr>
        <p:spPr>
          <a:xfrm>
            <a:off x="6730545" y="-42231"/>
            <a:ext cx="2267214" cy="2081715"/>
          </a:xfrm>
          <a:custGeom>
            <a:avLst/>
            <a:gdLst/>
            <a:ahLst/>
            <a:cxnLst/>
            <a:rect l="l" t="t" r="r" b="b"/>
            <a:pathLst>
              <a:path w="2267214" h="2081715">
                <a:moveTo>
                  <a:pt x="0" y="0"/>
                </a:moveTo>
                <a:lnTo>
                  <a:pt x="2267214" y="0"/>
                </a:lnTo>
                <a:lnTo>
                  <a:pt x="2267214" y="2081714"/>
                </a:lnTo>
                <a:lnTo>
                  <a:pt x="0" y="2081714"/>
                </a:lnTo>
                <a:lnTo>
                  <a:pt x="0" y="0"/>
                </a:lnTo>
                <a:close/>
              </a:path>
            </a:pathLst>
          </a:custGeom>
          <a:blipFill>
            <a:blip>
              <a:extLst>
                <a:ext uri="{96DAC541-7B7A-43D3-8B79-37D633B846F1}">
                  <asvg:svgBlip xmlns:asvg="http://schemas.microsoft.com/office/drawing/2016/SVG/main" r:embed="rId11"/>
                </a:ext>
              </a:extLst>
            </a:blip>
            <a:stretch>
              <a:fillRect/>
            </a:stretch>
          </a:blipFill>
        </p:spPr>
        <p:txBody>
          <a:bodyPr/>
          <a:lstStyle/>
          <a:p>
            <a:endParaRPr lang="en-GB"/>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ACC77"/>
        </a:solidFill>
        <a:effectLst/>
      </p:bgPr>
    </p:bg>
    <p:spTree>
      <p:nvGrpSpPr>
        <p:cNvPr id="1" name=""/>
        <p:cNvGrpSpPr/>
        <p:nvPr/>
      </p:nvGrpSpPr>
      <p:grpSpPr>
        <a:xfrm>
          <a:off x="0" y="0"/>
          <a:ext cx="0" cy="0"/>
          <a:chOff x="0" y="0"/>
          <a:chExt cx="0" cy="0"/>
        </a:xfrm>
      </p:grpSpPr>
      <p:sp>
        <p:nvSpPr>
          <p:cNvPr id="2" name="Freeform 2">
            <a:hlinkClick r:id="rId4" tooltip="https://youtu.be/YrvIsEWOous"/>
          </p:cNvPr>
          <p:cNvSpPr/>
          <p:nvPr/>
        </p:nvSpPr>
        <p:spPr>
          <a:xfrm>
            <a:off x="-186690" y="-163830"/>
            <a:ext cx="3821430" cy="3821430"/>
          </a:xfrm>
          <a:custGeom>
            <a:avLst/>
            <a:gdLst/>
            <a:ahLst/>
            <a:cxnLst/>
            <a:rect l="l" t="t" r="r" b="b"/>
            <a:pathLst>
              <a:path w="3821430" h="3821430">
                <a:moveTo>
                  <a:pt x="0" y="0"/>
                </a:moveTo>
                <a:lnTo>
                  <a:pt x="3821430" y="0"/>
                </a:lnTo>
                <a:lnTo>
                  <a:pt x="3821430" y="3821430"/>
                </a:lnTo>
                <a:lnTo>
                  <a:pt x="0" y="3821430"/>
                </a:lnTo>
                <a:lnTo>
                  <a:pt x="0" y="0"/>
                </a:lnTo>
                <a:close/>
              </a:path>
            </a:pathLst>
          </a:custGeom>
          <a:blipFill>
            <a:blip>
              <a:alphaModFix amt="57000"/>
              <a:extLst>
                <a:ext uri="{96DAC541-7B7A-43D3-8B79-37D633B846F1}">
                  <asvg:svgBlip xmlns:asvg="http://schemas.microsoft.com/office/drawing/2016/SVG/main" r:embed="rId5"/>
                </a:ext>
              </a:extLst>
            </a:blip>
            <a:stretch>
              <a:fillRect/>
            </a:stretch>
          </a:blipFill>
        </p:spPr>
        <p:txBody>
          <a:bodyPr/>
          <a:lstStyle/>
          <a:p>
            <a:endParaRPr lang="en-GB"/>
          </a:p>
        </p:txBody>
      </p:sp>
      <p:sp>
        <p:nvSpPr>
          <p:cNvPr id="3" name="Freeform 3"/>
          <p:cNvSpPr/>
          <p:nvPr/>
        </p:nvSpPr>
        <p:spPr>
          <a:xfrm>
            <a:off x="3634740" y="-163830"/>
            <a:ext cx="3821430" cy="3821430"/>
          </a:xfrm>
          <a:custGeom>
            <a:avLst/>
            <a:gdLst/>
            <a:ahLst/>
            <a:cxnLst/>
            <a:rect l="l" t="t" r="r" b="b"/>
            <a:pathLst>
              <a:path w="3821430" h="3821430">
                <a:moveTo>
                  <a:pt x="0" y="0"/>
                </a:moveTo>
                <a:lnTo>
                  <a:pt x="3821430" y="0"/>
                </a:lnTo>
                <a:lnTo>
                  <a:pt x="3821430" y="3821430"/>
                </a:lnTo>
                <a:lnTo>
                  <a:pt x="0" y="3821430"/>
                </a:lnTo>
                <a:lnTo>
                  <a:pt x="0" y="0"/>
                </a:lnTo>
                <a:close/>
              </a:path>
            </a:pathLst>
          </a:custGeom>
          <a:blipFill>
            <a:blip>
              <a:alphaModFix amt="57000"/>
              <a:extLst>
                <a:ext uri="{96DAC541-7B7A-43D3-8B79-37D633B846F1}">
                  <asvg:svgBlip xmlns:asvg="http://schemas.microsoft.com/office/drawing/2016/SVG/main" r:embed="rId5"/>
                </a:ext>
              </a:extLst>
            </a:blip>
            <a:stretch>
              <a:fillRect/>
            </a:stretch>
          </a:blipFill>
        </p:spPr>
        <p:txBody>
          <a:bodyPr/>
          <a:lstStyle/>
          <a:p>
            <a:endParaRPr lang="en-GB"/>
          </a:p>
        </p:txBody>
      </p:sp>
      <p:sp>
        <p:nvSpPr>
          <p:cNvPr id="4" name="Freeform 4"/>
          <p:cNvSpPr/>
          <p:nvPr/>
        </p:nvSpPr>
        <p:spPr>
          <a:xfrm>
            <a:off x="7456170" y="-163830"/>
            <a:ext cx="3821430" cy="3821430"/>
          </a:xfrm>
          <a:custGeom>
            <a:avLst/>
            <a:gdLst/>
            <a:ahLst/>
            <a:cxnLst/>
            <a:rect l="l" t="t" r="r" b="b"/>
            <a:pathLst>
              <a:path w="3821430" h="3821430">
                <a:moveTo>
                  <a:pt x="0" y="0"/>
                </a:moveTo>
                <a:lnTo>
                  <a:pt x="3821430" y="0"/>
                </a:lnTo>
                <a:lnTo>
                  <a:pt x="3821430" y="3821430"/>
                </a:lnTo>
                <a:lnTo>
                  <a:pt x="0" y="3821430"/>
                </a:lnTo>
                <a:lnTo>
                  <a:pt x="0" y="0"/>
                </a:lnTo>
                <a:close/>
              </a:path>
            </a:pathLst>
          </a:custGeom>
          <a:blipFill>
            <a:blip>
              <a:alphaModFix amt="57000"/>
              <a:extLst>
                <a:ext uri="{96DAC541-7B7A-43D3-8B79-37D633B846F1}">
                  <asvg:svgBlip xmlns:asvg="http://schemas.microsoft.com/office/drawing/2016/SVG/main" r:embed="rId5"/>
                </a:ext>
              </a:extLst>
            </a:blip>
            <a:stretch>
              <a:fillRect/>
            </a:stretch>
          </a:blipFill>
        </p:spPr>
        <p:txBody>
          <a:bodyPr/>
          <a:lstStyle/>
          <a:p>
            <a:endParaRPr lang="en-GB"/>
          </a:p>
        </p:txBody>
      </p:sp>
      <p:sp>
        <p:nvSpPr>
          <p:cNvPr id="5" name="Freeform 5"/>
          <p:cNvSpPr/>
          <p:nvPr/>
        </p:nvSpPr>
        <p:spPr>
          <a:xfrm>
            <a:off x="-1558290" y="3657600"/>
            <a:ext cx="3821430" cy="3821430"/>
          </a:xfrm>
          <a:custGeom>
            <a:avLst/>
            <a:gdLst/>
            <a:ahLst/>
            <a:cxnLst/>
            <a:rect l="l" t="t" r="r" b="b"/>
            <a:pathLst>
              <a:path w="3821430" h="3821430">
                <a:moveTo>
                  <a:pt x="0" y="0"/>
                </a:moveTo>
                <a:lnTo>
                  <a:pt x="3821430" y="0"/>
                </a:lnTo>
                <a:lnTo>
                  <a:pt x="3821430" y="3821430"/>
                </a:lnTo>
                <a:lnTo>
                  <a:pt x="0" y="3821430"/>
                </a:lnTo>
                <a:lnTo>
                  <a:pt x="0" y="0"/>
                </a:lnTo>
                <a:close/>
              </a:path>
            </a:pathLst>
          </a:custGeom>
          <a:blipFill>
            <a:blip>
              <a:alphaModFix amt="57000"/>
              <a:extLst>
                <a:ext uri="{96DAC541-7B7A-43D3-8B79-37D633B846F1}">
                  <asvg:svgBlip xmlns:asvg="http://schemas.microsoft.com/office/drawing/2016/SVG/main" r:embed="rId5"/>
                </a:ext>
              </a:extLst>
            </a:blip>
            <a:stretch>
              <a:fillRect/>
            </a:stretch>
          </a:blipFill>
        </p:spPr>
        <p:txBody>
          <a:bodyPr/>
          <a:lstStyle/>
          <a:p>
            <a:endParaRPr lang="en-GB"/>
          </a:p>
        </p:txBody>
      </p:sp>
      <p:sp>
        <p:nvSpPr>
          <p:cNvPr id="6" name="Freeform 6"/>
          <p:cNvSpPr/>
          <p:nvPr/>
        </p:nvSpPr>
        <p:spPr>
          <a:xfrm>
            <a:off x="2263140" y="3657600"/>
            <a:ext cx="3821430" cy="3821430"/>
          </a:xfrm>
          <a:custGeom>
            <a:avLst/>
            <a:gdLst/>
            <a:ahLst/>
            <a:cxnLst/>
            <a:rect l="l" t="t" r="r" b="b"/>
            <a:pathLst>
              <a:path w="3821430" h="3821430">
                <a:moveTo>
                  <a:pt x="0" y="0"/>
                </a:moveTo>
                <a:lnTo>
                  <a:pt x="3821430" y="0"/>
                </a:lnTo>
                <a:lnTo>
                  <a:pt x="3821430" y="3821430"/>
                </a:lnTo>
                <a:lnTo>
                  <a:pt x="0" y="3821430"/>
                </a:lnTo>
                <a:lnTo>
                  <a:pt x="0" y="0"/>
                </a:lnTo>
                <a:close/>
              </a:path>
            </a:pathLst>
          </a:custGeom>
          <a:blipFill>
            <a:blip>
              <a:alphaModFix amt="57000"/>
              <a:extLst>
                <a:ext uri="{96DAC541-7B7A-43D3-8B79-37D633B846F1}">
                  <asvg:svgBlip xmlns:asvg="http://schemas.microsoft.com/office/drawing/2016/SVG/main" r:embed="rId5"/>
                </a:ext>
              </a:extLst>
            </a:blip>
            <a:stretch>
              <a:fillRect/>
            </a:stretch>
          </a:blipFill>
        </p:spPr>
        <p:txBody>
          <a:bodyPr/>
          <a:lstStyle/>
          <a:p>
            <a:endParaRPr lang="en-GB"/>
          </a:p>
        </p:txBody>
      </p:sp>
      <p:sp>
        <p:nvSpPr>
          <p:cNvPr id="7" name="Freeform 7"/>
          <p:cNvSpPr/>
          <p:nvPr/>
        </p:nvSpPr>
        <p:spPr>
          <a:xfrm>
            <a:off x="6084570" y="3657600"/>
            <a:ext cx="3821430" cy="3821430"/>
          </a:xfrm>
          <a:custGeom>
            <a:avLst/>
            <a:gdLst/>
            <a:ahLst/>
            <a:cxnLst/>
            <a:rect l="l" t="t" r="r" b="b"/>
            <a:pathLst>
              <a:path w="3821430" h="3821430">
                <a:moveTo>
                  <a:pt x="0" y="0"/>
                </a:moveTo>
                <a:lnTo>
                  <a:pt x="3821430" y="0"/>
                </a:lnTo>
                <a:lnTo>
                  <a:pt x="3821430" y="3821430"/>
                </a:lnTo>
                <a:lnTo>
                  <a:pt x="0" y="3821430"/>
                </a:lnTo>
                <a:lnTo>
                  <a:pt x="0" y="0"/>
                </a:lnTo>
                <a:close/>
              </a:path>
            </a:pathLst>
          </a:custGeom>
          <a:blipFill>
            <a:blip>
              <a:alphaModFix amt="57000"/>
              <a:extLst>
                <a:ext uri="{96DAC541-7B7A-43D3-8B79-37D633B846F1}">
                  <asvg:svgBlip xmlns:asvg="http://schemas.microsoft.com/office/drawing/2016/SVG/main" r:embed="rId5"/>
                </a:ext>
              </a:extLst>
            </a:blip>
            <a:stretch>
              <a:fillRect/>
            </a:stretch>
          </a:blipFill>
        </p:spPr>
        <p:txBody>
          <a:bodyPr/>
          <a:lstStyle/>
          <a:p>
            <a:endParaRPr lang="en-GB"/>
          </a:p>
        </p:txBody>
      </p:sp>
      <p:pic>
        <p:nvPicPr>
          <p:cNvPr id="8" name="Picture 8"/>
          <p:cNvPicPr>
            <a:picLocks noChangeAspect="1"/>
          </p:cNvPicPr>
          <p:nvPr>
            <a:videoFile r:link="rId1"/>
          </p:nvPr>
        </p:nvPicPr>
        <p:blipFill>
          <a:blip r:embed="rId6"/>
          <a:stretch>
            <a:fillRect/>
          </a:stretch>
        </p:blipFill>
        <p:spPr>
          <a:xfrm>
            <a:off x="883920" y="1480100"/>
            <a:ext cx="8290560" cy="4659800"/>
          </a:xfrm>
          <a:prstGeom prst="rect">
            <a:avLst/>
          </a:prstGeom>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CEE8E5"/>
        </a:solidFill>
        <a:effectLst/>
      </p:bgPr>
    </p:bg>
    <p:spTree>
      <p:nvGrpSpPr>
        <p:cNvPr id="1" name=""/>
        <p:cNvGrpSpPr/>
        <p:nvPr/>
      </p:nvGrpSpPr>
      <p:grpSpPr>
        <a:xfrm>
          <a:off x="0" y="0"/>
          <a:ext cx="0" cy="0"/>
          <a:chOff x="0" y="0"/>
          <a:chExt cx="0" cy="0"/>
        </a:xfrm>
      </p:grpSpPr>
      <p:sp>
        <p:nvSpPr>
          <p:cNvPr id="2" name="Freeform 2"/>
          <p:cNvSpPr/>
          <p:nvPr/>
        </p:nvSpPr>
        <p:spPr>
          <a:xfrm>
            <a:off x="-186690" y="-163830"/>
            <a:ext cx="3821430" cy="3821430"/>
          </a:xfrm>
          <a:custGeom>
            <a:avLst/>
            <a:gdLst/>
            <a:ahLst/>
            <a:cxnLst/>
            <a:rect l="l" t="t" r="r" b="b"/>
            <a:pathLst>
              <a:path w="3821430" h="3821430">
                <a:moveTo>
                  <a:pt x="0" y="0"/>
                </a:moveTo>
                <a:lnTo>
                  <a:pt x="3821430" y="0"/>
                </a:lnTo>
                <a:lnTo>
                  <a:pt x="3821430" y="3821430"/>
                </a:lnTo>
                <a:lnTo>
                  <a:pt x="0" y="3821430"/>
                </a:lnTo>
                <a:lnTo>
                  <a:pt x="0" y="0"/>
                </a:lnTo>
                <a:close/>
              </a:path>
            </a:pathLst>
          </a:custGeom>
          <a:blipFill>
            <a:blip>
              <a:alphaModFix amt="57000"/>
              <a:extLst>
                <a:ext uri="{96DAC541-7B7A-43D3-8B79-37D633B846F1}">
                  <asvg:svgBlip xmlns:asvg="http://schemas.microsoft.com/office/drawing/2016/SVG/main" r:embed="rId3"/>
                </a:ext>
              </a:extLst>
            </a:blip>
            <a:stretch>
              <a:fillRect/>
            </a:stretch>
          </a:blipFill>
        </p:spPr>
        <p:txBody>
          <a:bodyPr/>
          <a:lstStyle/>
          <a:p>
            <a:endParaRPr lang="en-GB"/>
          </a:p>
        </p:txBody>
      </p:sp>
      <p:sp>
        <p:nvSpPr>
          <p:cNvPr id="3" name="Freeform 3"/>
          <p:cNvSpPr/>
          <p:nvPr/>
        </p:nvSpPr>
        <p:spPr>
          <a:xfrm>
            <a:off x="3634740" y="-163830"/>
            <a:ext cx="3821430" cy="3821430"/>
          </a:xfrm>
          <a:custGeom>
            <a:avLst/>
            <a:gdLst/>
            <a:ahLst/>
            <a:cxnLst/>
            <a:rect l="l" t="t" r="r" b="b"/>
            <a:pathLst>
              <a:path w="3821430" h="3821430">
                <a:moveTo>
                  <a:pt x="0" y="0"/>
                </a:moveTo>
                <a:lnTo>
                  <a:pt x="3821430" y="0"/>
                </a:lnTo>
                <a:lnTo>
                  <a:pt x="3821430" y="3821430"/>
                </a:lnTo>
                <a:lnTo>
                  <a:pt x="0" y="3821430"/>
                </a:lnTo>
                <a:lnTo>
                  <a:pt x="0" y="0"/>
                </a:lnTo>
                <a:close/>
              </a:path>
            </a:pathLst>
          </a:custGeom>
          <a:blipFill>
            <a:blip>
              <a:alphaModFix amt="57000"/>
              <a:extLst>
                <a:ext uri="{96DAC541-7B7A-43D3-8B79-37D633B846F1}">
                  <asvg:svgBlip xmlns:asvg="http://schemas.microsoft.com/office/drawing/2016/SVG/main" r:embed="rId3"/>
                </a:ext>
              </a:extLst>
            </a:blip>
            <a:stretch>
              <a:fillRect/>
            </a:stretch>
          </a:blipFill>
        </p:spPr>
        <p:txBody>
          <a:bodyPr/>
          <a:lstStyle/>
          <a:p>
            <a:endParaRPr lang="en-GB"/>
          </a:p>
        </p:txBody>
      </p:sp>
      <p:sp>
        <p:nvSpPr>
          <p:cNvPr id="4" name="Freeform 4"/>
          <p:cNvSpPr/>
          <p:nvPr/>
        </p:nvSpPr>
        <p:spPr>
          <a:xfrm>
            <a:off x="7456170" y="-163830"/>
            <a:ext cx="3821430" cy="3821430"/>
          </a:xfrm>
          <a:custGeom>
            <a:avLst/>
            <a:gdLst/>
            <a:ahLst/>
            <a:cxnLst/>
            <a:rect l="l" t="t" r="r" b="b"/>
            <a:pathLst>
              <a:path w="3821430" h="3821430">
                <a:moveTo>
                  <a:pt x="0" y="0"/>
                </a:moveTo>
                <a:lnTo>
                  <a:pt x="3821430" y="0"/>
                </a:lnTo>
                <a:lnTo>
                  <a:pt x="3821430" y="3821430"/>
                </a:lnTo>
                <a:lnTo>
                  <a:pt x="0" y="3821430"/>
                </a:lnTo>
                <a:lnTo>
                  <a:pt x="0" y="0"/>
                </a:lnTo>
                <a:close/>
              </a:path>
            </a:pathLst>
          </a:custGeom>
          <a:blipFill>
            <a:blip>
              <a:alphaModFix amt="57000"/>
              <a:extLst>
                <a:ext uri="{96DAC541-7B7A-43D3-8B79-37D633B846F1}">
                  <asvg:svgBlip xmlns:asvg="http://schemas.microsoft.com/office/drawing/2016/SVG/main" r:embed="rId3"/>
                </a:ext>
              </a:extLst>
            </a:blip>
            <a:stretch>
              <a:fillRect/>
            </a:stretch>
          </a:blipFill>
        </p:spPr>
        <p:txBody>
          <a:bodyPr/>
          <a:lstStyle/>
          <a:p>
            <a:endParaRPr lang="en-GB"/>
          </a:p>
        </p:txBody>
      </p:sp>
      <p:sp>
        <p:nvSpPr>
          <p:cNvPr id="5" name="Freeform 5"/>
          <p:cNvSpPr/>
          <p:nvPr/>
        </p:nvSpPr>
        <p:spPr>
          <a:xfrm>
            <a:off x="-1558290" y="3657600"/>
            <a:ext cx="3821430" cy="3821430"/>
          </a:xfrm>
          <a:custGeom>
            <a:avLst/>
            <a:gdLst/>
            <a:ahLst/>
            <a:cxnLst/>
            <a:rect l="l" t="t" r="r" b="b"/>
            <a:pathLst>
              <a:path w="3821430" h="3821430">
                <a:moveTo>
                  <a:pt x="0" y="0"/>
                </a:moveTo>
                <a:lnTo>
                  <a:pt x="3821430" y="0"/>
                </a:lnTo>
                <a:lnTo>
                  <a:pt x="3821430" y="3821430"/>
                </a:lnTo>
                <a:lnTo>
                  <a:pt x="0" y="3821430"/>
                </a:lnTo>
                <a:lnTo>
                  <a:pt x="0" y="0"/>
                </a:lnTo>
                <a:close/>
              </a:path>
            </a:pathLst>
          </a:custGeom>
          <a:blipFill>
            <a:blip>
              <a:alphaModFix amt="57000"/>
              <a:extLst>
                <a:ext uri="{96DAC541-7B7A-43D3-8B79-37D633B846F1}">
                  <asvg:svgBlip xmlns:asvg="http://schemas.microsoft.com/office/drawing/2016/SVG/main" r:embed="rId3"/>
                </a:ext>
              </a:extLst>
            </a:blip>
            <a:stretch>
              <a:fillRect/>
            </a:stretch>
          </a:blipFill>
        </p:spPr>
        <p:txBody>
          <a:bodyPr/>
          <a:lstStyle/>
          <a:p>
            <a:endParaRPr lang="en-GB"/>
          </a:p>
        </p:txBody>
      </p:sp>
      <p:sp>
        <p:nvSpPr>
          <p:cNvPr id="6" name="Freeform 6"/>
          <p:cNvSpPr/>
          <p:nvPr/>
        </p:nvSpPr>
        <p:spPr>
          <a:xfrm>
            <a:off x="2263140" y="3657600"/>
            <a:ext cx="3821430" cy="3821430"/>
          </a:xfrm>
          <a:custGeom>
            <a:avLst/>
            <a:gdLst/>
            <a:ahLst/>
            <a:cxnLst/>
            <a:rect l="l" t="t" r="r" b="b"/>
            <a:pathLst>
              <a:path w="3821430" h="3821430">
                <a:moveTo>
                  <a:pt x="0" y="0"/>
                </a:moveTo>
                <a:lnTo>
                  <a:pt x="3821430" y="0"/>
                </a:lnTo>
                <a:lnTo>
                  <a:pt x="3821430" y="3821430"/>
                </a:lnTo>
                <a:lnTo>
                  <a:pt x="0" y="3821430"/>
                </a:lnTo>
                <a:lnTo>
                  <a:pt x="0" y="0"/>
                </a:lnTo>
                <a:close/>
              </a:path>
            </a:pathLst>
          </a:custGeom>
          <a:blipFill>
            <a:blip>
              <a:alphaModFix amt="57000"/>
              <a:extLst>
                <a:ext uri="{96DAC541-7B7A-43D3-8B79-37D633B846F1}">
                  <asvg:svgBlip xmlns:asvg="http://schemas.microsoft.com/office/drawing/2016/SVG/main" r:embed="rId3"/>
                </a:ext>
              </a:extLst>
            </a:blip>
            <a:stretch>
              <a:fillRect/>
            </a:stretch>
          </a:blipFill>
        </p:spPr>
        <p:txBody>
          <a:bodyPr/>
          <a:lstStyle/>
          <a:p>
            <a:endParaRPr lang="en-GB"/>
          </a:p>
        </p:txBody>
      </p:sp>
      <p:sp>
        <p:nvSpPr>
          <p:cNvPr id="7" name="Freeform 7"/>
          <p:cNvSpPr/>
          <p:nvPr/>
        </p:nvSpPr>
        <p:spPr>
          <a:xfrm>
            <a:off x="6084570" y="3657600"/>
            <a:ext cx="3821430" cy="3821430"/>
          </a:xfrm>
          <a:custGeom>
            <a:avLst/>
            <a:gdLst/>
            <a:ahLst/>
            <a:cxnLst/>
            <a:rect l="l" t="t" r="r" b="b"/>
            <a:pathLst>
              <a:path w="3821430" h="3821430">
                <a:moveTo>
                  <a:pt x="0" y="0"/>
                </a:moveTo>
                <a:lnTo>
                  <a:pt x="3821430" y="0"/>
                </a:lnTo>
                <a:lnTo>
                  <a:pt x="3821430" y="3821430"/>
                </a:lnTo>
                <a:lnTo>
                  <a:pt x="0" y="3821430"/>
                </a:lnTo>
                <a:lnTo>
                  <a:pt x="0" y="0"/>
                </a:lnTo>
                <a:close/>
              </a:path>
            </a:pathLst>
          </a:custGeom>
          <a:blipFill>
            <a:blip>
              <a:alphaModFix amt="57000"/>
              <a:extLst>
                <a:ext uri="{96DAC541-7B7A-43D3-8B79-37D633B846F1}">
                  <asvg:svgBlip xmlns:asvg="http://schemas.microsoft.com/office/drawing/2016/SVG/main" r:embed="rId3"/>
                </a:ext>
              </a:extLst>
            </a:blip>
            <a:stretch>
              <a:fillRect/>
            </a:stretch>
          </a:blipFill>
        </p:spPr>
        <p:txBody>
          <a:bodyPr/>
          <a:lstStyle/>
          <a:p>
            <a:endParaRPr lang="en-GB"/>
          </a:p>
        </p:txBody>
      </p:sp>
      <p:grpSp>
        <p:nvGrpSpPr>
          <p:cNvPr id="8" name="Group 8"/>
          <p:cNvGrpSpPr/>
          <p:nvPr/>
        </p:nvGrpSpPr>
        <p:grpSpPr>
          <a:xfrm>
            <a:off x="731520" y="731520"/>
            <a:ext cx="8290560" cy="5852160"/>
            <a:chOff x="0" y="0"/>
            <a:chExt cx="3070578" cy="2167467"/>
          </a:xfrm>
        </p:grpSpPr>
        <p:sp>
          <p:nvSpPr>
            <p:cNvPr id="9" name="Freeform 9">
              <a:hlinkClick r:id="rId4" tooltip="https://youtu.be/CeYrpijNVKc"/>
            </p:cNvPr>
            <p:cNvSpPr/>
            <p:nvPr/>
          </p:nvSpPr>
          <p:spPr>
            <a:xfrm>
              <a:off x="0" y="0"/>
              <a:ext cx="3070578" cy="2167467"/>
            </a:xfrm>
            <a:custGeom>
              <a:avLst/>
              <a:gdLst/>
              <a:ahLst/>
              <a:cxnLst/>
              <a:rect l="l" t="t" r="r" b="b"/>
              <a:pathLst>
                <a:path w="3070578" h="2167467">
                  <a:moveTo>
                    <a:pt x="33618" y="0"/>
                  </a:moveTo>
                  <a:lnTo>
                    <a:pt x="3036960" y="0"/>
                  </a:lnTo>
                  <a:cubicBezTo>
                    <a:pt x="3045876" y="0"/>
                    <a:pt x="3054427" y="3542"/>
                    <a:pt x="3060731" y="9846"/>
                  </a:cubicBezTo>
                  <a:cubicBezTo>
                    <a:pt x="3067036" y="16151"/>
                    <a:pt x="3070578" y="24702"/>
                    <a:pt x="3070578" y="33618"/>
                  </a:cubicBezTo>
                  <a:lnTo>
                    <a:pt x="3070578" y="2133849"/>
                  </a:lnTo>
                  <a:cubicBezTo>
                    <a:pt x="3070578" y="2142765"/>
                    <a:pt x="3067036" y="2151316"/>
                    <a:pt x="3060731" y="2157620"/>
                  </a:cubicBezTo>
                  <a:cubicBezTo>
                    <a:pt x="3054427" y="2163925"/>
                    <a:pt x="3045876" y="2167467"/>
                    <a:pt x="3036960" y="2167467"/>
                  </a:cubicBezTo>
                  <a:lnTo>
                    <a:pt x="33618" y="2167467"/>
                  </a:lnTo>
                  <a:cubicBezTo>
                    <a:pt x="24702" y="2167467"/>
                    <a:pt x="16151" y="2163925"/>
                    <a:pt x="9846" y="2157620"/>
                  </a:cubicBezTo>
                  <a:cubicBezTo>
                    <a:pt x="3542" y="2151316"/>
                    <a:pt x="0" y="2142765"/>
                    <a:pt x="0" y="2133849"/>
                  </a:cubicBezTo>
                  <a:lnTo>
                    <a:pt x="0" y="33618"/>
                  </a:lnTo>
                  <a:cubicBezTo>
                    <a:pt x="0" y="24702"/>
                    <a:pt x="3542" y="16151"/>
                    <a:pt x="9846" y="9846"/>
                  </a:cubicBezTo>
                  <a:cubicBezTo>
                    <a:pt x="16151" y="3542"/>
                    <a:pt x="24702" y="0"/>
                    <a:pt x="33618" y="0"/>
                  </a:cubicBezTo>
                  <a:close/>
                </a:path>
              </a:pathLst>
            </a:custGeom>
            <a:solidFill>
              <a:srgbClr val="FFFFFF">
                <a:alpha val="94902"/>
              </a:srgbClr>
            </a:solidFill>
          </p:spPr>
          <p:txBody>
            <a:bodyPr/>
            <a:lstStyle/>
            <a:p>
              <a:endParaRPr lang="en-GB"/>
            </a:p>
          </p:txBody>
        </p:sp>
        <p:sp>
          <p:nvSpPr>
            <p:cNvPr id="10" name="TextBox 10"/>
            <p:cNvSpPr txBox="1"/>
            <p:nvPr/>
          </p:nvSpPr>
          <p:spPr>
            <a:xfrm>
              <a:off x="0" y="-28575"/>
              <a:ext cx="3070578" cy="2196042"/>
            </a:xfrm>
            <a:prstGeom prst="rect">
              <a:avLst/>
            </a:prstGeom>
          </p:spPr>
          <p:txBody>
            <a:bodyPr lIns="50800" tIns="50800" rIns="50800" bIns="50800" rtlCol="0" anchor="ctr"/>
            <a:lstStyle/>
            <a:p>
              <a:pPr algn="ctr">
                <a:lnSpc>
                  <a:spcPts val="1960"/>
                </a:lnSpc>
                <a:spcBef>
                  <a:spcPct val="0"/>
                </a:spcBef>
              </a:pPr>
              <a:endParaRPr/>
            </a:p>
          </p:txBody>
        </p:sp>
      </p:grpSp>
      <p:sp>
        <p:nvSpPr>
          <p:cNvPr id="11" name="Freeform 11"/>
          <p:cNvSpPr/>
          <p:nvPr/>
        </p:nvSpPr>
        <p:spPr>
          <a:xfrm>
            <a:off x="1337155" y="271231"/>
            <a:ext cx="1609452" cy="1958405"/>
          </a:xfrm>
          <a:custGeom>
            <a:avLst/>
            <a:gdLst/>
            <a:ahLst/>
            <a:cxnLst/>
            <a:rect l="l" t="t" r="r" b="b"/>
            <a:pathLst>
              <a:path w="1609452" h="1958405">
                <a:moveTo>
                  <a:pt x="0" y="0"/>
                </a:moveTo>
                <a:lnTo>
                  <a:pt x="1609453" y="0"/>
                </a:lnTo>
                <a:lnTo>
                  <a:pt x="1609453" y="1958405"/>
                </a:lnTo>
                <a:lnTo>
                  <a:pt x="0" y="1958405"/>
                </a:lnTo>
                <a:lnTo>
                  <a:pt x="0" y="0"/>
                </a:lnTo>
                <a:close/>
              </a:path>
            </a:pathLst>
          </a:custGeom>
          <a:blipFill>
            <a:blip>
              <a:extLst>
                <a:ext uri="{96DAC541-7B7A-43D3-8B79-37D633B846F1}">
                  <asvg:svgBlip xmlns:asvg="http://schemas.microsoft.com/office/drawing/2016/SVG/main" r:embed="rId5"/>
                </a:ext>
              </a:extLst>
            </a:blip>
            <a:stretch>
              <a:fillRect/>
            </a:stretch>
          </a:blipFill>
        </p:spPr>
        <p:txBody>
          <a:bodyPr/>
          <a:lstStyle/>
          <a:p>
            <a:endParaRPr lang="en-GB"/>
          </a:p>
        </p:txBody>
      </p:sp>
      <p:sp>
        <p:nvSpPr>
          <p:cNvPr id="12" name="Freeform 12"/>
          <p:cNvSpPr/>
          <p:nvPr/>
        </p:nvSpPr>
        <p:spPr>
          <a:xfrm>
            <a:off x="4052567" y="5443217"/>
            <a:ext cx="2032003" cy="1871983"/>
          </a:xfrm>
          <a:custGeom>
            <a:avLst/>
            <a:gdLst/>
            <a:ahLst/>
            <a:cxnLst/>
            <a:rect l="l" t="t" r="r" b="b"/>
            <a:pathLst>
              <a:path w="2032003" h="1871983">
                <a:moveTo>
                  <a:pt x="0" y="0"/>
                </a:moveTo>
                <a:lnTo>
                  <a:pt x="2032003" y="0"/>
                </a:lnTo>
                <a:lnTo>
                  <a:pt x="2032003" y="1871983"/>
                </a:lnTo>
                <a:lnTo>
                  <a:pt x="0" y="1871983"/>
                </a:lnTo>
                <a:lnTo>
                  <a:pt x="0" y="0"/>
                </a:lnTo>
                <a:close/>
              </a:path>
            </a:pathLst>
          </a:custGeom>
          <a:blipFill>
            <a:blip>
              <a:extLst>
                <a:ext uri="{96DAC541-7B7A-43D3-8B79-37D633B846F1}">
                  <asvg:svgBlip xmlns:asvg="http://schemas.microsoft.com/office/drawing/2016/SVG/main" r:embed="rId6"/>
                </a:ext>
              </a:extLst>
            </a:blip>
            <a:stretch>
              <a:fillRect/>
            </a:stretch>
          </a:blipFill>
        </p:spPr>
        <p:txBody>
          <a:bodyPr/>
          <a:lstStyle/>
          <a:p>
            <a:endParaRPr lang="en-GB"/>
          </a:p>
        </p:txBody>
      </p:sp>
      <p:sp>
        <p:nvSpPr>
          <p:cNvPr id="13" name="Freeform 13"/>
          <p:cNvSpPr/>
          <p:nvPr/>
        </p:nvSpPr>
        <p:spPr>
          <a:xfrm>
            <a:off x="1051941" y="5564490"/>
            <a:ext cx="1344168" cy="1463040"/>
          </a:xfrm>
          <a:custGeom>
            <a:avLst/>
            <a:gdLst/>
            <a:ahLst/>
            <a:cxnLst/>
            <a:rect l="l" t="t" r="r" b="b"/>
            <a:pathLst>
              <a:path w="1344168" h="1463040">
                <a:moveTo>
                  <a:pt x="0" y="0"/>
                </a:moveTo>
                <a:lnTo>
                  <a:pt x="1344168" y="0"/>
                </a:lnTo>
                <a:lnTo>
                  <a:pt x="1344168" y="1463040"/>
                </a:lnTo>
                <a:lnTo>
                  <a:pt x="0" y="1463040"/>
                </a:lnTo>
                <a:lnTo>
                  <a:pt x="0" y="0"/>
                </a:lnTo>
                <a:close/>
              </a:path>
            </a:pathLst>
          </a:custGeom>
          <a:blipFill>
            <a:blip>
              <a:extLst>
                <a:ext uri="{96DAC541-7B7A-43D3-8B79-37D633B846F1}">
                  <asvg:svgBlip xmlns:asvg="http://schemas.microsoft.com/office/drawing/2016/SVG/main" r:embed="rId7"/>
                </a:ext>
              </a:extLst>
            </a:blip>
            <a:stretch>
              <a:fillRect/>
            </a:stretch>
          </a:blipFill>
        </p:spPr>
        <p:txBody>
          <a:bodyPr/>
          <a:lstStyle/>
          <a:p>
            <a:endParaRPr lang="en-GB"/>
          </a:p>
        </p:txBody>
      </p:sp>
      <p:sp>
        <p:nvSpPr>
          <p:cNvPr id="14" name="Freeform 14"/>
          <p:cNvSpPr/>
          <p:nvPr/>
        </p:nvSpPr>
        <p:spPr>
          <a:xfrm rot="-1423964">
            <a:off x="2141356" y="4502007"/>
            <a:ext cx="2460681" cy="1882421"/>
          </a:xfrm>
          <a:custGeom>
            <a:avLst/>
            <a:gdLst/>
            <a:ahLst/>
            <a:cxnLst/>
            <a:rect l="l" t="t" r="r" b="b"/>
            <a:pathLst>
              <a:path w="2460681" h="1882421">
                <a:moveTo>
                  <a:pt x="0" y="0"/>
                </a:moveTo>
                <a:lnTo>
                  <a:pt x="2460681" y="0"/>
                </a:lnTo>
                <a:lnTo>
                  <a:pt x="2460681" y="1882421"/>
                </a:lnTo>
                <a:lnTo>
                  <a:pt x="0" y="1882421"/>
                </a:lnTo>
                <a:lnTo>
                  <a:pt x="0" y="0"/>
                </a:lnTo>
                <a:close/>
              </a:path>
            </a:pathLst>
          </a:custGeom>
          <a:blipFill>
            <a:blip>
              <a:extLst>
                <a:ext uri="{96DAC541-7B7A-43D3-8B79-37D633B846F1}">
                  <asvg:svgBlip xmlns:asvg="http://schemas.microsoft.com/office/drawing/2016/SVG/main" r:embed="rId8"/>
                </a:ext>
              </a:extLst>
            </a:blip>
            <a:stretch>
              <a:fillRect/>
            </a:stretch>
          </a:blipFill>
        </p:spPr>
        <p:txBody>
          <a:bodyPr/>
          <a:lstStyle/>
          <a:p>
            <a:endParaRPr lang="en-GB"/>
          </a:p>
        </p:txBody>
      </p:sp>
      <p:sp>
        <p:nvSpPr>
          <p:cNvPr id="15" name="Freeform 15"/>
          <p:cNvSpPr/>
          <p:nvPr/>
        </p:nvSpPr>
        <p:spPr>
          <a:xfrm>
            <a:off x="6721857" y="2935034"/>
            <a:ext cx="2928487" cy="4251886"/>
          </a:xfrm>
          <a:custGeom>
            <a:avLst/>
            <a:gdLst/>
            <a:ahLst/>
            <a:cxnLst/>
            <a:rect l="l" t="t" r="r" b="b"/>
            <a:pathLst>
              <a:path w="2928487" h="4251886">
                <a:moveTo>
                  <a:pt x="0" y="0"/>
                </a:moveTo>
                <a:lnTo>
                  <a:pt x="2928487" y="0"/>
                </a:lnTo>
                <a:lnTo>
                  <a:pt x="2928487" y="4251886"/>
                </a:lnTo>
                <a:lnTo>
                  <a:pt x="0" y="4251886"/>
                </a:lnTo>
                <a:lnTo>
                  <a:pt x="0" y="0"/>
                </a:lnTo>
                <a:close/>
              </a:path>
            </a:pathLst>
          </a:custGeom>
          <a:blipFill>
            <a:blip r:embed="rId9"/>
            <a:stretch>
              <a:fillRect/>
            </a:stretch>
          </a:blipFill>
        </p:spPr>
        <p:txBody>
          <a:bodyPr/>
          <a:lstStyle/>
          <a:p>
            <a:endParaRPr lang="en-GB"/>
          </a:p>
        </p:txBody>
      </p:sp>
      <p:sp>
        <p:nvSpPr>
          <p:cNvPr id="16" name="Freeform 16"/>
          <p:cNvSpPr/>
          <p:nvPr/>
        </p:nvSpPr>
        <p:spPr>
          <a:xfrm>
            <a:off x="67211" y="3441038"/>
            <a:ext cx="1656814" cy="1544979"/>
          </a:xfrm>
          <a:custGeom>
            <a:avLst/>
            <a:gdLst/>
            <a:ahLst/>
            <a:cxnLst/>
            <a:rect l="l" t="t" r="r" b="b"/>
            <a:pathLst>
              <a:path w="1656814" h="1544979">
                <a:moveTo>
                  <a:pt x="0" y="0"/>
                </a:moveTo>
                <a:lnTo>
                  <a:pt x="1656814" y="0"/>
                </a:lnTo>
                <a:lnTo>
                  <a:pt x="1656814" y="1544979"/>
                </a:lnTo>
                <a:lnTo>
                  <a:pt x="0" y="1544979"/>
                </a:lnTo>
                <a:lnTo>
                  <a:pt x="0" y="0"/>
                </a:lnTo>
                <a:close/>
              </a:path>
            </a:pathLst>
          </a:custGeom>
          <a:blipFill>
            <a:blip>
              <a:extLst>
                <a:ext uri="{96DAC541-7B7A-43D3-8B79-37D633B846F1}">
                  <asvg:svgBlip xmlns:asvg="http://schemas.microsoft.com/office/drawing/2016/SVG/main" r:embed="rId10"/>
                </a:ext>
              </a:extLst>
            </a:blip>
            <a:stretch>
              <a:fillRect/>
            </a:stretch>
          </a:blipFill>
        </p:spPr>
        <p:txBody>
          <a:bodyPr/>
          <a:lstStyle/>
          <a:p>
            <a:endParaRPr lang="en-GB"/>
          </a:p>
        </p:txBody>
      </p:sp>
      <p:sp>
        <p:nvSpPr>
          <p:cNvPr id="17" name="TextBox 17"/>
          <p:cNvSpPr txBox="1"/>
          <p:nvPr/>
        </p:nvSpPr>
        <p:spPr>
          <a:xfrm>
            <a:off x="1542809" y="1640209"/>
            <a:ext cx="7119899" cy="3592134"/>
          </a:xfrm>
          <a:prstGeom prst="rect">
            <a:avLst/>
          </a:prstGeom>
        </p:spPr>
        <p:txBody>
          <a:bodyPr lIns="0" tIns="0" rIns="0" bIns="0" rtlCol="0" anchor="t">
            <a:spAutoFit/>
          </a:bodyPr>
          <a:lstStyle/>
          <a:p>
            <a:pPr algn="ctr">
              <a:lnSpc>
                <a:spcPts val="9403"/>
              </a:lnSpc>
            </a:pPr>
            <a:r>
              <a:rPr lang="en-US" sz="7969">
                <a:solidFill>
                  <a:srgbClr val="000000"/>
                </a:solidFill>
                <a:latin typeface="Marykate"/>
                <a:ea typeface="Marykate"/>
                <a:cs typeface="Marykate"/>
                <a:sym typeface="Marykate"/>
              </a:rPr>
              <a:t>WHAT IS A MAMMALS FIRST SOURCE OF FOOD?</a:t>
            </a:r>
          </a:p>
        </p:txBody>
      </p:sp>
      <p:sp>
        <p:nvSpPr>
          <p:cNvPr id="18" name="Freeform 18"/>
          <p:cNvSpPr/>
          <p:nvPr/>
        </p:nvSpPr>
        <p:spPr>
          <a:xfrm>
            <a:off x="4257296" y="0"/>
            <a:ext cx="1690925" cy="1552576"/>
          </a:xfrm>
          <a:custGeom>
            <a:avLst/>
            <a:gdLst/>
            <a:ahLst/>
            <a:cxnLst/>
            <a:rect l="l" t="t" r="r" b="b"/>
            <a:pathLst>
              <a:path w="1690925" h="1552576">
                <a:moveTo>
                  <a:pt x="0" y="0"/>
                </a:moveTo>
                <a:lnTo>
                  <a:pt x="1690925" y="0"/>
                </a:lnTo>
                <a:lnTo>
                  <a:pt x="1690925" y="1552576"/>
                </a:lnTo>
                <a:lnTo>
                  <a:pt x="0" y="1552576"/>
                </a:lnTo>
                <a:lnTo>
                  <a:pt x="0" y="0"/>
                </a:lnTo>
                <a:close/>
              </a:path>
            </a:pathLst>
          </a:custGeom>
          <a:blipFill>
            <a:blip>
              <a:extLst>
                <a:ext uri="{96DAC541-7B7A-43D3-8B79-37D633B846F1}">
                  <asvg:svgBlip xmlns:asvg="http://schemas.microsoft.com/office/drawing/2016/SVG/main" r:embed="rId11"/>
                </a:ext>
              </a:extLst>
            </a:blip>
            <a:stretch>
              <a:fillRect/>
            </a:stretch>
          </a:blipFill>
        </p:spPr>
        <p:txBody>
          <a:bodyPr/>
          <a:lstStyle/>
          <a:p>
            <a:endParaRPr lang="en-GB"/>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ACC77"/>
        </a:solidFill>
        <a:effectLst/>
      </p:bgPr>
    </p:bg>
    <p:spTree>
      <p:nvGrpSpPr>
        <p:cNvPr id="1" name=""/>
        <p:cNvGrpSpPr/>
        <p:nvPr/>
      </p:nvGrpSpPr>
      <p:grpSpPr>
        <a:xfrm>
          <a:off x="0" y="0"/>
          <a:ext cx="0" cy="0"/>
          <a:chOff x="0" y="0"/>
          <a:chExt cx="0" cy="0"/>
        </a:xfrm>
      </p:grpSpPr>
      <p:sp>
        <p:nvSpPr>
          <p:cNvPr id="2" name="Freeform 2"/>
          <p:cNvSpPr/>
          <p:nvPr/>
        </p:nvSpPr>
        <p:spPr>
          <a:xfrm>
            <a:off x="-186690" y="-163830"/>
            <a:ext cx="3821430" cy="3821430"/>
          </a:xfrm>
          <a:custGeom>
            <a:avLst/>
            <a:gdLst/>
            <a:ahLst/>
            <a:cxnLst/>
            <a:rect l="l" t="t" r="r" b="b"/>
            <a:pathLst>
              <a:path w="3821430" h="3821430">
                <a:moveTo>
                  <a:pt x="0" y="0"/>
                </a:moveTo>
                <a:lnTo>
                  <a:pt x="3821430" y="0"/>
                </a:lnTo>
                <a:lnTo>
                  <a:pt x="3821430" y="3821430"/>
                </a:lnTo>
                <a:lnTo>
                  <a:pt x="0" y="3821430"/>
                </a:lnTo>
                <a:lnTo>
                  <a:pt x="0" y="0"/>
                </a:lnTo>
                <a:close/>
              </a:path>
            </a:pathLst>
          </a:custGeom>
          <a:blipFill>
            <a:blip>
              <a:alphaModFix amt="57000"/>
              <a:extLst>
                <a:ext uri="{96DAC541-7B7A-43D3-8B79-37D633B846F1}">
                  <asvg:svgBlip xmlns:asvg="http://schemas.microsoft.com/office/drawing/2016/SVG/main" r:embed="rId4"/>
                </a:ext>
              </a:extLst>
            </a:blip>
            <a:stretch>
              <a:fillRect/>
            </a:stretch>
          </a:blipFill>
        </p:spPr>
        <p:txBody>
          <a:bodyPr/>
          <a:lstStyle/>
          <a:p>
            <a:endParaRPr lang="en-GB"/>
          </a:p>
        </p:txBody>
      </p:sp>
      <p:sp>
        <p:nvSpPr>
          <p:cNvPr id="3" name="Freeform 3"/>
          <p:cNvSpPr/>
          <p:nvPr/>
        </p:nvSpPr>
        <p:spPr>
          <a:xfrm>
            <a:off x="3634740" y="-163830"/>
            <a:ext cx="3821430" cy="3821430"/>
          </a:xfrm>
          <a:custGeom>
            <a:avLst/>
            <a:gdLst/>
            <a:ahLst/>
            <a:cxnLst/>
            <a:rect l="l" t="t" r="r" b="b"/>
            <a:pathLst>
              <a:path w="3821430" h="3821430">
                <a:moveTo>
                  <a:pt x="0" y="0"/>
                </a:moveTo>
                <a:lnTo>
                  <a:pt x="3821430" y="0"/>
                </a:lnTo>
                <a:lnTo>
                  <a:pt x="3821430" y="3821430"/>
                </a:lnTo>
                <a:lnTo>
                  <a:pt x="0" y="3821430"/>
                </a:lnTo>
                <a:lnTo>
                  <a:pt x="0" y="0"/>
                </a:lnTo>
                <a:close/>
              </a:path>
            </a:pathLst>
          </a:custGeom>
          <a:blipFill>
            <a:blip>
              <a:alphaModFix amt="57000"/>
              <a:extLst>
                <a:ext uri="{96DAC541-7B7A-43D3-8B79-37D633B846F1}">
                  <asvg:svgBlip xmlns:asvg="http://schemas.microsoft.com/office/drawing/2016/SVG/main" r:embed="rId4"/>
                </a:ext>
              </a:extLst>
            </a:blip>
            <a:stretch>
              <a:fillRect/>
            </a:stretch>
          </a:blipFill>
        </p:spPr>
        <p:txBody>
          <a:bodyPr/>
          <a:lstStyle/>
          <a:p>
            <a:endParaRPr lang="en-GB"/>
          </a:p>
        </p:txBody>
      </p:sp>
      <p:sp>
        <p:nvSpPr>
          <p:cNvPr id="4" name="Freeform 4"/>
          <p:cNvSpPr/>
          <p:nvPr/>
        </p:nvSpPr>
        <p:spPr>
          <a:xfrm>
            <a:off x="7456170" y="-163830"/>
            <a:ext cx="3821430" cy="3821430"/>
          </a:xfrm>
          <a:custGeom>
            <a:avLst/>
            <a:gdLst/>
            <a:ahLst/>
            <a:cxnLst/>
            <a:rect l="l" t="t" r="r" b="b"/>
            <a:pathLst>
              <a:path w="3821430" h="3821430">
                <a:moveTo>
                  <a:pt x="0" y="0"/>
                </a:moveTo>
                <a:lnTo>
                  <a:pt x="3821430" y="0"/>
                </a:lnTo>
                <a:lnTo>
                  <a:pt x="3821430" y="3821430"/>
                </a:lnTo>
                <a:lnTo>
                  <a:pt x="0" y="3821430"/>
                </a:lnTo>
                <a:lnTo>
                  <a:pt x="0" y="0"/>
                </a:lnTo>
                <a:close/>
              </a:path>
            </a:pathLst>
          </a:custGeom>
          <a:blipFill>
            <a:blip>
              <a:alphaModFix amt="57000"/>
              <a:extLst>
                <a:ext uri="{96DAC541-7B7A-43D3-8B79-37D633B846F1}">
                  <asvg:svgBlip xmlns:asvg="http://schemas.microsoft.com/office/drawing/2016/SVG/main" r:embed="rId4"/>
                </a:ext>
              </a:extLst>
            </a:blip>
            <a:stretch>
              <a:fillRect/>
            </a:stretch>
          </a:blipFill>
        </p:spPr>
        <p:txBody>
          <a:bodyPr/>
          <a:lstStyle/>
          <a:p>
            <a:endParaRPr lang="en-GB"/>
          </a:p>
        </p:txBody>
      </p:sp>
      <p:sp>
        <p:nvSpPr>
          <p:cNvPr id="5" name="Freeform 5"/>
          <p:cNvSpPr/>
          <p:nvPr/>
        </p:nvSpPr>
        <p:spPr>
          <a:xfrm>
            <a:off x="-1558290" y="3657600"/>
            <a:ext cx="3821430" cy="3821430"/>
          </a:xfrm>
          <a:custGeom>
            <a:avLst/>
            <a:gdLst/>
            <a:ahLst/>
            <a:cxnLst/>
            <a:rect l="l" t="t" r="r" b="b"/>
            <a:pathLst>
              <a:path w="3821430" h="3821430">
                <a:moveTo>
                  <a:pt x="0" y="0"/>
                </a:moveTo>
                <a:lnTo>
                  <a:pt x="3821430" y="0"/>
                </a:lnTo>
                <a:lnTo>
                  <a:pt x="3821430" y="3821430"/>
                </a:lnTo>
                <a:lnTo>
                  <a:pt x="0" y="3821430"/>
                </a:lnTo>
                <a:lnTo>
                  <a:pt x="0" y="0"/>
                </a:lnTo>
                <a:close/>
              </a:path>
            </a:pathLst>
          </a:custGeom>
          <a:blipFill>
            <a:blip>
              <a:alphaModFix amt="57000"/>
              <a:extLst>
                <a:ext uri="{96DAC541-7B7A-43D3-8B79-37D633B846F1}">
                  <asvg:svgBlip xmlns:asvg="http://schemas.microsoft.com/office/drawing/2016/SVG/main" r:embed="rId4"/>
                </a:ext>
              </a:extLst>
            </a:blip>
            <a:stretch>
              <a:fillRect/>
            </a:stretch>
          </a:blipFill>
        </p:spPr>
        <p:txBody>
          <a:bodyPr/>
          <a:lstStyle/>
          <a:p>
            <a:endParaRPr lang="en-GB"/>
          </a:p>
        </p:txBody>
      </p:sp>
      <p:sp>
        <p:nvSpPr>
          <p:cNvPr id="6" name="Freeform 6"/>
          <p:cNvSpPr/>
          <p:nvPr/>
        </p:nvSpPr>
        <p:spPr>
          <a:xfrm>
            <a:off x="2263140" y="3657600"/>
            <a:ext cx="3821430" cy="3821430"/>
          </a:xfrm>
          <a:custGeom>
            <a:avLst/>
            <a:gdLst/>
            <a:ahLst/>
            <a:cxnLst/>
            <a:rect l="l" t="t" r="r" b="b"/>
            <a:pathLst>
              <a:path w="3821430" h="3821430">
                <a:moveTo>
                  <a:pt x="0" y="0"/>
                </a:moveTo>
                <a:lnTo>
                  <a:pt x="3821430" y="0"/>
                </a:lnTo>
                <a:lnTo>
                  <a:pt x="3821430" y="3821430"/>
                </a:lnTo>
                <a:lnTo>
                  <a:pt x="0" y="3821430"/>
                </a:lnTo>
                <a:lnTo>
                  <a:pt x="0" y="0"/>
                </a:lnTo>
                <a:close/>
              </a:path>
            </a:pathLst>
          </a:custGeom>
          <a:blipFill>
            <a:blip>
              <a:alphaModFix amt="57000"/>
              <a:extLst>
                <a:ext uri="{96DAC541-7B7A-43D3-8B79-37D633B846F1}">
                  <asvg:svgBlip xmlns:asvg="http://schemas.microsoft.com/office/drawing/2016/SVG/main" r:embed="rId4"/>
                </a:ext>
              </a:extLst>
            </a:blip>
            <a:stretch>
              <a:fillRect/>
            </a:stretch>
          </a:blipFill>
        </p:spPr>
        <p:txBody>
          <a:bodyPr/>
          <a:lstStyle/>
          <a:p>
            <a:endParaRPr lang="en-GB"/>
          </a:p>
        </p:txBody>
      </p:sp>
      <p:sp>
        <p:nvSpPr>
          <p:cNvPr id="7" name="Freeform 7"/>
          <p:cNvSpPr/>
          <p:nvPr/>
        </p:nvSpPr>
        <p:spPr>
          <a:xfrm>
            <a:off x="6084570" y="3657600"/>
            <a:ext cx="3821430" cy="3821430"/>
          </a:xfrm>
          <a:custGeom>
            <a:avLst/>
            <a:gdLst/>
            <a:ahLst/>
            <a:cxnLst/>
            <a:rect l="l" t="t" r="r" b="b"/>
            <a:pathLst>
              <a:path w="3821430" h="3821430">
                <a:moveTo>
                  <a:pt x="0" y="0"/>
                </a:moveTo>
                <a:lnTo>
                  <a:pt x="3821430" y="0"/>
                </a:lnTo>
                <a:lnTo>
                  <a:pt x="3821430" y="3821430"/>
                </a:lnTo>
                <a:lnTo>
                  <a:pt x="0" y="3821430"/>
                </a:lnTo>
                <a:lnTo>
                  <a:pt x="0" y="0"/>
                </a:lnTo>
                <a:close/>
              </a:path>
            </a:pathLst>
          </a:custGeom>
          <a:blipFill>
            <a:blip>
              <a:alphaModFix amt="57000"/>
              <a:extLst>
                <a:ext uri="{96DAC541-7B7A-43D3-8B79-37D633B846F1}">
                  <asvg:svgBlip xmlns:asvg="http://schemas.microsoft.com/office/drawing/2016/SVG/main" r:embed="rId4"/>
                </a:ext>
              </a:extLst>
            </a:blip>
            <a:stretch>
              <a:fillRect/>
            </a:stretch>
          </a:blipFill>
        </p:spPr>
        <p:txBody>
          <a:bodyPr/>
          <a:lstStyle/>
          <a:p>
            <a:endParaRPr lang="en-GB"/>
          </a:p>
        </p:txBody>
      </p:sp>
      <p:pic>
        <p:nvPicPr>
          <p:cNvPr id="9" name="Online Media 8" title="Safari Diaries: Milk for Mammals">
            <a:hlinkClick r:id="" action="ppaction://media"/>
            <a:extLst>
              <a:ext uri="{FF2B5EF4-FFF2-40B4-BE49-F238E27FC236}">
                <a16:creationId xmlns:a16="http://schemas.microsoft.com/office/drawing/2014/main" id="{BDD7F347-21BF-4DEC-0F9A-5CD6A21E8796}"/>
              </a:ext>
            </a:extLst>
          </p:cNvPr>
          <p:cNvPicPr>
            <a:picLocks noRot="1" noChangeAspect="1"/>
          </p:cNvPicPr>
          <p:nvPr>
            <a:videoFile r:link="rId1"/>
          </p:nvPr>
        </p:nvPicPr>
        <p:blipFill>
          <a:blip r:embed="rId5"/>
          <a:stretch>
            <a:fillRect/>
          </a:stretch>
        </p:blipFill>
        <p:spPr>
          <a:xfrm>
            <a:off x="0" y="903288"/>
            <a:ext cx="9753600" cy="5507037"/>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9"/>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9"/>
                </p:tgtEl>
              </p:cMediaNode>
            </p:video>
            <p:seq concurrent="1" nextAc="seek">
              <p:cTn id="8" restart="whenNotActive" fill="hold" evtFilter="cancelBubble" nodeType="interactiveSeq">
                <p:stCondLst>
                  <p:cond evt="onClick" delay="0">
                    <p:tgtEl>
                      <p:spTgt spid="9"/>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9"/>
                                        </p:tgtEl>
                                      </p:cBhvr>
                                    </p:cmd>
                                  </p:childTnLst>
                                </p:cTn>
                              </p:par>
                            </p:childTnLst>
                          </p:cTn>
                        </p:par>
                      </p:childTnLst>
                    </p:cTn>
                  </p:par>
                </p:childTnLst>
              </p:cTn>
              <p:nextCondLst>
                <p:cond evt="onClick" delay="0">
                  <p:tgtEl>
                    <p:spTgt spid="9"/>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ACC77"/>
        </a:solidFill>
        <a:effectLst/>
      </p:bgPr>
    </p:bg>
    <p:spTree>
      <p:nvGrpSpPr>
        <p:cNvPr id="1" name=""/>
        <p:cNvGrpSpPr/>
        <p:nvPr/>
      </p:nvGrpSpPr>
      <p:grpSpPr>
        <a:xfrm>
          <a:off x="0" y="0"/>
          <a:ext cx="0" cy="0"/>
          <a:chOff x="0" y="0"/>
          <a:chExt cx="0" cy="0"/>
        </a:xfrm>
      </p:grpSpPr>
      <p:sp>
        <p:nvSpPr>
          <p:cNvPr id="2" name="Freeform 2"/>
          <p:cNvSpPr/>
          <p:nvPr/>
        </p:nvSpPr>
        <p:spPr>
          <a:xfrm>
            <a:off x="-186690" y="-163830"/>
            <a:ext cx="3821430" cy="3821430"/>
          </a:xfrm>
          <a:custGeom>
            <a:avLst/>
            <a:gdLst/>
            <a:ahLst/>
            <a:cxnLst/>
            <a:rect l="l" t="t" r="r" b="b"/>
            <a:pathLst>
              <a:path w="3821430" h="3821430">
                <a:moveTo>
                  <a:pt x="0" y="0"/>
                </a:moveTo>
                <a:lnTo>
                  <a:pt x="3821430" y="0"/>
                </a:lnTo>
                <a:lnTo>
                  <a:pt x="3821430" y="3821430"/>
                </a:lnTo>
                <a:lnTo>
                  <a:pt x="0" y="3821430"/>
                </a:lnTo>
                <a:lnTo>
                  <a:pt x="0" y="0"/>
                </a:lnTo>
                <a:close/>
              </a:path>
            </a:pathLst>
          </a:custGeom>
          <a:blipFill>
            <a:blip>
              <a:alphaModFix amt="57000"/>
              <a:extLst>
                <a:ext uri="{96DAC541-7B7A-43D3-8B79-37D633B846F1}">
                  <asvg:svgBlip xmlns:asvg="http://schemas.microsoft.com/office/drawing/2016/SVG/main" r:embed="rId3"/>
                </a:ext>
              </a:extLst>
            </a:blip>
            <a:stretch>
              <a:fillRect/>
            </a:stretch>
          </a:blipFill>
        </p:spPr>
        <p:txBody>
          <a:bodyPr/>
          <a:lstStyle/>
          <a:p>
            <a:endParaRPr lang="en-GB"/>
          </a:p>
        </p:txBody>
      </p:sp>
      <p:sp>
        <p:nvSpPr>
          <p:cNvPr id="3" name="Freeform 3"/>
          <p:cNvSpPr/>
          <p:nvPr/>
        </p:nvSpPr>
        <p:spPr>
          <a:xfrm>
            <a:off x="3634740" y="-163830"/>
            <a:ext cx="3821430" cy="3821430"/>
          </a:xfrm>
          <a:custGeom>
            <a:avLst/>
            <a:gdLst/>
            <a:ahLst/>
            <a:cxnLst/>
            <a:rect l="l" t="t" r="r" b="b"/>
            <a:pathLst>
              <a:path w="3821430" h="3821430">
                <a:moveTo>
                  <a:pt x="0" y="0"/>
                </a:moveTo>
                <a:lnTo>
                  <a:pt x="3821430" y="0"/>
                </a:lnTo>
                <a:lnTo>
                  <a:pt x="3821430" y="3821430"/>
                </a:lnTo>
                <a:lnTo>
                  <a:pt x="0" y="3821430"/>
                </a:lnTo>
                <a:lnTo>
                  <a:pt x="0" y="0"/>
                </a:lnTo>
                <a:close/>
              </a:path>
            </a:pathLst>
          </a:custGeom>
          <a:blipFill>
            <a:blip>
              <a:alphaModFix amt="57000"/>
              <a:extLst>
                <a:ext uri="{96DAC541-7B7A-43D3-8B79-37D633B846F1}">
                  <asvg:svgBlip xmlns:asvg="http://schemas.microsoft.com/office/drawing/2016/SVG/main" r:embed="rId3"/>
                </a:ext>
              </a:extLst>
            </a:blip>
            <a:stretch>
              <a:fillRect/>
            </a:stretch>
          </a:blipFill>
        </p:spPr>
        <p:txBody>
          <a:bodyPr/>
          <a:lstStyle/>
          <a:p>
            <a:endParaRPr lang="en-GB"/>
          </a:p>
        </p:txBody>
      </p:sp>
      <p:sp>
        <p:nvSpPr>
          <p:cNvPr id="4" name="Freeform 4"/>
          <p:cNvSpPr/>
          <p:nvPr/>
        </p:nvSpPr>
        <p:spPr>
          <a:xfrm>
            <a:off x="7456170" y="-163830"/>
            <a:ext cx="3821430" cy="3821430"/>
          </a:xfrm>
          <a:custGeom>
            <a:avLst/>
            <a:gdLst/>
            <a:ahLst/>
            <a:cxnLst/>
            <a:rect l="l" t="t" r="r" b="b"/>
            <a:pathLst>
              <a:path w="3821430" h="3821430">
                <a:moveTo>
                  <a:pt x="0" y="0"/>
                </a:moveTo>
                <a:lnTo>
                  <a:pt x="3821430" y="0"/>
                </a:lnTo>
                <a:lnTo>
                  <a:pt x="3821430" y="3821430"/>
                </a:lnTo>
                <a:lnTo>
                  <a:pt x="0" y="3821430"/>
                </a:lnTo>
                <a:lnTo>
                  <a:pt x="0" y="0"/>
                </a:lnTo>
                <a:close/>
              </a:path>
            </a:pathLst>
          </a:custGeom>
          <a:blipFill>
            <a:blip>
              <a:alphaModFix amt="57000"/>
              <a:extLst>
                <a:ext uri="{96DAC541-7B7A-43D3-8B79-37D633B846F1}">
                  <asvg:svgBlip xmlns:asvg="http://schemas.microsoft.com/office/drawing/2016/SVG/main" r:embed="rId3"/>
                </a:ext>
              </a:extLst>
            </a:blip>
            <a:stretch>
              <a:fillRect/>
            </a:stretch>
          </a:blipFill>
        </p:spPr>
        <p:txBody>
          <a:bodyPr/>
          <a:lstStyle/>
          <a:p>
            <a:endParaRPr lang="en-GB"/>
          </a:p>
        </p:txBody>
      </p:sp>
      <p:sp>
        <p:nvSpPr>
          <p:cNvPr id="5" name="Freeform 5"/>
          <p:cNvSpPr/>
          <p:nvPr/>
        </p:nvSpPr>
        <p:spPr>
          <a:xfrm>
            <a:off x="-1558290" y="3657600"/>
            <a:ext cx="3821430" cy="3821430"/>
          </a:xfrm>
          <a:custGeom>
            <a:avLst/>
            <a:gdLst/>
            <a:ahLst/>
            <a:cxnLst/>
            <a:rect l="l" t="t" r="r" b="b"/>
            <a:pathLst>
              <a:path w="3821430" h="3821430">
                <a:moveTo>
                  <a:pt x="0" y="0"/>
                </a:moveTo>
                <a:lnTo>
                  <a:pt x="3821430" y="0"/>
                </a:lnTo>
                <a:lnTo>
                  <a:pt x="3821430" y="3821430"/>
                </a:lnTo>
                <a:lnTo>
                  <a:pt x="0" y="3821430"/>
                </a:lnTo>
                <a:lnTo>
                  <a:pt x="0" y="0"/>
                </a:lnTo>
                <a:close/>
              </a:path>
            </a:pathLst>
          </a:custGeom>
          <a:blipFill>
            <a:blip>
              <a:alphaModFix amt="57000"/>
              <a:extLst>
                <a:ext uri="{96DAC541-7B7A-43D3-8B79-37D633B846F1}">
                  <asvg:svgBlip xmlns:asvg="http://schemas.microsoft.com/office/drawing/2016/SVG/main" r:embed="rId3"/>
                </a:ext>
              </a:extLst>
            </a:blip>
            <a:stretch>
              <a:fillRect/>
            </a:stretch>
          </a:blipFill>
        </p:spPr>
        <p:txBody>
          <a:bodyPr/>
          <a:lstStyle/>
          <a:p>
            <a:endParaRPr lang="en-GB"/>
          </a:p>
        </p:txBody>
      </p:sp>
      <p:sp>
        <p:nvSpPr>
          <p:cNvPr id="6" name="Freeform 6"/>
          <p:cNvSpPr/>
          <p:nvPr/>
        </p:nvSpPr>
        <p:spPr>
          <a:xfrm>
            <a:off x="2263140" y="3657600"/>
            <a:ext cx="3821430" cy="3821430"/>
          </a:xfrm>
          <a:custGeom>
            <a:avLst/>
            <a:gdLst/>
            <a:ahLst/>
            <a:cxnLst/>
            <a:rect l="l" t="t" r="r" b="b"/>
            <a:pathLst>
              <a:path w="3821430" h="3821430">
                <a:moveTo>
                  <a:pt x="0" y="0"/>
                </a:moveTo>
                <a:lnTo>
                  <a:pt x="3821430" y="0"/>
                </a:lnTo>
                <a:lnTo>
                  <a:pt x="3821430" y="3821430"/>
                </a:lnTo>
                <a:lnTo>
                  <a:pt x="0" y="3821430"/>
                </a:lnTo>
                <a:lnTo>
                  <a:pt x="0" y="0"/>
                </a:lnTo>
                <a:close/>
              </a:path>
            </a:pathLst>
          </a:custGeom>
          <a:blipFill>
            <a:blip>
              <a:alphaModFix amt="57000"/>
              <a:extLst>
                <a:ext uri="{96DAC541-7B7A-43D3-8B79-37D633B846F1}">
                  <asvg:svgBlip xmlns:asvg="http://schemas.microsoft.com/office/drawing/2016/SVG/main" r:embed="rId3"/>
                </a:ext>
              </a:extLst>
            </a:blip>
            <a:stretch>
              <a:fillRect/>
            </a:stretch>
          </a:blipFill>
        </p:spPr>
        <p:txBody>
          <a:bodyPr/>
          <a:lstStyle/>
          <a:p>
            <a:endParaRPr lang="en-GB"/>
          </a:p>
        </p:txBody>
      </p:sp>
      <p:sp>
        <p:nvSpPr>
          <p:cNvPr id="7" name="Freeform 7"/>
          <p:cNvSpPr/>
          <p:nvPr/>
        </p:nvSpPr>
        <p:spPr>
          <a:xfrm>
            <a:off x="6084570" y="3657600"/>
            <a:ext cx="3821430" cy="3821430"/>
          </a:xfrm>
          <a:custGeom>
            <a:avLst/>
            <a:gdLst/>
            <a:ahLst/>
            <a:cxnLst/>
            <a:rect l="l" t="t" r="r" b="b"/>
            <a:pathLst>
              <a:path w="3821430" h="3821430">
                <a:moveTo>
                  <a:pt x="0" y="0"/>
                </a:moveTo>
                <a:lnTo>
                  <a:pt x="3821430" y="0"/>
                </a:lnTo>
                <a:lnTo>
                  <a:pt x="3821430" y="3821430"/>
                </a:lnTo>
                <a:lnTo>
                  <a:pt x="0" y="3821430"/>
                </a:lnTo>
                <a:lnTo>
                  <a:pt x="0" y="0"/>
                </a:lnTo>
                <a:close/>
              </a:path>
            </a:pathLst>
          </a:custGeom>
          <a:blipFill>
            <a:blip>
              <a:alphaModFix amt="57000"/>
              <a:extLst>
                <a:ext uri="{96DAC541-7B7A-43D3-8B79-37D633B846F1}">
                  <asvg:svgBlip xmlns:asvg="http://schemas.microsoft.com/office/drawing/2016/SVG/main" r:embed="rId3"/>
                </a:ext>
              </a:extLst>
            </a:blip>
            <a:stretch>
              <a:fillRect/>
            </a:stretch>
          </a:blipFill>
        </p:spPr>
        <p:txBody>
          <a:bodyPr/>
          <a:lstStyle/>
          <a:p>
            <a:endParaRPr lang="en-GB"/>
          </a:p>
        </p:txBody>
      </p:sp>
      <p:grpSp>
        <p:nvGrpSpPr>
          <p:cNvPr id="8" name="Group 8"/>
          <p:cNvGrpSpPr/>
          <p:nvPr/>
        </p:nvGrpSpPr>
        <p:grpSpPr>
          <a:xfrm>
            <a:off x="731520" y="731520"/>
            <a:ext cx="8290560" cy="5852160"/>
            <a:chOff x="0" y="0"/>
            <a:chExt cx="3070578" cy="2167467"/>
          </a:xfrm>
        </p:grpSpPr>
        <p:sp>
          <p:nvSpPr>
            <p:cNvPr id="9" name="Freeform 9"/>
            <p:cNvSpPr/>
            <p:nvPr/>
          </p:nvSpPr>
          <p:spPr>
            <a:xfrm>
              <a:off x="0" y="0"/>
              <a:ext cx="3070578" cy="2167467"/>
            </a:xfrm>
            <a:custGeom>
              <a:avLst/>
              <a:gdLst/>
              <a:ahLst/>
              <a:cxnLst/>
              <a:rect l="l" t="t" r="r" b="b"/>
              <a:pathLst>
                <a:path w="3070578" h="2167467">
                  <a:moveTo>
                    <a:pt x="33618" y="0"/>
                  </a:moveTo>
                  <a:lnTo>
                    <a:pt x="3036960" y="0"/>
                  </a:lnTo>
                  <a:cubicBezTo>
                    <a:pt x="3045876" y="0"/>
                    <a:pt x="3054427" y="3542"/>
                    <a:pt x="3060731" y="9846"/>
                  </a:cubicBezTo>
                  <a:cubicBezTo>
                    <a:pt x="3067036" y="16151"/>
                    <a:pt x="3070578" y="24702"/>
                    <a:pt x="3070578" y="33618"/>
                  </a:cubicBezTo>
                  <a:lnTo>
                    <a:pt x="3070578" y="2133849"/>
                  </a:lnTo>
                  <a:cubicBezTo>
                    <a:pt x="3070578" y="2142765"/>
                    <a:pt x="3067036" y="2151316"/>
                    <a:pt x="3060731" y="2157620"/>
                  </a:cubicBezTo>
                  <a:cubicBezTo>
                    <a:pt x="3054427" y="2163925"/>
                    <a:pt x="3045876" y="2167467"/>
                    <a:pt x="3036960" y="2167467"/>
                  </a:cubicBezTo>
                  <a:lnTo>
                    <a:pt x="33618" y="2167467"/>
                  </a:lnTo>
                  <a:cubicBezTo>
                    <a:pt x="24702" y="2167467"/>
                    <a:pt x="16151" y="2163925"/>
                    <a:pt x="9846" y="2157620"/>
                  </a:cubicBezTo>
                  <a:cubicBezTo>
                    <a:pt x="3542" y="2151316"/>
                    <a:pt x="0" y="2142765"/>
                    <a:pt x="0" y="2133849"/>
                  </a:cubicBezTo>
                  <a:lnTo>
                    <a:pt x="0" y="33618"/>
                  </a:lnTo>
                  <a:cubicBezTo>
                    <a:pt x="0" y="24702"/>
                    <a:pt x="3542" y="16151"/>
                    <a:pt x="9846" y="9846"/>
                  </a:cubicBezTo>
                  <a:cubicBezTo>
                    <a:pt x="16151" y="3542"/>
                    <a:pt x="24702" y="0"/>
                    <a:pt x="33618" y="0"/>
                  </a:cubicBezTo>
                  <a:close/>
                </a:path>
              </a:pathLst>
            </a:custGeom>
            <a:solidFill>
              <a:srgbClr val="FFFFFF">
                <a:alpha val="94902"/>
              </a:srgbClr>
            </a:solidFill>
          </p:spPr>
          <p:txBody>
            <a:bodyPr/>
            <a:lstStyle/>
            <a:p>
              <a:endParaRPr lang="en-GB"/>
            </a:p>
          </p:txBody>
        </p:sp>
        <p:sp>
          <p:nvSpPr>
            <p:cNvPr id="10" name="TextBox 10"/>
            <p:cNvSpPr txBox="1"/>
            <p:nvPr/>
          </p:nvSpPr>
          <p:spPr>
            <a:xfrm>
              <a:off x="0" y="-28575"/>
              <a:ext cx="3070578" cy="2196042"/>
            </a:xfrm>
            <a:prstGeom prst="rect">
              <a:avLst/>
            </a:prstGeom>
          </p:spPr>
          <p:txBody>
            <a:bodyPr lIns="50800" tIns="50800" rIns="50800" bIns="50800" rtlCol="0" anchor="ctr"/>
            <a:lstStyle/>
            <a:p>
              <a:pPr algn="ctr">
                <a:lnSpc>
                  <a:spcPts val="1960"/>
                </a:lnSpc>
                <a:spcBef>
                  <a:spcPct val="0"/>
                </a:spcBef>
              </a:pPr>
              <a:endParaRPr/>
            </a:p>
          </p:txBody>
        </p:sp>
      </p:grpSp>
      <p:sp>
        <p:nvSpPr>
          <p:cNvPr id="11" name="TextBox 11"/>
          <p:cNvSpPr txBox="1"/>
          <p:nvPr/>
        </p:nvSpPr>
        <p:spPr>
          <a:xfrm>
            <a:off x="564903" y="2255072"/>
            <a:ext cx="8623794" cy="2814581"/>
          </a:xfrm>
          <a:prstGeom prst="rect">
            <a:avLst/>
          </a:prstGeom>
        </p:spPr>
        <p:txBody>
          <a:bodyPr lIns="0" tIns="0" rIns="0" bIns="0" rtlCol="0" anchor="t">
            <a:spAutoFit/>
          </a:bodyPr>
          <a:lstStyle/>
          <a:p>
            <a:pPr algn="ctr">
              <a:lnSpc>
                <a:spcPts val="11036"/>
              </a:lnSpc>
            </a:pPr>
            <a:r>
              <a:rPr lang="en-US" sz="9352">
                <a:solidFill>
                  <a:srgbClr val="000000"/>
                </a:solidFill>
                <a:latin typeface="Marykate"/>
                <a:ea typeface="Marykate"/>
                <a:cs typeface="Marykate"/>
                <a:sym typeface="Marykate"/>
              </a:rPr>
              <a:t>CAN YOU NAME ANY OTHER MAMMALS?</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ACC77"/>
        </a:solidFill>
        <a:effectLst/>
      </p:bgPr>
    </p:bg>
    <p:spTree>
      <p:nvGrpSpPr>
        <p:cNvPr id="1" name=""/>
        <p:cNvGrpSpPr/>
        <p:nvPr/>
      </p:nvGrpSpPr>
      <p:grpSpPr>
        <a:xfrm>
          <a:off x="0" y="0"/>
          <a:ext cx="0" cy="0"/>
          <a:chOff x="0" y="0"/>
          <a:chExt cx="0" cy="0"/>
        </a:xfrm>
      </p:grpSpPr>
      <p:sp>
        <p:nvSpPr>
          <p:cNvPr id="2" name="Freeform 2"/>
          <p:cNvSpPr/>
          <p:nvPr/>
        </p:nvSpPr>
        <p:spPr>
          <a:xfrm>
            <a:off x="-186690" y="-163830"/>
            <a:ext cx="3821430" cy="3821430"/>
          </a:xfrm>
          <a:custGeom>
            <a:avLst/>
            <a:gdLst/>
            <a:ahLst/>
            <a:cxnLst/>
            <a:rect l="l" t="t" r="r" b="b"/>
            <a:pathLst>
              <a:path w="3821430" h="3821430">
                <a:moveTo>
                  <a:pt x="0" y="0"/>
                </a:moveTo>
                <a:lnTo>
                  <a:pt x="3821430" y="0"/>
                </a:lnTo>
                <a:lnTo>
                  <a:pt x="3821430" y="3821430"/>
                </a:lnTo>
                <a:lnTo>
                  <a:pt x="0" y="3821430"/>
                </a:lnTo>
                <a:lnTo>
                  <a:pt x="0" y="0"/>
                </a:lnTo>
                <a:close/>
              </a:path>
            </a:pathLst>
          </a:custGeom>
          <a:blipFill>
            <a:blip>
              <a:alphaModFix amt="57000"/>
              <a:extLst>
                <a:ext uri="{96DAC541-7B7A-43D3-8B79-37D633B846F1}">
                  <asvg:svgBlip xmlns:asvg="http://schemas.microsoft.com/office/drawing/2016/SVG/main" r:embed="rId3"/>
                </a:ext>
              </a:extLst>
            </a:blip>
            <a:stretch>
              <a:fillRect/>
            </a:stretch>
          </a:blipFill>
        </p:spPr>
        <p:txBody>
          <a:bodyPr/>
          <a:lstStyle/>
          <a:p>
            <a:endParaRPr lang="en-GB"/>
          </a:p>
        </p:txBody>
      </p:sp>
      <p:sp>
        <p:nvSpPr>
          <p:cNvPr id="3" name="Freeform 3"/>
          <p:cNvSpPr/>
          <p:nvPr/>
        </p:nvSpPr>
        <p:spPr>
          <a:xfrm>
            <a:off x="3634740" y="-163830"/>
            <a:ext cx="3821430" cy="3821430"/>
          </a:xfrm>
          <a:custGeom>
            <a:avLst/>
            <a:gdLst/>
            <a:ahLst/>
            <a:cxnLst/>
            <a:rect l="l" t="t" r="r" b="b"/>
            <a:pathLst>
              <a:path w="3821430" h="3821430">
                <a:moveTo>
                  <a:pt x="0" y="0"/>
                </a:moveTo>
                <a:lnTo>
                  <a:pt x="3821430" y="0"/>
                </a:lnTo>
                <a:lnTo>
                  <a:pt x="3821430" y="3821430"/>
                </a:lnTo>
                <a:lnTo>
                  <a:pt x="0" y="3821430"/>
                </a:lnTo>
                <a:lnTo>
                  <a:pt x="0" y="0"/>
                </a:lnTo>
                <a:close/>
              </a:path>
            </a:pathLst>
          </a:custGeom>
          <a:blipFill>
            <a:blip>
              <a:alphaModFix amt="57000"/>
              <a:extLst>
                <a:ext uri="{96DAC541-7B7A-43D3-8B79-37D633B846F1}">
                  <asvg:svgBlip xmlns:asvg="http://schemas.microsoft.com/office/drawing/2016/SVG/main" r:embed="rId3"/>
                </a:ext>
              </a:extLst>
            </a:blip>
            <a:stretch>
              <a:fillRect/>
            </a:stretch>
          </a:blipFill>
        </p:spPr>
        <p:txBody>
          <a:bodyPr/>
          <a:lstStyle/>
          <a:p>
            <a:endParaRPr lang="en-GB"/>
          </a:p>
        </p:txBody>
      </p:sp>
      <p:sp>
        <p:nvSpPr>
          <p:cNvPr id="4" name="Freeform 4"/>
          <p:cNvSpPr/>
          <p:nvPr/>
        </p:nvSpPr>
        <p:spPr>
          <a:xfrm>
            <a:off x="7456170" y="-163830"/>
            <a:ext cx="3821430" cy="3821430"/>
          </a:xfrm>
          <a:custGeom>
            <a:avLst/>
            <a:gdLst/>
            <a:ahLst/>
            <a:cxnLst/>
            <a:rect l="l" t="t" r="r" b="b"/>
            <a:pathLst>
              <a:path w="3821430" h="3821430">
                <a:moveTo>
                  <a:pt x="0" y="0"/>
                </a:moveTo>
                <a:lnTo>
                  <a:pt x="3821430" y="0"/>
                </a:lnTo>
                <a:lnTo>
                  <a:pt x="3821430" y="3821430"/>
                </a:lnTo>
                <a:lnTo>
                  <a:pt x="0" y="3821430"/>
                </a:lnTo>
                <a:lnTo>
                  <a:pt x="0" y="0"/>
                </a:lnTo>
                <a:close/>
              </a:path>
            </a:pathLst>
          </a:custGeom>
          <a:blipFill>
            <a:blip>
              <a:alphaModFix amt="57000"/>
              <a:extLst>
                <a:ext uri="{96DAC541-7B7A-43D3-8B79-37D633B846F1}">
                  <asvg:svgBlip xmlns:asvg="http://schemas.microsoft.com/office/drawing/2016/SVG/main" r:embed="rId3"/>
                </a:ext>
              </a:extLst>
            </a:blip>
            <a:stretch>
              <a:fillRect/>
            </a:stretch>
          </a:blipFill>
        </p:spPr>
        <p:txBody>
          <a:bodyPr/>
          <a:lstStyle/>
          <a:p>
            <a:endParaRPr lang="en-GB"/>
          </a:p>
        </p:txBody>
      </p:sp>
      <p:sp>
        <p:nvSpPr>
          <p:cNvPr id="5" name="Freeform 5"/>
          <p:cNvSpPr/>
          <p:nvPr/>
        </p:nvSpPr>
        <p:spPr>
          <a:xfrm>
            <a:off x="-1558290" y="3657600"/>
            <a:ext cx="3821430" cy="3821430"/>
          </a:xfrm>
          <a:custGeom>
            <a:avLst/>
            <a:gdLst/>
            <a:ahLst/>
            <a:cxnLst/>
            <a:rect l="l" t="t" r="r" b="b"/>
            <a:pathLst>
              <a:path w="3821430" h="3821430">
                <a:moveTo>
                  <a:pt x="0" y="0"/>
                </a:moveTo>
                <a:lnTo>
                  <a:pt x="3821430" y="0"/>
                </a:lnTo>
                <a:lnTo>
                  <a:pt x="3821430" y="3821430"/>
                </a:lnTo>
                <a:lnTo>
                  <a:pt x="0" y="3821430"/>
                </a:lnTo>
                <a:lnTo>
                  <a:pt x="0" y="0"/>
                </a:lnTo>
                <a:close/>
              </a:path>
            </a:pathLst>
          </a:custGeom>
          <a:blipFill>
            <a:blip>
              <a:alphaModFix amt="57000"/>
              <a:extLst>
                <a:ext uri="{96DAC541-7B7A-43D3-8B79-37D633B846F1}">
                  <asvg:svgBlip xmlns:asvg="http://schemas.microsoft.com/office/drawing/2016/SVG/main" r:embed="rId3"/>
                </a:ext>
              </a:extLst>
            </a:blip>
            <a:stretch>
              <a:fillRect/>
            </a:stretch>
          </a:blipFill>
        </p:spPr>
        <p:txBody>
          <a:bodyPr/>
          <a:lstStyle/>
          <a:p>
            <a:endParaRPr lang="en-GB"/>
          </a:p>
        </p:txBody>
      </p:sp>
      <p:sp>
        <p:nvSpPr>
          <p:cNvPr id="6" name="Freeform 6"/>
          <p:cNvSpPr/>
          <p:nvPr/>
        </p:nvSpPr>
        <p:spPr>
          <a:xfrm>
            <a:off x="2263140" y="3657600"/>
            <a:ext cx="3821430" cy="3821430"/>
          </a:xfrm>
          <a:custGeom>
            <a:avLst/>
            <a:gdLst/>
            <a:ahLst/>
            <a:cxnLst/>
            <a:rect l="l" t="t" r="r" b="b"/>
            <a:pathLst>
              <a:path w="3821430" h="3821430">
                <a:moveTo>
                  <a:pt x="0" y="0"/>
                </a:moveTo>
                <a:lnTo>
                  <a:pt x="3821430" y="0"/>
                </a:lnTo>
                <a:lnTo>
                  <a:pt x="3821430" y="3821430"/>
                </a:lnTo>
                <a:lnTo>
                  <a:pt x="0" y="3821430"/>
                </a:lnTo>
                <a:lnTo>
                  <a:pt x="0" y="0"/>
                </a:lnTo>
                <a:close/>
              </a:path>
            </a:pathLst>
          </a:custGeom>
          <a:blipFill>
            <a:blip>
              <a:alphaModFix amt="57000"/>
              <a:extLst>
                <a:ext uri="{96DAC541-7B7A-43D3-8B79-37D633B846F1}">
                  <asvg:svgBlip xmlns:asvg="http://schemas.microsoft.com/office/drawing/2016/SVG/main" r:embed="rId3"/>
                </a:ext>
              </a:extLst>
            </a:blip>
            <a:stretch>
              <a:fillRect/>
            </a:stretch>
          </a:blipFill>
        </p:spPr>
        <p:txBody>
          <a:bodyPr/>
          <a:lstStyle/>
          <a:p>
            <a:endParaRPr lang="en-GB"/>
          </a:p>
        </p:txBody>
      </p:sp>
      <p:sp>
        <p:nvSpPr>
          <p:cNvPr id="7" name="Freeform 7"/>
          <p:cNvSpPr/>
          <p:nvPr/>
        </p:nvSpPr>
        <p:spPr>
          <a:xfrm>
            <a:off x="6084570" y="3657600"/>
            <a:ext cx="3821430" cy="3821430"/>
          </a:xfrm>
          <a:custGeom>
            <a:avLst/>
            <a:gdLst/>
            <a:ahLst/>
            <a:cxnLst/>
            <a:rect l="l" t="t" r="r" b="b"/>
            <a:pathLst>
              <a:path w="3821430" h="3821430">
                <a:moveTo>
                  <a:pt x="0" y="0"/>
                </a:moveTo>
                <a:lnTo>
                  <a:pt x="3821430" y="0"/>
                </a:lnTo>
                <a:lnTo>
                  <a:pt x="3821430" y="3821430"/>
                </a:lnTo>
                <a:lnTo>
                  <a:pt x="0" y="3821430"/>
                </a:lnTo>
                <a:lnTo>
                  <a:pt x="0" y="0"/>
                </a:lnTo>
                <a:close/>
              </a:path>
            </a:pathLst>
          </a:custGeom>
          <a:blipFill>
            <a:blip>
              <a:alphaModFix amt="57000"/>
              <a:extLst>
                <a:ext uri="{96DAC541-7B7A-43D3-8B79-37D633B846F1}">
                  <asvg:svgBlip xmlns:asvg="http://schemas.microsoft.com/office/drawing/2016/SVG/main" r:embed="rId3"/>
                </a:ext>
              </a:extLst>
            </a:blip>
            <a:stretch>
              <a:fillRect/>
            </a:stretch>
          </a:blipFill>
        </p:spPr>
        <p:txBody>
          <a:bodyPr/>
          <a:lstStyle/>
          <a:p>
            <a:endParaRPr lang="en-GB"/>
          </a:p>
        </p:txBody>
      </p:sp>
      <p:grpSp>
        <p:nvGrpSpPr>
          <p:cNvPr id="8" name="Group 8"/>
          <p:cNvGrpSpPr/>
          <p:nvPr/>
        </p:nvGrpSpPr>
        <p:grpSpPr>
          <a:xfrm>
            <a:off x="683155" y="1303020"/>
            <a:ext cx="4109615" cy="4709160"/>
            <a:chOff x="0" y="0"/>
            <a:chExt cx="1522079" cy="1744133"/>
          </a:xfrm>
        </p:grpSpPr>
        <p:sp>
          <p:nvSpPr>
            <p:cNvPr id="9" name="Freeform 9"/>
            <p:cNvSpPr/>
            <p:nvPr/>
          </p:nvSpPr>
          <p:spPr>
            <a:xfrm>
              <a:off x="0" y="0"/>
              <a:ext cx="1522079" cy="1744133"/>
            </a:xfrm>
            <a:custGeom>
              <a:avLst/>
              <a:gdLst/>
              <a:ahLst/>
              <a:cxnLst/>
              <a:rect l="l" t="t" r="r" b="b"/>
              <a:pathLst>
                <a:path w="1522079" h="1744133">
                  <a:moveTo>
                    <a:pt x="67819" y="0"/>
                  </a:moveTo>
                  <a:lnTo>
                    <a:pt x="1454261" y="0"/>
                  </a:lnTo>
                  <a:cubicBezTo>
                    <a:pt x="1491716" y="0"/>
                    <a:pt x="1522079" y="30364"/>
                    <a:pt x="1522079" y="67819"/>
                  </a:cubicBezTo>
                  <a:lnTo>
                    <a:pt x="1522079" y="1676315"/>
                  </a:lnTo>
                  <a:cubicBezTo>
                    <a:pt x="1522079" y="1694301"/>
                    <a:pt x="1514934" y="1711551"/>
                    <a:pt x="1502216" y="1724270"/>
                  </a:cubicBezTo>
                  <a:cubicBezTo>
                    <a:pt x="1489497" y="1736988"/>
                    <a:pt x="1472247" y="1744133"/>
                    <a:pt x="1454261" y="1744133"/>
                  </a:cubicBezTo>
                  <a:lnTo>
                    <a:pt x="67819" y="1744133"/>
                  </a:lnTo>
                  <a:cubicBezTo>
                    <a:pt x="30364" y="1744133"/>
                    <a:pt x="0" y="1713770"/>
                    <a:pt x="0" y="1676315"/>
                  </a:cubicBezTo>
                  <a:lnTo>
                    <a:pt x="0" y="67819"/>
                  </a:lnTo>
                  <a:cubicBezTo>
                    <a:pt x="0" y="30364"/>
                    <a:pt x="30364" y="0"/>
                    <a:pt x="67819" y="0"/>
                  </a:cubicBezTo>
                  <a:close/>
                </a:path>
              </a:pathLst>
            </a:custGeom>
            <a:solidFill>
              <a:srgbClr val="FFFFFF">
                <a:alpha val="94902"/>
              </a:srgbClr>
            </a:solidFill>
          </p:spPr>
          <p:txBody>
            <a:bodyPr/>
            <a:lstStyle/>
            <a:p>
              <a:endParaRPr lang="en-GB"/>
            </a:p>
          </p:txBody>
        </p:sp>
        <p:sp>
          <p:nvSpPr>
            <p:cNvPr id="10" name="TextBox 10"/>
            <p:cNvSpPr txBox="1"/>
            <p:nvPr/>
          </p:nvSpPr>
          <p:spPr>
            <a:xfrm>
              <a:off x="0" y="-28575"/>
              <a:ext cx="1522079" cy="1772708"/>
            </a:xfrm>
            <a:prstGeom prst="rect">
              <a:avLst/>
            </a:prstGeom>
          </p:spPr>
          <p:txBody>
            <a:bodyPr lIns="50800" tIns="50800" rIns="50800" bIns="50800" rtlCol="0" anchor="ctr"/>
            <a:lstStyle/>
            <a:p>
              <a:pPr algn="ctr">
                <a:lnSpc>
                  <a:spcPts val="1960"/>
                </a:lnSpc>
                <a:spcBef>
                  <a:spcPct val="0"/>
                </a:spcBef>
              </a:pPr>
              <a:endParaRPr/>
            </a:p>
          </p:txBody>
        </p:sp>
      </p:grpSp>
      <p:grpSp>
        <p:nvGrpSpPr>
          <p:cNvPr id="11" name="Group 11"/>
          <p:cNvGrpSpPr/>
          <p:nvPr/>
        </p:nvGrpSpPr>
        <p:grpSpPr>
          <a:xfrm>
            <a:off x="5109774" y="1303020"/>
            <a:ext cx="3912306" cy="4709160"/>
            <a:chOff x="0" y="0"/>
            <a:chExt cx="1986971" cy="2391675"/>
          </a:xfrm>
        </p:grpSpPr>
        <p:sp>
          <p:nvSpPr>
            <p:cNvPr id="12" name="Freeform 12"/>
            <p:cNvSpPr/>
            <p:nvPr/>
          </p:nvSpPr>
          <p:spPr>
            <a:xfrm>
              <a:off x="0" y="0"/>
              <a:ext cx="1986971" cy="2391675"/>
            </a:xfrm>
            <a:custGeom>
              <a:avLst/>
              <a:gdLst/>
              <a:ahLst/>
              <a:cxnLst/>
              <a:rect l="l" t="t" r="r" b="b"/>
              <a:pathLst>
                <a:path w="1986971" h="2391675">
                  <a:moveTo>
                    <a:pt x="71239" y="0"/>
                  </a:moveTo>
                  <a:lnTo>
                    <a:pt x="1915732" y="0"/>
                  </a:lnTo>
                  <a:cubicBezTo>
                    <a:pt x="1934626" y="0"/>
                    <a:pt x="1952746" y="7506"/>
                    <a:pt x="1966106" y="20865"/>
                  </a:cubicBezTo>
                  <a:cubicBezTo>
                    <a:pt x="1979465" y="34225"/>
                    <a:pt x="1986971" y="52345"/>
                    <a:pt x="1986971" y="71239"/>
                  </a:cubicBezTo>
                  <a:lnTo>
                    <a:pt x="1986971" y="2320436"/>
                  </a:lnTo>
                  <a:cubicBezTo>
                    <a:pt x="1986971" y="2339330"/>
                    <a:pt x="1979465" y="2357450"/>
                    <a:pt x="1966106" y="2370810"/>
                  </a:cubicBezTo>
                  <a:cubicBezTo>
                    <a:pt x="1952746" y="2384170"/>
                    <a:pt x="1934626" y="2391675"/>
                    <a:pt x="1915732" y="2391675"/>
                  </a:cubicBezTo>
                  <a:lnTo>
                    <a:pt x="71239" y="2391675"/>
                  </a:lnTo>
                  <a:cubicBezTo>
                    <a:pt x="52345" y="2391675"/>
                    <a:pt x="34225" y="2384170"/>
                    <a:pt x="20865" y="2370810"/>
                  </a:cubicBezTo>
                  <a:cubicBezTo>
                    <a:pt x="7506" y="2357450"/>
                    <a:pt x="0" y="2339330"/>
                    <a:pt x="0" y="2320436"/>
                  </a:cubicBezTo>
                  <a:lnTo>
                    <a:pt x="0" y="71239"/>
                  </a:lnTo>
                  <a:cubicBezTo>
                    <a:pt x="0" y="52345"/>
                    <a:pt x="7506" y="34225"/>
                    <a:pt x="20865" y="20865"/>
                  </a:cubicBezTo>
                  <a:cubicBezTo>
                    <a:pt x="34225" y="7506"/>
                    <a:pt x="52345" y="0"/>
                    <a:pt x="71239" y="0"/>
                  </a:cubicBezTo>
                  <a:close/>
                </a:path>
              </a:pathLst>
            </a:custGeom>
            <a:solidFill>
              <a:srgbClr val="FFFFFF">
                <a:alpha val="94902"/>
              </a:srgbClr>
            </a:solidFill>
          </p:spPr>
          <p:txBody>
            <a:bodyPr/>
            <a:lstStyle/>
            <a:p>
              <a:endParaRPr lang="en-GB"/>
            </a:p>
          </p:txBody>
        </p:sp>
        <p:sp>
          <p:nvSpPr>
            <p:cNvPr id="13" name="TextBox 13"/>
            <p:cNvSpPr txBox="1"/>
            <p:nvPr/>
          </p:nvSpPr>
          <p:spPr>
            <a:xfrm>
              <a:off x="0" y="-28575"/>
              <a:ext cx="1986971" cy="2420250"/>
            </a:xfrm>
            <a:prstGeom prst="rect">
              <a:avLst/>
            </a:prstGeom>
          </p:spPr>
          <p:txBody>
            <a:bodyPr lIns="50800" tIns="50800" rIns="50800" bIns="50800" rtlCol="0" anchor="ctr"/>
            <a:lstStyle/>
            <a:p>
              <a:pPr algn="ctr">
                <a:lnSpc>
                  <a:spcPts val="1960"/>
                </a:lnSpc>
              </a:pPr>
              <a:endParaRPr/>
            </a:p>
          </p:txBody>
        </p:sp>
      </p:grpSp>
      <p:sp>
        <p:nvSpPr>
          <p:cNvPr id="14" name="Freeform 14"/>
          <p:cNvSpPr/>
          <p:nvPr/>
        </p:nvSpPr>
        <p:spPr>
          <a:xfrm>
            <a:off x="1424289" y="2739090"/>
            <a:ext cx="2627347" cy="3081932"/>
          </a:xfrm>
          <a:custGeom>
            <a:avLst/>
            <a:gdLst/>
            <a:ahLst/>
            <a:cxnLst/>
            <a:rect l="l" t="t" r="r" b="b"/>
            <a:pathLst>
              <a:path w="2627347" h="3081932">
                <a:moveTo>
                  <a:pt x="0" y="0"/>
                </a:moveTo>
                <a:lnTo>
                  <a:pt x="2627347" y="0"/>
                </a:lnTo>
                <a:lnTo>
                  <a:pt x="2627347" y="3081931"/>
                </a:lnTo>
                <a:lnTo>
                  <a:pt x="0" y="3081931"/>
                </a:lnTo>
                <a:lnTo>
                  <a:pt x="0" y="0"/>
                </a:lnTo>
                <a:close/>
              </a:path>
            </a:pathLst>
          </a:custGeom>
          <a:blipFill>
            <a:blip r:embed="rId4"/>
            <a:stretch>
              <a:fillRect/>
            </a:stretch>
          </a:blipFill>
          <a:ln w="38100" cap="rnd">
            <a:solidFill>
              <a:srgbClr val="000000"/>
            </a:solidFill>
            <a:prstDash val="solid"/>
            <a:round/>
          </a:ln>
        </p:spPr>
        <p:txBody>
          <a:bodyPr/>
          <a:lstStyle/>
          <a:p>
            <a:endParaRPr lang="en-GB"/>
          </a:p>
        </p:txBody>
      </p:sp>
      <p:sp>
        <p:nvSpPr>
          <p:cNvPr id="15" name="TextBox 15"/>
          <p:cNvSpPr txBox="1"/>
          <p:nvPr/>
        </p:nvSpPr>
        <p:spPr>
          <a:xfrm>
            <a:off x="914273" y="1756410"/>
            <a:ext cx="3647378" cy="932638"/>
          </a:xfrm>
          <a:prstGeom prst="rect">
            <a:avLst/>
          </a:prstGeom>
        </p:spPr>
        <p:txBody>
          <a:bodyPr lIns="0" tIns="0" rIns="0" bIns="0" rtlCol="0" anchor="t">
            <a:spAutoFit/>
          </a:bodyPr>
          <a:lstStyle/>
          <a:p>
            <a:pPr algn="ctr">
              <a:lnSpc>
                <a:spcPts val="7325"/>
              </a:lnSpc>
            </a:pPr>
            <a:r>
              <a:rPr lang="en-US" sz="6208">
                <a:solidFill>
                  <a:srgbClr val="000000"/>
                </a:solidFill>
                <a:latin typeface="Marykate"/>
                <a:ea typeface="Marykate"/>
                <a:cs typeface="Marykate"/>
                <a:sym typeface="Marykate"/>
              </a:rPr>
              <a:t>HUMANS</a:t>
            </a:r>
          </a:p>
        </p:txBody>
      </p:sp>
      <p:sp>
        <p:nvSpPr>
          <p:cNvPr id="16" name="TextBox 16"/>
          <p:cNvSpPr txBox="1"/>
          <p:nvPr/>
        </p:nvSpPr>
        <p:spPr>
          <a:xfrm>
            <a:off x="5488094" y="3113622"/>
            <a:ext cx="3155665" cy="1030805"/>
          </a:xfrm>
          <a:prstGeom prst="rect">
            <a:avLst/>
          </a:prstGeom>
        </p:spPr>
        <p:txBody>
          <a:bodyPr lIns="0" tIns="0" rIns="0" bIns="0" rtlCol="0" anchor="t">
            <a:spAutoFit/>
          </a:bodyPr>
          <a:lstStyle/>
          <a:p>
            <a:pPr algn="ctr">
              <a:lnSpc>
                <a:spcPts val="4161"/>
              </a:lnSpc>
            </a:pPr>
            <a:r>
              <a:rPr lang="en-US" sz="2972">
                <a:solidFill>
                  <a:srgbClr val="000000"/>
                </a:solidFill>
                <a:latin typeface="TT Commons Pro"/>
                <a:ea typeface="TT Commons Pro"/>
                <a:cs typeface="TT Commons Pro"/>
                <a:sym typeface="TT Commons Pro"/>
              </a:rPr>
              <a:t>What is a humans first food?</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ACC77"/>
        </a:solidFill>
        <a:effectLst/>
      </p:bgPr>
    </p:bg>
    <p:spTree>
      <p:nvGrpSpPr>
        <p:cNvPr id="1" name=""/>
        <p:cNvGrpSpPr/>
        <p:nvPr/>
      </p:nvGrpSpPr>
      <p:grpSpPr>
        <a:xfrm>
          <a:off x="0" y="0"/>
          <a:ext cx="0" cy="0"/>
          <a:chOff x="0" y="0"/>
          <a:chExt cx="0" cy="0"/>
        </a:xfrm>
      </p:grpSpPr>
      <p:sp>
        <p:nvSpPr>
          <p:cNvPr id="2" name="Freeform 2"/>
          <p:cNvSpPr/>
          <p:nvPr/>
        </p:nvSpPr>
        <p:spPr>
          <a:xfrm>
            <a:off x="-186690" y="-163830"/>
            <a:ext cx="3821430" cy="3821430"/>
          </a:xfrm>
          <a:custGeom>
            <a:avLst/>
            <a:gdLst/>
            <a:ahLst/>
            <a:cxnLst/>
            <a:rect l="l" t="t" r="r" b="b"/>
            <a:pathLst>
              <a:path w="3821430" h="3821430">
                <a:moveTo>
                  <a:pt x="0" y="0"/>
                </a:moveTo>
                <a:lnTo>
                  <a:pt x="3821430" y="0"/>
                </a:lnTo>
                <a:lnTo>
                  <a:pt x="3821430" y="3821430"/>
                </a:lnTo>
                <a:lnTo>
                  <a:pt x="0" y="3821430"/>
                </a:lnTo>
                <a:lnTo>
                  <a:pt x="0" y="0"/>
                </a:lnTo>
                <a:close/>
              </a:path>
            </a:pathLst>
          </a:custGeom>
          <a:blipFill>
            <a:blip>
              <a:alphaModFix amt="57000"/>
              <a:extLst>
                <a:ext uri="{96DAC541-7B7A-43D3-8B79-37D633B846F1}">
                  <asvg:svgBlip xmlns:asvg="http://schemas.microsoft.com/office/drawing/2016/SVG/main" r:embed="rId3"/>
                </a:ext>
              </a:extLst>
            </a:blip>
            <a:stretch>
              <a:fillRect/>
            </a:stretch>
          </a:blipFill>
        </p:spPr>
        <p:txBody>
          <a:bodyPr/>
          <a:lstStyle/>
          <a:p>
            <a:endParaRPr lang="en-GB"/>
          </a:p>
        </p:txBody>
      </p:sp>
      <p:sp>
        <p:nvSpPr>
          <p:cNvPr id="3" name="Freeform 3"/>
          <p:cNvSpPr/>
          <p:nvPr/>
        </p:nvSpPr>
        <p:spPr>
          <a:xfrm>
            <a:off x="3634740" y="-163830"/>
            <a:ext cx="3821430" cy="3821430"/>
          </a:xfrm>
          <a:custGeom>
            <a:avLst/>
            <a:gdLst/>
            <a:ahLst/>
            <a:cxnLst/>
            <a:rect l="l" t="t" r="r" b="b"/>
            <a:pathLst>
              <a:path w="3821430" h="3821430">
                <a:moveTo>
                  <a:pt x="0" y="0"/>
                </a:moveTo>
                <a:lnTo>
                  <a:pt x="3821430" y="0"/>
                </a:lnTo>
                <a:lnTo>
                  <a:pt x="3821430" y="3821430"/>
                </a:lnTo>
                <a:lnTo>
                  <a:pt x="0" y="3821430"/>
                </a:lnTo>
                <a:lnTo>
                  <a:pt x="0" y="0"/>
                </a:lnTo>
                <a:close/>
              </a:path>
            </a:pathLst>
          </a:custGeom>
          <a:blipFill>
            <a:blip>
              <a:alphaModFix amt="57000"/>
              <a:extLst>
                <a:ext uri="{96DAC541-7B7A-43D3-8B79-37D633B846F1}">
                  <asvg:svgBlip xmlns:asvg="http://schemas.microsoft.com/office/drawing/2016/SVG/main" r:embed="rId3"/>
                </a:ext>
              </a:extLst>
            </a:blip>
            <a:stretch>
              <a:fillRect/>
            </a:stretch>
          </a:blipFill>
        </p:spPr>
        <p:txBody>
          <a:bodyPr/>
          <a:lstStyle/>
          <a:p>
            <a:endParaRPr lang="en-GB"/>
          </a:p>
        </p:txBody>
      </p:sp>
      <p:sp>
        <p:nvSpPr>
          <p:cNvPr id="4" name="Freeform 4"/>
          <p:cNvSpPr/>
          <p:nvPr/>
        </p:nvSpPr>
        <p:spPr>
          <a:xfrm>
            <a:off x="7456170" y="-163830"/>
            <a:ext cx="3821430" cy="3821430"/>
          </a:xfrm>
          <a:custGeom>
            <a:avLst/>
            <a:gdLst/>
            <a:ahLst/>
            <a:cxnLst/>
            <a:rect l="l" t="t" r="r" b="b"/>
            <a:pathLst>
              <a:path w="3821430" h="3821430">
                <a:moveTo>
                  <a:pt x="0" y="0"/>
                </a:moveTo>
                <a:lnTo>
                  <a:pt x="3821430" y="0"/>
                </a:lnTo>
                <a:lnTo>
                  <a:pt x="3821430" y="3821430"/>
                </a:lnTo>
                <a:lnTo>
                  <a:pt x="0" y="3821430"/>
                </a:lnTo>
                <a:lnTo>
                  <a:pt x="0" y="0"/>
                </a:lnTo>
                <a:close/>
              </a:path>
            </a:pathLst>
          </a:custGeom>
          <a:blipFill>
            <a:blip>
              <a:alphaModFix amt="57000"/>
              <a:extLst>
                <a:ext uri="{96DAC541-7B7A-43D3-8B79-37D633B846F1}">
                  <asvg:svgBlip xmlns:asvg="http://schemas.microsoft.com/office/drawing/2016/SVG/main" r:embed="rId3"/>
                </a:ext>
              </a:extLst>
            </a:blip>
            <a:stretch>
              <a:fillRect/>
            </a:stretch>
          </a:blipFill>
        </p:spPr>
        <p:txBody>
          <a:bodyPr/>
          <a:lstStyle/>
          <a:p>
            <a:endParaRPr lang="en-GB"/>
          </a:p>
        </p:txBody>
      </p:sp>
      <p:sp>
        <p:nvSpPr>
          <p:cNvPr id="5" name="Freeform 5"/>
          <p:cNvSpPr/>
          <p:nvPr/>
        </p:nvSpPr>
        <p:spPr>
          <a:xfrm>
            <a:off x="-1558290" y="3657600"/>
            <a:ext cx="3821430" cy="3821430"/>
          </a:xfrm>
          <a:custGeom>
            <a:avLst/>
            <a:gdLst/>
            <a:ahLst/>
            <a:cxnLst/>
            <a:rect l="l" t="t" r="r" b="b"/>
            <a:pathLst>
              <a:path w="3821430" h="3821430">
                <a:moveTo>
                  <a:pt x="0" y="0"/>
                </a:moveTo>
                <a:lnTo>
                  <a:pt x="3821430" y="0"/>
                </a:lnTo>
                <a:lnTo>
                  <a:pt x="3821430" y="3821430"/>
                </a:lnTo>
                <a:lnTo>
                  <a:pt x="0" y="3821430"/>
                </a:lnTo>
                <a:lnTo>
                  <a:pt x="0" y="0"/>
                </a:lnTo>
                <a:close/>
              </a:path>
            </a:pathLst>
          </a:custGeom>
          <a:blipFill>
            <a:blip>
              <a:alphaModFix amt="57000"/>
              <a:extLst>
                <a:ext uri="{96DAC541-7B7A-43D3-8B79-37D633B846F1}">
                  <asvg:svgBlip xmlns:asvg="http://schemas.microsoft.com/office/drawing/2016/SVG/main" r:embed="rId3"/>
                </a:ext>
              </a:extLst>
            </a:blip>
            <a:stretch>
              <a:fillRect/>
            </a:stretch>
          </a:blipFill>
        </p:spPr>
        <p:txBody>
          <a:bodyPr/>
          <a:lstStyle/>
          <a:p>
            <a:endParaRPr lang="en-GB"/>
          </a:p>
        </p:txBody>
      </p:sp>
      <p:sp>
        <p:nvSpPr>
          <p:cNvPr id="6" name="Freeform 6"/>
          <p:cNvSpPr/>
          <p:nvPr/>
        </p:nvSpPr>
        <p:spPr>
          <a:xfrm>
            <a:off x="1055370" y="1651028"/>
            <a:ext cx="3821430" cy="3821430"/>
          </a:xfrm>
          <a:custGeom>
            <a:avLst/>
            <a:gdLst/>
            <a:ahLst/>
            <a:cxnLst/>
            <a:rect l="l" t="t" r="r" b="b"/>
            <a:pathLst>
              <a:path w="3821430" h="3821430">
                <a:moveTo>
                  <a:pt x="0" y="0"/>
                </a:moveTo>
                <a:lnTo>
                  <a:pt x="3821430" y="0"/>
                </a:lnTo>
                <a:lnTo>
                  <a:pt x="3821430" y="3821430"/>
                </a:lnTo>
                <a:lnTo>
                  <a:pt x="0" y="3821430"/>
                </a:lnTo>
                <a:lnTo>
                  <a:pt x="0" y="0"/>
                </a:lnTo>
                <a:close/>
              </a:path>
            </a:pathLst>
          </a:custGeom>
          <a:blipFill>
            <a:blip>
              <a:alphaModFix amt="57000"/>
              <a:extLst>
                <a:ext uri="{96DAC541-7B7A-43D3-8B79-37D633B846F1}">
                  <asvg:svgBlip xmlns:asvg="http://schemas.microsoft.com/office/drawing/2016/SVG/main" r:embed="rId3"/>
                </a:ext>
              </a:extLst>
            </a:blip>
            <a:stretch>
              <a:fillRect/>
            </a:stretch>
          </a:blipFill>
        </p:spPr>
        <p:txBody>
          <a:bodyPr/>
          <a:lstStyle/>
          <a:p>
            <a:endParaRPr lang="en-GB"/>
          </a:p>
        </p:txBody>
      </p:sp>
      <p:sp>
        <p:nvSpPr>
          <p:cNvPr id="7" name="Freeform 7"/>
          <p:cNvSpPr/>
          <p:nvPr/>
        </p:nvSpPr>
        <p:spPr>
          <a:xfrm>
            <a:off x="6084570" y="3657600"/>
            <a:ext cx="3821430" cy="3821430"/>
          </a:xfrm>
          <a:custGeom>
            <a:avLst/>
            <a:gdLst/>
            <a:ahLst/>
            <a:cxnLst/>
            <a:rect l="l" t="t" r="r" b="b"/>
            <a:pathLst>
              <a:path w="3821430" h="3821430">
                <a:moveTo>
                  <a:pt x="0" y="0"/>
                </a:moveTo>
                <a:lnTo>
                  <a:pt x="3821430" y="0"/>
                </a:lnTo>
                <a:lnTo>
                  <a:pt x="3821430" y="3821430"/>
                </a:lnTo>
                <a:lnTo>
                  <a:pt x="0" y="3821430"/>
                </a:lnTo>
                <a:lnTo>
                  <a:pt x="0" y="0"/>
                </a:lnTo>
                <a:close/>
              </a:path>
            </a:pathLst>
          </a:custGeom>
          <a:blipFill>
            <a:blip>
              <a:alphaModFix amt="57000"/>
              <a:extLst>
                <a:ext uri="{96DAC541-7B7A-43D3-8B79-37D633B846F1}">
                  <asvg:svgBlip xmlns:asvg="http://schemas.microsoft.com/office/drawing/2016/SVG/main" r:embed="rId3"/>
                </a:ext>
              </a:extLst>
            </a:blip>
            <a:stretch>
              <a:fillRect/>
            </a:stretch>
          </a:blipFill>
        </p:spPr>
        <p:txBody>
          <a:bodyPr/>
          <a:lstStyle/>
          <a:p>
            <a:endParaRPr lang="en-GB"/>
          </a:p>
        </p:txBody>
      </p:sp>
      <p:grpSp>
        <p:nvGrpSpPr>
          <p:cNvPr id="8" name="Group 8"/>
          <p:cNvGrpSpPr/>
          <p:nvPr/>
        </p:nvGrpSpPr>
        <p:grpSpPr>
          <a:xfrm>
            <a:off x="683155" y="1303020"/>
            <a:ext cx="4109615" cy="4709160"/>
            <a:chOff x="0" y="0"/>
            <a:chExt cx="1522079" cy="1744133"/>
          </a:xfrm>
        </p:grpSpPr>
        <p:sp>
          <p:nvSpPr>
            <p:cNvPr id="9" name="Freeform 9"/>
            <p:cNvSpPr/>
            <p:nvPr/>
          </p:nvSpPr>
          <p:spPr>
            <a:xfrm>
              <a:off x="0" y="0"/>
              <a:ext cx="1522079" cy="1744133"/>
            </a:xfrm>
            <a:custGeom>
              <a:avLst/>
              <a:gdLst/>
              <a:ahLst/>
              <a:cxnLst/>
              <a:rect l="l" t="t" r="r" b="b"/>
              <a:pathLst>
                <a:path w="1522079" h="1744133">
                  <a:moveTo>
                    <a:pt x="67819" y="0"/>
                  </a:moveTo>
                  <a:lnTo>
                    <a:pt x="1454261" y="0"/>
                  </a:lnTo>
                  <a:cubicBezTo>
                    <a:pt x="1491716" y="0"/>
                    <a:pt x="1522079" y="30364"/>
                    <a:pt x="1522079" y="67819"/>
                  </a:cubicBezTo>
                  <a:lnTo>
                    <a:pt x="1522079" y="1676315"/>
                  </a:lnTo>
                  <a:cubicBezTo>
                    <a:pt x="1522079" y="1694301"/>
                    <a:pt x="1514934" y="1711551"/>
                    <a:pt x="1502216" y="1724270"/>
                  </a:cubicBezTo>
                  <a:cubicBezTo>
                    <a:pt x="1489497" y="1736988"/>
                    <a:pt x="1472247" y="1744133"/>
                    <a:pt x="1454261" y="1744133"/>
                  </a:cubicBezTo>
                  <a:lnTo>
                    <a:pt x="67819" y="1744133"/>
                  </a:lnTo>
                  <a:cubicBezTo>
                    <a:pt x="30364" y="1744133"/>
                    <a:pt x="0" y="1713770"/>
                    <a:pt x="0" y="1676315"/>
                  </a:cubicBezTo>
                  <a:lnTo>
                    <a:pt x="0" y="67819"/>
                  </a:lnTo>
                  <a:cubicBezTo>
                    <a:pt x="0" y="30364"/>
                    <a:pt x="30364" y="0"/>
                    <a:pt x="67819" y="0"/>
                  </a:cubicBezTo>
                  <a:close/>
                </a:path>
              </a:pathLst>
            </a:custGeom>
            <a:solidFill>
              <a:srgbClr val="FFFFFF">
                <a:alpha val="94902"/>
              </a:srgbClr>
            </a:solidFill>
          </p:spPr>
          <p:txBody>
            <a:bodyPr/>
            <a:lstStyle/>
            <a:p>
              <a:endParaRPr lang="en-GB"/>
            </a:p>
          </p:txBody>
        </p:sp>
        <p:sp>
          <p:nvSpPr>
            <p:cNvPr id="10" name="TextBox 10"/>
            <p:cNvSpPr txBox="1"/>
            <p:nvPr/>
          </p:nvSpPr>
          <p:spPr>
            <a:xfrm>
              <a:off x="0" y="-28575"/>
              <a:ext cx="1522079" cy="1772708"/>
            </a:xfrm>
            <a:prstGeom prst="rect">
              <a:avLst/>
            </a:prstGeom>
          </p:spPr>
          <p:txBody>
            <a:bodyPr lIns="50800" tIns="50800" rIns="50800" bIns="50800" rtlCol="0" anchor="ctr"/>
            <a:lstStyle/>
            <a:p>
              <a:pPr algn="ctr">
                <a:lnSpc>
                  <a:spcPts val="1960"/>
                </a:lnSpc>
              </a:pPr>
              <a:endParaRPr/>
            </a:p>
            <a:p>
              <a:pPr algn="ctr">
                <a:lnSpc>
                  <a:spcPts val="1960"/>
                </a:lnSpc>
                <a:spcBef>
                  <a:spcPct val="0"/>
                </a:spcBef>
              </a:pPr>
              <a:endParaRPr/>
            </a:p>
          </p:txBody>
        </p:sp>
      </p:grpSp>
      <p:grpSp>
        <p:nvGrpSpPr>
          <p:cNvPr id="11" name="Group 11"/>
          <p:cNvGrpSpPr/>
          <p:nvPr/>
        </p:nvGrpSpPr>
        <p:grpSpPr>
          <a:xfrm>
            <a:off x="5109774" y="1303020"/>
            <a:ext cx="3912306" cy="4709160"/>
            <a:chOff x="0" y="0"/>
            <a:chExt cx="1986971" cy="2391675"/>
          </a:xfrm>
        </p:grpSpPr>
        <p:sp>
          <p:nvSpPr>
            <p:cNvPr id="12" name="Freeform 12"/>
            <p:cNvSpPr/>
            <p:nvPr/>
          </p:nvSpPr>
          <p:spPr>
            <a:xfrm>
              <a:off x="0" y="0"/>
              <a:ext cx="1986971" cy="2391675"/>
            </a:xfrm>
            <a:custGeom>
              <a:avLst/>
              <a:gdLst/>
              <a:ahLst/>
              <a:cxnLst/>
              <a:rect l="l" t="t" r="r" b="b"/>
              <a:pathLst>
                <a:path w="1986971" h="2391675">
                  <a:moveTo>
                    <a:pt x="71239" y="0"/>
                  </a:moveTo>
                  <a:lnTo>
                    <a:pt x="1915732" y="0"/>
                  </a:lnTo>
                  <a:cubicBezTo>
                    <a:pt x="1934626" y="0"/>
                    <a:pt x="1952746" y="7506"/>
                    <a:pt x="1966106" y="20865"/>
                  </a:cubicBezTo>
                  <a:cubicBezTo>
                    <a:pt x="1979465" y="34225"/>
                    <a:pt x="1986971" y="52345"/>
                    <a:pt x="1986971" y="71239"/>
                  </a:cubicBezTo>
                  <a:lnTo>
                    <a:pt x="1986971" y="2320436"/>
                  </a:lnTo>
                  <a:cubicBezTo>
                    <a:pt x="1986971" y="2339330"/>
                    <a:pt x="1979465" y="2357450"/>
                    <a:pt x="1966106" y="2370810"/>
                  </a:cubicBezTo>
                  <a:cubicBezTo>
                    <a:pt x="1952746" y="2384170"/>
                    <a:pt x="1934626" y="2391675"/>
                    <a:pt x="1915732" y="2391675"/>
                  </a:cubicBezTo>
                  <a:lnTo>
                    <a:pt x="71239" y="2391675"/>
                  </a:lnTo>
                  <a:cubicBezTo>
                    <a:pt x="52345" y="2391675"/>
                    <a:pt x="34225" y="2384170"/>
                    <a:pt x="20865" y="2370810"/>
                  </a:cubicBezTo>
                  <a:cubicBezTo>
                    <a:pt x="7506" y="2357450"/>
                    <a:pt x="0" y="2339330"/>
                    <a:pt x="0" y="2320436"/>
                  </a:cubicBezTo>
                  <a:lnTo>
                    <a:pt x="0" y="71239"/>
                  </a:lnTo>
                  <a:cubicBezTo>
                    <a:pt x="0" y="52345"/>
                    <a:pt x="7506" y="34225"/>
                    <a:pt x="20865" y="20865"/>
                  </a:cubicBezTo>
                  <a:cubicBezTo>
                    <a:pt x="34225" y="7506"/>
                    <a:pt x="52345" y="0"/>
                    <a:pt x="71239" y="0"/>
                  </a:cubicBezTo>
                  <a:close/>
                </a:path>
              </a:pathLst>
            </a:custGeom>
            <a:solidFill>
              <a:srgbClr val="FFFFFF">
                <a:alpha val="94902"/>
              </a:srgbClr>
            </a:solidFill>
          </p:spPr>
          <p:txBody>
            <a:bodyPr/>
            <a:lstStyle/>
            <a:p>
              <a:endParaRPr lang="en-GB"/>
            </a:p>
          </p:txBody>
        </p:sp>
        <p:sp>
          <p:nvSpPr>
            <p:cNvPr id="13" name="TextBox 13"/>
            <p:cNvSpPr txBox="1"/>
            <p:nvPr/>
          </p:nvSpPr>
          <p:spPr>
            <a:xfrm>
              <a:off x="0" y="-28575"/>
              <a:ext cx="1986971" cy="2420250"/>
            </a:xfrm>
            <a:prstGeom prst="rect">
              <a:avLst/>
            </a:prstGeom>
          </p:spPr>
          <p:txBody>
            <a:bodyPr lIns="50800" tIns="50800" rIns="50800" bIns="50800" rtlCol="0" anchor="ctr"/>
            <a:lstStyle/>
            <a:p>
              <a:pPr algn="ctr">
                <a:lnSpc>
                  <a:spcPts val="1960"/>
                </a:lnSpc>
              </a:pPr>
              <a:endParaRPr/>
            </a:p>
          </p:txBody>
        </p:sp>
      </p:grpSp>
      <p:sp>
        <p:nvSpPr>
          <p:cNvPr id="14" name="Freeform 14"/>
          <p:cNvSpPr/>
          <p:nvPr/>
        </p:nvSpPr>
        <p:spPr>
          <a:xfrm>
            <a:off x="6275886" y="1997293"/>
            <a:ext cx="1580083" cy="2926080"/>
          </a:xfrm>
          <a:custGeom>
            <a:avLst/>
            <a:gdLst/>
            <a:ahLst/>
            <a:cxnLst/>
            <a:rect l="l" t="t" r="r" b="b"/>
            <a:pathLst>
              <a:path w="1580083" h="2926080">
                <a:moveTo>
                  <a:pt x="0" y="0"/>
                </a:moveTo>
                <a:lnTo>
                  <a:pt x="1580083" y="0"/>
                </a:lnTo>
                <a:lnTo>
                  <a:pt x="1580083" y="2926080"/>
                </a:lnTo>
                <a:lnTo>
                  <a:pt x="0" y="2926080"/>
                </a:lnTo>
                <a:lnTo>
                  <a:pt x="0" y="0"/>
                </a:lnTo>
                <a:close/>
              </a:path>
            </a:pathLst>
          </a:custGeom>
          <a:blipFill>
            <a:blip>
              <a:extLst>
                <a:ext uri="{96DAC541-7B7A-43D3-8B79-37D633B846F1}">
                  <asvg:svgBlip xmlns:asvg="http://schemas.microsoft.com/office/drawing/2016/SVG/main" r:embed="rId4"/>
                </a:ext>
              </a:extLst>
            </a:blip>
            <a:stretch>
              <a:fillRect/>
            </a:stretch>
          </a:blipFill>
        </p:spPr>
        <p:txBody>
          <a:bodyPr/>
          <a:lstStyle/>
          <a:p>
            <a:endParaRPr lang="en-GB"/>
          </a:p>
        </p:txBody>
      </p:sp>
      <p:sp>
        <p:nvSpPr>
          <p:cNvPr id="15" name="TextBox 15"/>
          <p:cNvSpPr txBox="1"/>
          <p:nvPr/>
        </p:nvSpPr>
        <p:spPr>
          <a:xfrm>
            <a:off x="5488094" y="5062084"/>
            <a:ext cx="3155665" cy="506231"/>
          </a:xfrm>
          <a:prstGeom prst="rect">
            <a:avLst/>
          </a:prstGeom>
        </p:spPr>
        <p:txBody>
          <a:bodyPr lIns="0" tIns="0" rIns="0" bIns="0" rtlCol="0" anchor="t">
            <a:spAutoFit/>
          </a:bodyPr>
          <a:lstStyle/>
          <a:p>
            <a:pPr algn="ctr">
              <a:lnSpc>
                <a:spcPts val="4161"/>
              </a:lnSpc>
            </a:pPr>
            <a:r>
              <a:rPr lang="en-US" sz="2972">
                <a:solidFill>
                  <a:srgbClr val="000000"/>
                </a:solidFill>
                <a:latin typeface="TT Commons Pro"/>
                <a:ea typeface="TT Commons Pro"/>
                <a:cs typeface="TT Commons Pro"/>
                <a:sym typeface="TT Commons Pro"/>
              </a:rPr>
              <a:t>Formula Milk</a:t>
            </a:r>
          </a:p>
        </p:txBody>
      </p:sp>
      <p:sp>
        <p:nvSpPr>
          <p:cNvPr id="16" name="TextBox 16"/>
          <p:cNvSpPr txBox="1"/>
          <p:nvPr/>
        </p:nvSpPr>
        <p:spPr>
          <a:xfrm>
            <a:off x="1160130" y="5062084"/>
            <a:ext cx="3155665" cy="506231"/>
          </a:xfrm>
          <a:prstGeom prst="rect">
            <a:avLst/>
          </a:prstGeom>
        </p:spPr>
        <p:txBody>
          <a:bodyPr lIns="0" tIns="0" rIns="0" bIns="0" rtlCol="0" anchor="t">
            <a:spAutoFit/>
          </a:bodyPr>
          <a:lstStyle/>
          <a:p>
            <a:pPr algn="ctr">
              <a:lnSpc>
                <a:spcPts val="4161"/>
              </a:lnSpc>
            </a:pPr>
            <a:r>
              <a:rPr lang="en-US" sz="2972">
                <a:solidFill>
                  <a:srgbClr val="000000"/>
                </a:solidFill>
                <a:latin typeface="TT Commons Pro"/>
                <a:ea typeface="TT Commons Pro"/>
                <a:cs typeface="TT Commons Pro"/>
                <a:sym typeface="TT Commons Pro"/>
              </a:rPr>
              <a:t>Breastmilk</a:t>
            </a:r>
          </a:p>
        </p:txBody>
      </p:sp>
      <p:sp>
        <p:nvSpPr>
          <p:cNvPr id="17" name="Freeform 17"/>
          <p:cNvSpPr/>
          <p:nvPr/>
        </p:nvSpPr>
        <p:spPr>
          <a:xfrm rot="371411">
            <a:off x="1402094" y="2367709"/>
            <a:ext cx="2790927" cy="2428106"/>
          </a:xfrm>
          <a:custGeom>
            <a:avLst/>
            <a:gdLst/>
            <a:ahLst/>
            <a:cxnLst/>
            <a:rect l="l" t="t" r="r" b="b"/>
            <a:pathLst>
              <a:path w="2790927" h="2428106">
                <a:moveTo>
                  <a:pt x="0" y="0"/>
                </a:moveTo>
                <a:lnTo>
                  <a:pt x="2790927" y="0"/>
                </a:lnTo>
                <a:lnTo>
                  <a:pt x="2790927" y="2428106"/>
                </a:lnTo>
                <a:lnTo>
                  <a:pt x="0" y="2428106"/>
                </a:lnTo>
                <a:lnTo>
                  <a:pt x="0" y="0"/>
                </a:lnTo>
                <a:close/>
              </a:path>
            </a:pathLst>
          </a:custGeom>
          <a:blipFill>
            <a:blip r:embed="rId5">
              <a:alphaModFix amt="71000"/>
            </a:blip>
            <a:stretch>
              <a:fillRect/>
            </a:stretch>
          </a:blipFill>
        </p:spPr>
        <p:txBody>
          <a:bodyPr/>
          <a:lstStyle/>
          <a:p>
            <a:endParaRPr lang="en-GB"/>
          </a:p>
        </p:txBody>
      </p:sp>
      <p:sp>
        <p:nvSpPr>
          <p:cNvPr id="19" name="Freeform 5">
            <a:extLst>
              <a:ext uri="{FF2B5EF4-FFF2-40B4-BE49-F238E27FC236}">
                <a16:creationId xmlns:a16="http://schemas.microsoft.com/office/drawing/2014/main" id="{D8D96079-AE61-6C04-EDDF-5418106216D2}"/>
              </a:ext>
            </a:extLst>
          </p:cNvPr>
          <p:cNvSpPr/>
          <p:nvPr/>
        </p:nvSpPr>
        <p:spPr>
          <a:xfrm>
            <a:off x="2286000" y="3733800"/>
            <a:ext cx="3821430" cy="3821430"/>
          </a:xfrm>
          <a:custGeom>
            <a:avLst/>
            <a:gdLst/>
            <a:ahLst/>
            <a:cxnLst/>
            <a:rect l="l" t="t" r="r" b="b"/>
            <a:pathLst>
              <a:path w="3821430" h="3821430">
                <a:moveTo>
                  <a:pt x="0" y="0"/>
                </a:moveTo>
                <a:lnTo>
                  <a:pt x="3821430" y="0"/>
                </a:lnTo>
                <a:lnTo>
                  <a:pt x="3821430" y="3821430"/>
                </a:lnTo>
                <a:lnTo>
                  <a:pt x="0" y="3821430"/>
                </a:lnTo>
                <a:lnTo>
                  <a:pt x="0" y="0"/>
                </a:lnTo>
                <a:close/>
              </a:path>
            </a:pathLst>
          </a:custGeom>
          <a:blipFill>
            <a:blip>
              <a:alphaModFix amt="57000"/>
              <a:extLst>
                <a:ext uri="{96DAC541-7B7A-43D3-8B79-37D633B846F1}">
                  <asvg:svgBlip xmlns:asvg="http://schemas.microsoft.com/office/drawing/2016/SVG/main" r:embed="rId6"/>
                </a:ext>
              </a:extLst>
            </a:blip>
            <a:stretch>
              <a:fillRect/>
            </a:stretch>
          </a:blipFill>
        </p:spPr>
        <p:txBody>
          <a:bodyPr/>
          <a:lstStyle/>
          <a:p>
            <a:endParaRPr lang="en-GB"/>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9DCB7F"/>
        </a:solidFill>
        <a:effectLst/>
      </p:bgPr>
    </p:bg>
    <p:spTree>
      <p:nvGrpSpPr>
        <p:cNvPr id="1" name=""/>
        <p:cNvGrpSpPr/>
        <p:nvPr/>
      </p:nvGrpSpPr>
      <p:grpSpPr>
        <a:xfrm>
          <a:off x="0" y="0"/>
          <a:ext cx="0" cy="0"/>
          <a:chOff x="0" y="0"/>
          <a:chExt cx="0" cy="0"/>
        </a:xfrm>
      </p:grpSpPr>
      <p:sp>
        <p:nvSpPr>
          <p:cNvPr id="2" name="Freeform 2"/>
          <p:cNvSpPr/>
          <p:nvPr/>
        </p:nvSpPr>
        <p:spPr>
          <a:xfrm>
            <a:off x="-186690" y="-163830"/>
            <a:ext cx="3821430" cy="3821430"/>
          </a:xfrm>
          <a:custGeom>
            <a:avLst/>
            <a:gdLst/>
            <a:ahLst/>
            <a:cxnLst/>
            <a:rect l="l" t="t" r="r" b="b"/>
            <a:pathLst>
              <a:path w="3821430" h="3821430">
                <a:moveTo>
                  <a:pt x="0" y="0"/>
                </a:moveTo>
                <a:lnTo>
                  <a:pt x="3821430" y="0"/>
                </a:lnTo>
                <a:lnTo>
                  <a:pt x="3821430" y="3821430"/>
                </a:lnTo>
                <a:lnTo>
                  <a:pt x="0" y="3821430"/>
                </a:lnTo>
                <a:lnTo>
                  <a:pt x="0" y="0"/>
                </a:lnTo>
                <a:close/>
              </a:path>
            </a:pathLst>
          </a:custGeom>
          <a:blipFill>
            <a:blip>
              <a:alphaModFix amt="57000"/>
              <a:extLst>
                <a:ext uri="{96DAC541-7B7A-43D3-8B79-37D633B846F1}">
                  <asvg:svgBlip xmlns:asvg="http://schemas.microsoft.com/office/drawing/2016/SVG/main" r:embed="rId5"/>
                </a:ext>
              </a:extLst>
            </a:blip>
            <a:stretch>
              <a:fillRect/>
            </a:stretch>
          </a:blipFill>
        </p:spPr>
        <p:txBody>
          <a:bodyPr/>
          <a:lstStyle/>
          <a:p>
            <a:endParaRPr lang="en-GB"/>
          </a:p>
        </p:txBody>
      </p:sp>
      <p:sp>
        <p:nvSpPr>
          <p:cNvPr id="3" name="Freeform 3"/>
          <p:cNvSpPr/>
          <p:nvPr/>
        </p:nvSpPr>
        <p:spPr>
          <a:xfrm>
            <a:off x="3634740" y="-163830"/>
            <a:ext cx="3821430" cy="3821430"/>
          </a:xfrm>
          <a:custGeom>
            <a:avLst/>
            <a:gdLst/>
            <a:ahLst/>
            <a:cxnLst/>
            <a:rect l="l" t="t" r="r" b="b"/>
            <a:pathLst>
              <a:path w="3821430" h="3821430">
                <a:moveTo>
                  <a:pt x="0" y="0"/>
                </a:moveTo>
                <a:lnTo>
                  <a:pt x="3821430" y="0"/>
                </a:lnTo>
                <a:lnTo>
                  <a:pt x="3821430" y="3821430"/>
                </a:lnTo>
                <a:lnTo>
                  <a:pt x="0" y="3821430"/>
                </a:lnTo>
                <a:lnTo>
                  <a:pt x="0" y="0"/>
                </a:lnTo>
                <a:close/>
              </a:path>
            </a:pathLst>
          </a:custGeom>
          <a:blipFill>
            <a:blip>
              <a:alphaModFix amt="57000"/>
              <a:extLst>
                <a:ext uri="{96DAC541-7B7A-43D3-8B79-37D633B846F1}">
                  <asvg:svgBlip xmlns:asvg="http://schemas.microsoft.com/office/drawing/2016/SVG/main" r:embed="rId5"/>
                </a:ext>
              </a:extLst>
            </a:blip>
            <a:stretch>
              <a:fillRect/>
            </a:stretch>
          </a:blipFill>
        </p:spPr>
        <p:txBody>
          <a:bodyPr/>
          <a:lstStyle/>
          <a:p>
            <a:endParaRPr lang="en-GB"/>
          </a:p>
        </p:txBody>
      </p:sp>
      <p:sp>
        <p:nvSpPr>
          <p:cNvPr id="4" name="Freeform 4"/>
          <p:cNvSpPr/>
          <p:nvPr/>
        </p:nvSpPr>
        <p:spPr>
          <a:xfrm>
            <a:off x="7456170" y="-163830"/>
            <a:ext cx="3821430" cy="3821430"/>
          </a:xfrm>
          <a:custGeom>
            <a:avLst/>
            <a:gdLst/>
            <a:ahLst/>
            <a:cxnLst/>
            <a:rect l="l" t="t" r="r" b="b"/>
            <a:pathLst>
              <a:path w="3821430" h="3821430">
                <a:moveTo>
                  <a:pt x="0" y="0"/>
                </a:moveTo>
                <a:lnTo>
                  <a:pt x="3821430" y="0"/>
                </a:lnTo>
                <a:lnTo>
                  <a:pt x="3821430" y="3821430"/>
                </a:lnTo>
                <a:lnTo>
                  <a:pt x="0" y="3821430"/>
                </a:lnTo>
                <a:lnTo>
                  <a:pt x="0" y="0"/>
                </a:lnTo>
                <a:close/>
              </a:path>
            </a:pathLst>
          </a:custGeom>
          <a:blipFill>
            <a:blip>
              <a:alphaModFix amt="57000"/>
              <a:extLst>
                <a:ext uri="{96DAC541-7B7A-43D3-8B79-37D633B846F1}">
                  <asvg:svgBlip xmlns:asvg="http://schemas.microsoft.com/office/drawing/2016/SVG/main" r:embed="rId5"/>
                </a:ext>
              </a:extLst>
            </a:blip>
            <a:stretch>
              <a:fillRect/>
            </a:stretch>
          </a:blipFill>
        </p:spPr>
        <p:txBody>
          <a:bodyPr/>
          <a:lstStyle/>
          <a:p>
            <a:endParaRPr lang="en-GB"/>
          </a:p>
        </p:txBody>
      </p:sp>
      <p:sp>
        <p:nvSpPr>
          <p:cNvPr id="5" name="Freeform 5"/>
          <p:cNvSpPr/>
          <p:nvPr/>
        </p:nvSpPr>
        <p:spPr>
          <a:xfrm>
            <a:off x="-1558290" y="3657600"/>
            <a:ext cx="3821430" cy="3821430"/>
          </a:xfrm>
          <a:custGeom>
            <a:avLst/>
            <a:gdLst/>
            <a:ahLst/>
            <a:cxnLst/>
            <a:rect l="l" t="t" r="r" b="b"/>
            <a:pathLst>
              <a:path w="3821430" h="3821430">
                <a:moveTo>
                  <a:pt x="0" y="0"/>
                </a:moveTo>
                <a:lnTo>
                  <a:pt x="3821430" y="0"/>
                </a:lnTo>
                <a:lnTo>
                  <a:pt x="3821430" y="3821430"/>
                </a:lnTo>
                <a:lnTo>
                  <a:pt x="0" y="3821430"/>
                </a:lnTo>
                <a:lnTo>
                  <a:pt x="0" y="0"/>
                </a:lnTo>
                <a:close/>
              </a:path>
            </a:pathLst>
          </a:custGeom>
          <a:blipFill>
            <a:blip>
              <a:alphaModFix amt="57000"/>
              <a:extLst>
                <a:ext uri="{96DAC541-7B7A-43D3-8B79-37D633B846F1}">
                  <asvg:svgBlip xmlns:asvg="http://schemas.microsoft.com/office/drawing/2016/SVG/main" r:embed="rId5"/>
                </a:ext>
              </a:extLst>
            </a:blip>
            <a:stretch>
              <a:fillRect/>
            </a:stretch>
          </a:blipFill>
        </p:spPr>
        <p:txBody>
          <a:bodyPr/>
          <a:lstStyle/>
          <a:p>
            <a:endParaRPr lang="en-GB"/>
          </a:p>
        </p:txBody>
      </p:sp>
      <p:sp>
        <p:nvSpPr>
          <p:cNvPr id="6" name="Freeform 6"/>
          <p:cNvSpPr/>
          <p:nvPr/>
        </p:nvSpPr>
        <p:spPr>
          <a:xfrm>
            <a:off x="2263140" y="3657600"/>
            <a:ext cx="3821430" cy="3821430"/>
          </a:xfrm>
          <a:custGeom>
            <a:avLst/>
            <a:gdLst/>
            <a:ahLst/>
            <a:cxnLst/>
            <a:rect l="l" t="t" r="r" b="b"/>
            <a:pathLst>
              <a:path w="3821430" h="3821430">
                <a:moveTo>
                  <a:pt x="0" y="0"/>
                </a:moveTo>
                <a:lnTo>
                  <a:pt x="3821430" y="0"/>
                </a:lnTo>
                <a:lnTo>
                  <a:pt x="3821430" y="3821430"/>
                </a:lnTo>
                <a:lnTo>
                  <a:pt x="0" y="3821430"/>
                </a:lnTo>
                <a:lnTo>
                  <a:pt x="0" y="0"/>
                </a:lnTo>
                <a:close/>
              </a:path>
            </a:pathLst>
          </a:custGeom>
          <a:blipFill>
            <a:blip>
              <a:alphaModFix amt="57000"/>
              <a:extLst>
                <a:ext uri="{96DAC541-7B7A-43D3-8B79-37D633B846F1}">
                  <asvg:svgBlip xmlns:asvg="http://schemas.microsoft.com/office/drawing/2016/SVG/main" r:embed="rId5"/>
                </a:ext>
              </a:extLst>
            </a:blip>
            <a:stretch>
              <a:fillRect/>
            </a:stretch>
          </a:blipFill>
        </p:spPr>
        <p:txBody>
          <a:bodyPr/>
          <a:lstStyle/>
          <a:p>
            <a:endParaRPr lang="en-GB"/>
          </a:p>
        </p:txBody>
      </p:sp>
      <p:sp>
        <p:nvSpPr>
          <p:cNvPr id="7" name="Freeform 7"/>
          <p:cNvSpPr/>
          <p:nvPr/>
        </p:nvSpPr>
        <p:spPr>
          <a:xfrm>
            <a:off x="6084570" y="3657600"/>
            <a:ext cx="3821430" cy="3821430"/>
          </a:xfrm>
          <a:custGeom>
            <a:avLst/>
            <a:gdLst/>
            <a:ahLst/>
            <a:cxnLst/>
            <a:rect l="l" t="t" r="r" b="b"/>
            <a:pathLst>
              <a:path w="3821430" h="3821430">
                <a:moveTo>
                  <a:pt x="0" y="0"/>
                </a:moveTo>
                <a:lnTo>
                  <a:pt x="3821430" y="0"/>
                </a:lnTo>
                <a:lnTo>
                  <a:pt x="3821430" y="3821430"/>
                </a:lnTo>
                <a:lnTo>
                  <a:pt x="0" y="3821430"/>
                </a:lnTo>
                <a:lnTo>
                  <a:pt x="0" y="0"/>
                </a:lnTo>
                <a:close/>
              </a:path>
            </a:pathLst>
          </a:custGeom>
          <a:blipFill>
            <a:blip>
              <a:alphaModFix amt="57000"/>
              <a:extLst>
                <a:ext uri="{96DAC541-7B7A-43D3-8B79-37D633B846F1}">
                  <asvg:svgBlip xmlns:asvg="http://schemas.microsoft.com/office/drawing/2016/SVG/main" r:embed="rId5"/>
                </a:ext>
              </a:extLst>
            </a:blip>
            <a:stretch>
              <a:fillRect/>
            </a:stretch>
          </a:blipFill>
        </p:spPr>
        <p:txBody>
          <a:bodyPr/>
          <a:lstStyle/>
          <a:p>
            <a:endParaRPr lang="en-GB"/>
          </a:p>
        </p:txBody>
      </p:sp>
      <p:pic>
        <p:nvPicPr>
          <p:cNvPr id="8" name="Picture 8">
            <a:hlinkClick r:id="" action="ppaction://media"/>
          </p:cNvPr>
          <p:cNvPicPr>
            <a:picLocks noChangeAspect="1"/>
          </p:cNvPicPr>
          <p:nvPr>
            <a:videoFile r:link="rId2"/>
            <p:extLst>
              <p:ext uri="{DAA4B4D4-6D71-4841-9C94-3DE7FCFB9230}">
                <p14:media xmlns:p14="http://schemas.microsoft.com/office/powerpoint/2010/main" r:embed="rId1"/>
              </p:ext>
            </p:extLst>
          </p:nvPr>
        </p:nvPicPr>
        <p:blipFill>
          <a:blip r:embed="rId6"/>
          <a:srcRect/>
          <a:stretch>
            <a:fillRect/>
          </a:stretch>
        </p:blipFill>
        <p:spPr>
          <a:xfrm>
            <a:off x="731520" y="1318185"/>
            <a:ext cx="8290560" cy="4678831"/>
          </a:xfrm>
          <a:prstGeom prst="rect">
            <a:avLst/>
          </a:prstGeom>
        </p:spPr>
      </p:pic>
    </p:spTree>
  </p:cSld>
  <p:clrMapOvr>
    <a:masterClrMapping/>
  </p:clrMapOvr>
  <p:timing>
    <p:tnLst>
      <p:par>
        <p:cTn id="1" dur="indefinite" restart="never" nodeType="tmRoot">
          <p:childTnLst>
            <p:video>
              <p:cMediaNode vol="100000">
                <p:cTn id="2" fill="hold" display="0">
                  <p:stCondLst>
                    <p:cond delay="indefinite"/>
                  </p:stCondLst>
                </p:cTn>
                <p:tgtEl>
                  <p:spTgt spid="8"/>
                </p:tgtEl>
              </p:cMediaNode>
            </p:video>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FACC77"/>
        </a:solidFill>
        <a:effectLst/>
      </p:bgPr>
    </p:bg>
    <p:spTree>
      <p:nvGrpSpPr>
        <p:cNvPr id="1" name=""/>
        <p:cNvGrpSpPr/>
        <p:nvPr/>
      </p:nvGrpSpPr>
      <p:grpSpPr>
        <a:xfrm>
          <a:off x="0" y="0"/>
          <a:ext cx="0" cy="0"/>
          <a:chOff x="0" y="0"/>
          <a:chExt cx="0" cy="0"/>
        </a:xfrm>
      </p:grpSpPr>
      <p:sp>
        <p:nvSpPr>
          <p:cNvPr id="2" name="Freeform 2"/>
          <p:cNvSpPr/>
          <p:nvPr/>
        </p:nvSpPr>
        <p:spPr>
          <a:xfrm>
            <a:off x="-186690" y="-163830"/>
            <a:ext cx="3821430" cy="3821430"/>
          </a:xfrm>
          <a:custGeom>
            <a:avLst/>
            <a:gdLst/>
            <a:ahLst/>
            <a:cxnLst/>
            <a:rect l="l" t="t" r="r" b="b"/>
            <a:pathLst>
              <a:path w="3821430" h="3821430">
                <a:moveTo>
                  <a:pt x="0" y="0"/>
                </a:moveTo>
                <a:lnTo>
                  <a:pt x="3821430" y="0"/>
                </a:lnTo>
                <a:lnTo>
                  <a:pt x="3821430" y="3821430"/>
                </a:lnTo>
                <a:lnTo>
                  <a:pt x="0" y="3821430"/>
                </a:lnTo>
                <a:lnTo>
                  <a:pt x="0" y="0"/>
                </a:lnTo>
                <a:close/>
              </a:path>
            </a:pathLst>
          </a:custGeom>
          <a:blipFill>
            <a:blip>
              <a:alphaModFix amt="57000"/>
              <a:extLst>
                <a:ext uri="{96DAC541-7B7A-43D3-8B79-37D633B846F1}">
                  <asvg:svgBlip xmlns:asvg="http://schemas.microsoft.com/office/drawing/2016/SVG/main" r:embed="rId5"/>
                </a:ext>
              </a:extLst>
            </a:blip>
            <a:stretch>
              <a:fillRect/>
            </a:stretch>
          </a:blipFill>
        </p:spPr>
        <p:txBody>
          <a:bodyPr/>
          <a:lstStyle/>
          <a:p>
            <a:endParaRPr lang="en-GB"/>
          </a:p>
        </p:txBody>
      </p:sp>
      <p:sp>
        <p:nvSpPr>
          <p:cNvPr id="3" name="Freeform 3"/>
          <p:cNvSpPr/>
          <p:nvPr/>
        </p:nvSpPr>
        <p:spPr>
          <a:xfrm>
            <a:off x="3634740" y="-163830"/>
            <a:ext cx="3821430" cy="3821430"/>
          </a:xfrm>
          <a:custGeom>
            <a:avLst/>
            <a:gdLst/>
            <a:ahLst/>
            <a:cxnLst/>
            <a:rect l="l" t="t" r="r" b="b"/>
            <a:pathLst>
              <a:path w="3821430" h="3821430">
                <a:moveTo>
                  <a:pt x="0" y="0"/>
                </a:moveTo>
                <a:lnTo>
                  <a:pt x="3821430" y="0"/>
                </a:lnTo>
                <a:lnTo>
                  <a:pt x="3821430" y="3821430"/>
                </a:lnTo>
                <a:lnTo>
                  <a:pt x="0" y="3821430"/>
                </a:lnTo>
                <a:lnTo>
                  <a:pt x="0" y="0"/>
                </a:lnTo>
                <a:close/>
              </a:path>
            </a:pathLst>
          </a:custGeom>
          <a:blipFill>
            <a:blip>
              <a:alphaModFix amt="57000"/>
              <a:extLst>
                <a:ext uri="{96DAC541-7B7A-43D3-8B79-37D633B846F1}">
                  <asvg:svgBlip xmlns:asvg="http://schemas.microsoft.com/office/drawing/2016/SVG/main" r:embed="rId5"/>
                </a:ext>
              </a:extLst>
            </a:blip>
            <a:stretch>
              <a:fillRect/>
            </a:stretch>
          </a:blipFill>
        </p:spPr>
        <p:txBody>
          <a:bodyPr/>
          <a:lstStyle/>
          <a:p>
            <a:endParaRPr lang="en-GB"/>
          </a:p>
        </p:txBody>
      </p:sp>
      <p:sp>
        <p:nvSpPr>
          <p:cNvPr id="4" name="Freeform 4"/>
          <p:cNvSpPr/>
          <p:nvPr/>
        </p:nvSpPr>
        <p:spPr>
          <a:xfrm>
            <a:off x="7456170" y="-163830"/>
            <a:ext cx="3821430" cy="3821430"/>
          </a:xfrm>
          <a:custGeom>
            <a:avLst/>
            <a:gdLst/>
            <a:ahLst/>
            <a:cxnLst/>
            <a:rect l="l" t="t" r="r" b="b"/>
            <a:pathLst>
              <a:path w="3821430" h="3821430">
                <a:moveTo>
                  <a:pt x="0" y="0"/>
                </a:moveTo>
                <a:lnTo>
                  <a:pt x="3821430" y="0"/>
                </a:lnTo>
                <a:lnTo>
                  <a:pt x="3821430" y="3821430"/>
                </a:lnTo>
                <a:lnTo>
                  <a:pt x="0" y="3821430"/>
                </a:lnTo>
                <a:lnTo>
                  <a:pt x="0" y="0"/>
                </a:lnTo>
                <a:close/>
              </a:path>
            </a:pathLst>
          </a:custGeom>
          <a:blipFill>
            <a:blip>
              <a:alphaModFix amt="57000"/>
              <a:extLst>
                <a:ext uri="{96DAC541-7B7A-43D3-8B79-37D633B846F1}">
                  <asvg:svgBlip xmlns:asvg="http://schemas.microsoft.com/office/drawing/2016/SVG/main" r:embed="rId5"/>
                </a:ext>
              </a:extLst>
            </a:blip>
            <a:stretch>
              <a:fillRect/>
            </a:stretch>
          </a:blipFill>
        </p:spPr>
        <p:txBody>
          <a:bodyPr/>
          <a:lstStyle/>
          <a:p>
            <a:endParaRPr lang="en-GB"/>
          </a:p>
        </p:txBody>
      </p:sp>
      <p:sp>
        <p:nvSpPr>
          <p:cNvPr id="5" name="Freeform 5"/>
          <p:cNvSpPr/>
          <p:nvPr/>
        </p:nvSpPr>
        <p:spPr>
          <a:xfrm>
            <a:off x="-1558290" y="3657600"/>
            <a:ext cx="3821430" cy="3821430"/>
          </a:xfrm>
          <a:custGeom>
            <a:avLst/>
            <a:gdLst/>
            <a:ahLst/>
            <a:cxnLst/>
            <a:rect l="l" t="t" r="r" b="b"/>
            <a:pathLst>
              <a:path w="3821430" h="3821430">
                <a:moveTo>
                  <a:pt x="0" y="0"/>
                </a:moveTo>
                <a:lnTo>
                  <a:pt x="3821430" y="0"/>
                </a:lnTo>
                <a:lnTo>
                  <a:pt x="3821430" y="3821430"/>
                </a:lnTo>
                <a:lnTo>
                  <a:pt x="0" y="3821430"/>
                </a:lnTo>
                <a:lnTo>
                  <a:pt x="0" y="0"/>
                </a:lnTo>
                <a:close/>
              </a:path>
            </a:pathLst>
          </a:custGeom>
          <a:blipFill>
            <a:blip>
              <a:alphaModFix amt="57000"/>
              <a:extLst>
                <a:ext uri="{96DAC541-7B7A-43D3-8B79-37D633B846F1}">
                  <asvg:svgBlip xmlns:asvg="http://schemas.microsoft.com/office/drawing/2016/SVG/main" r:embed="rId5"/>
                </a:ext>
              </a:extLst>
            </a:blip>
            <a:stretch>
              <a:fillRect/>
            </a:stretch>
          </a:blipFill>
        </p:spPr>
        <p:txBody>
          <a:bodyPr/>
          <a:lstStyle/>
          <a:p>
            <a:endParaRPr lang="en-GB"/>
          </a:p>
        </p:txBody>
      </p:sp>
      <p:sp>
        <p:nvSpPr>
          <p:cNvPr id="6" name="Freeform 6"/>
          <p:cNvSpPr/>
          <p:nvPr/>
        </p:nvSpPr>
        <p:spPr>
          <a:xfrm>
            <a:off x="2263140" y="3657600"/>
            <a:ext cx="3821430" cy="3821430"/>
          </a:xfrm>
          <a:custGeom>
            <a:avLst/>
            <a:gdLst/>
            <a:ahLst/>
            <a:cxnLst/>
            <a:rect l="l" t="t" r="r" b="b"/>
            <a:pathLst>
              <a:path w="3821430" h="3821430">
                <a:moveTo>
                  <a:pt x="0" y="0"/>
                </a:moveTo>
                <a:lnTo>
                  <a:pt x="3821430" y="0"/>
                </a:lnTo>
                <a:lnTo>
                  <a:pt x="3821430" y="3821430"/>
                </a:lnTo>
                <a:lnTo>
                  <a:pt x="0" y="3821430"/>
                </a:lnTo>
                <a:lnTo>
                  <a:pt x="0" y="0"/>
                </a:lnTo>
                <a:close/>
              </a:path>
            </a:pathLst>
          </a:custGeom>
          <a:blipFill>
            <a:blip>
              <a:alphaModFix amt="57000"/>
              <a:extLst>
                <a:ext uri="{96DAC541-7B7A-43D3-8B79-37D633B846F1}">
                  <asvg:svgBlip xmlns:asvg="http://schemas.microsoft.com/office/drawing/2016/SVG/main" r:embed="rId5"/>
                </a:ext>
              </a:extLst>
            </a:blip>
            <a:stretch>
              <a:fillRect/>
            </a:stretch>
          </a:blipFill>
        </p:spPr>
        <p:txBody>
          <a:bodyPr/>
          <a:lstStyle/>
          <a:p>
            <a:endParaRPr lang="en-GB"/>
          </a:p>
        </p:txBody>
      </p:sp>
      <p:sp>
        <p:nvSpPr>
          <p:cNvPr id="7" name="Freeform 7"/>
          <p:cNvSpPr/>
          <p:nvPr/>
        </p:nvSpPr>
        <p:spPr>
          <a:xfrm>
            <a:off x="6084570" y="3657600"/>
            <a:ext cx="3821430" cy="3821430"/>
          </a:xfrm>
          <a:custGeom>
            <a:avLst/>
            <a:gdLst/>
            <a:ahLst/>
            <a:cxnLst/>
            <a:rect l="l" t="t" r="r" b="b"/>
            <a:pathLst>
              <a:path w="3821430" h="3821430">
                <a:moveTo>
                  <a:pt x="0" y="0"/>
                </a:moveTo>
                <a:lnTo>
                  <a:pt x="3821430" y="0"/>
                </a:lnTo>
                <a:lnTo>
                  <a:pt x="3821430" y="3821430"/>
                </a:lnTo>
                <a:lnTo>
                  <a:pt x="0" y="3821430"/>
                </a:lnTo>
                <a:lnTo>
                  <a:pt x="0" y="0"/>
                </a:lnTo>
                <a:close/>
              </a:path>
            </a:pathLst>
          </a:custGeom>
          <a:blipFill>
            <a:blip>
              <a:alphaModFix amt="57000"/>
              <a:extLst>
                <a:ext uri="{96DAC541-7B7A-43D3-8B79-37D633B846F1}">
                  <asvg:svgBlip xmlns:asvg="http://schemas.microsoft.com/office/drawing/2016/SVG/main" r:embed="rId5"/>
                </a:ext>
              </a:extLst>
            </a:blip>
            <a:stretch>
              <a:fillRect/>
            </a:stretch>
          </a:blipFill>
        </p:spPr>
        <p:txBody>
          <a:bodyPr/>
          <a:lstStyle/>
          <a:p>
            <a:endParaRPr lang="en-GB"/>
          </a:p>
        </p:txBody>
      </p:sp>
      <p:pic>
        <p:nvPicPr>
          <p:cNvPr id="8" name="Picture 8">
            <a:hlinkClick r:id="" action="ppaction://media"/>
          </p:cNvPr>
          <p:cNvPicPr>
            <a:picLocks noChangeAspect="1"/>
          </p:cNvPicPr>
          <p:nvPr>
            <a:videoFile r:link="rId2"/>
            <p:extLst>
              <p:ext uri="{DAA4B4D4-6D71-4841-9C94-3DE7FCFB9230}">
                <p14:media xmlns:p14="http://schemas.microsoft.com/office/powerpoint/2010/main" r:embed="rId1"/>
              </p:ext>
            </p:extLst>
          </p:nvPr>
        </p:nvPicPr>
        <p:blipFill>
          <a:blip r:embed="rId6"/>
          <a:srcRect/>
          <a:stretch>
            <a:fillRect/>
          </a:stretch>
        </p:blipFill>
        <p:spPr>
          <a:xfrm>
            <a:off x="731520" y="1318185"/>
            <a:ext cx="8290560" cy="4678831"/>
          </a:xfrm>
          <a:prstGeom prst="rect">
            <a:avLst/>
          </a:prstGeom>
        </p:spPr>
      </p:pic>
      <p:sp>
        <p:nvSpPr>
          <p:cNvPr id="9" name="TextBox 9"/>
          <p:cNvSpPr txBox="1"/>
          <p:nvPr/>
        </p:nvSpPr>
        <p:spPr>
          <a:xfrm>
            <a:off x="4329226" y="6425183"/>
            <a:ext cx="4692854" cy="506231"/>
          </a:xfrm>
          <a:prstGeom prst="rect">
            <a:avLst/>
          </a:prstGeom>
        </p:spPr>
        <p:txBody>
          <a:bodyPr lIns="0" tIns="0" rIns="0" bIns="0" rtlCol="0" anchor="t">
            <a:spAutoFit/>
          </a:bodyPr>
          <a:lstStyle/>
          <a:p>
            <a:pPr algn="ctr">
              <a:lnSpc>
                <a:spcPts val="4161"/>
              </a:lnSpc>
            </a:pPr>
            <a:r>
              <a:rPr lang="en-US" sz="2972">
                <a:solidFill>
                  <a:srgbClr val="000000"/>
                </a:solidFill>
                <a:latin typeface="TT Commons Pro"/>
                <a:ea typeface="TT Commons Pro"/>
                <a:cs typeface="TT Commons Pro"/>
                <a:sym typeface="TT Commons Pro"/>
              </a:rPr>
              <a:t>What is this mammal doing?</a:t>
            </a:r>
          </a:p>
        </p:txBody>
      </p:sp>
    </p:spTree>
  </p:cSld>
  <p:clrMapOvr>
    <a:masterClrMapping/>
  </p:clrMapOvr>
  <p:timing>
    <p:tnLst>
      <p:par>
        <p:cTn id="1" dur="indefinite" restart="never" nodeType="tmRoot">
          <p:childTnLst>
            <p:video>
              <p:cMediaNode vol="100000">
                <p:cTn id="2" fill="hold" display="0">
                  <p:stCondLst>
                    <p:cond delay="indefinite"/>
                  </p:stCondLst>
                </p:cTn>
                <p:tgtEl>
                  <p:spTgt spid="8"/>
                </p:tgtEl>
              </p:cMediaNode>
            </p:video>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FACC77"/>
        </a:solidFill>
        <a:effectLst/>
      </p:bgPr>
    </p:bg>
    <p:spTree>
      <p:nvGrpSpPr>
        <p:cNvPr id="1" name=""/>
        <p:cNvGrpSpPr/>
        <p:nvPr/>
      </p:nvGrpSpPr>
      <p:grpSpPr>
        <a:xfrm>
          <a:off x="0" y="0"/>
          <a:ext cx="0" cy="0"/>
          <a:chOff x="0" y="0"/>
          <a:chExt cx="0" cy="0"/>
        </a:xfrm>
      </p:grpSpPr>
      <p:sp>
        <p:nvSpPr>
          <p:cNvPr id="2" name="Freeform 2"/>
          <p:cNvSpPr/>
          <p:nvPr/>
        </p:nvSpPr>
        <p:spPr>
          <a:xfrm>
            <a:off x="-186690" y="-163830"/>
            <a:ext cx="3821430" cy="3821430"/>
          </a:xfrm>
          <a:custGeom>
            <a:avLst/>
            <a:gdLst/>
            <a:ahLst/>
            <a:cxnLst/>
            <a:rect l="l" t="t" r="r" b="b"/>
            <a:pathLst>
              <a:path w="3821430" h="3821430">
                <a:moveTo>
                  <a:pt x="0" y="0"/>
                </a:moveTo>
                <a:lnTo>
                  <a:pt x="3821430" y="0"/>
                </a:lnTo>
                <a:lnTo>
                  <a:pt x="3821430" y="3821430"/>
                </a:lnTo>
                <a:lnTo>
                  <a:pt x="0" y="3821430"/>
                </a:lnTo>
                <a:lnTo>
                  <a:pt x="0" y="0"/>
                </a:lnTo>
                <a:close/>
              </a:path>
            </a:pathLst>
          </a:custGeom>
          <a:blipFill>
            <a:blip>
              <a:alphaModFix amt="57000"/>
              <a:extLst>
                <a:ext uri="{96DAC541-7B7A-43D3-8B79-37D633B846F1}">
                  <asvg:svgBlip xmlns:asvg="http://schemas.microsoft.com/office/drawing/2016/SVG/main" r:embed="rId5"/>
                </a:ext>
              </a:extLst>
            </a:blip>
            <a:stretch>
              <a:fillRect/>
            </a:stretch>
          </a:blipFill>
        </p:spPr>
        <p:txBody>
          <a:bodyPr/>
          <a:lstStyle/>
          <a:p>
            <a:endParaRPr lang="en-GB"/>
          </a:p>
        </p:txBody>
      </p:sp>
      <p:sp>
        <p:nvSpPr>
          <p:cNvPr id="3" name="Freeform 3"/>
          <p:cNvSpPr/>
          <p:nvPr/>
        </p:nvSpPr>
        <p:spPr>
          <a:xfrm>
            <a:off x="3634740" y="-163830"/>
            <a:ext cx="3821430" cy="3821430"/>
          </a:xfrm>
          <a:custGeom>
            <a:avLst/>
            <a:gdLst/>
            <a:ahLst/>
            <a:cxnLst/>
            <a:rect l="l" t="t" r="r" b="b"/>
            <a:pathLst>
              <a:path w="3821430" h="3821430">
                <a:moveTo>
                  <a:pt x="0" y="0"/>
                </a:moveTo>
                <a:lnTo>
                  <a:pt x="3821430" y="0"/>
                </a:lnTo>
                <a:lnTo>
                  <a:pt x="3821430" y="3821430"/>
                </a:lnTo>
                <a:lnTo>
                  <a:pt x="0" y="3821430"/>
                </a:lnTo>
                <a:lnTo>
                  <a:pt x="0" y="0"/>
                </a:lnTo>
                <a:close/>
              </a:path>
            </a:pathLst>
          </a:custGeom>
          <a:blipFill>
            <a:blip>
              <a:alphaModFix amt="57000"/>
              <a:extLst>
                <a:ext uri="{96DAC541-7B7A-43D3-8B79-37D633B846F1}">
                  <asvg:svgBlip xmlns:asvg="http://schemas.microsoft.com/office/drawing/2016/SVG/main" r:embed="rId5"/>
                </a:ext>
              </a:extLst>
            </a:blip>
            <a:stretch>
              <a:fillRect/>
            </a:stretch>
          </a:blipFill>
        </p:spPr>
        <p:txBody>
          <a:bodyPr/>
          <a:lstStyle/>
          <a:p>
            <a:endParaRPr lang="en-GB"/>
          </a:p>
        </p:txBody>
      </p:sp>
      <p:sp>
        <p:nvSpPr>
          <p:cNvPr id="4" name="Freeform 4"/>
          <p:cNvSpPr/>
          <p:nvPr/>
        </p:nvSpPr>
        <p:spPr>
          <a:xfrm>
            <a:off x="7456170" y="-163830"/>
            <a:ext cx="3821430" cy="3821430"/>
          </a:xfrm>
          <a:custGeom>
            <a:avLst/>
            <a:gdLst/>
            <a:ahLst/>
            <a:cxnLst/>
            <a:rect l="l" t="t" r="r" b="b"/>
            <a:pathLst>
              <a:path w="3821430" h="3821430">
                <a:moveTo>
                  <a:pt x="0" y="0"/>
                </a:moveTo>
                <a:lnTo>
                  <a:pt x="3821430" y="0"/>
                </a:lnTo>
                <a:lnTo>
                  <a:pt x="3821430" y="3821430"/>
                </a:lnTo>
                <a:lnTo>
                  <a:pt x="0" y="3821430"/>
                </a:lnTo>
                <a:lnTo>
                  <a:pt x="0" y="0"/>
                </a:lnTo>
                <a:close/>
              </a:path>
            </a:pathLst>
          </a:custGeom>
          <a:blipFill>
            <a:blip>
              <a:alphaModFix amt="57000"/>
              <a:extLst>
                <a:ext uri="{96DAC541-7B7A-43D3-8B79-37D633B846F1}">
                  <asvg:svgBlip xmlns:asvg="http://schemas.microsoft.com/office/drawing/2016/SVG/main" r:embed="rId5"/>
                </a:ext>
              </a:extLst>
            </a:blip>
            <a:stretch>
              <a:fillRect/>
            </a:stretch>
          </a:blipFill>
        </p:spPr>
        <p:txBody>
          <a:bodyPr/>
          <a:lstStyle/>
          <a:p>
            <a:endParaRPr lang="en-GB"/>
          </a:p>
        </p:txBody>
      </p:sp>
      <p:sp>
        <p:nvSpPr>
          <p:cNvPr id="5" name="Freeform 5"/>
          <p:cNvSpPr/>
          <p:nvPr/>
        </p:nvSpPr>
        <p:spPr>
          <a:xfrm>
            <a:off x="-1558290" y="3657600"/>
            <a:ext cx="3821430" cy="3821430"/>
          </a:xfrm>
          <a:custGeom>
            <a:avLst/>
            <a:gdLst/>
            <a:ahLst/>
            <a:cxnLst/>
            <a:rect l="l" t="t" r="r" b="b"/>
            <a:pathLst>
              <a:path w="3821430" h="3821430">
                <a:moveTo>
                  <a:pt x="0" y="0"/>
                </a:moveTo>
                <a:lnTo>
                  <a:pt x="3821430" y="0"/>
                </a:lnTo>
                <a:lnTo>
                  <a:pt x="3821430" y="3821430"/>
                </a:lnTo>
                <a:lnTo>
                  <a:pt x="0" y="3821430"/>
                </a:lnTo>
                <a:lnTo>
                  <a:pt x="0" y="0"/>
                </a:lnTo>
                <a:close/>
              </a:path>
            </a:pathLst>
          </a:custGeom>
          <a:blipFill>
            <a:blip>
              <a:alphaModFix amt="57000"/>
              <a:extLst>
                <a:ext uri="{96DAC541-7B7A-43D3-8B79-37D633B846F1}">
                  <asvg:svgBlip xmlns:asvg="http://schemas.microsoft.com/office/drawing/2016/SVG/main" r:embed="rId5"/>
                </a:ext>
              </a:extLst>
            </a:blip>
            <a:stretch>
              <a:fillRect/>
            </a:stretch>
          </a:blipFill>
        </p:spPr>
        <p:txBody>
          <a:bodyPr/>
          <a:lstStyle/>
          <a:p>
            <a:endParaRPr lang="en-GB"/>
          </a:p>
        </p:txBody>
      </p:sp>
      <p:sp>
        <p:nvSpPr>
          <p:cNvPr id="6" name="Freeform 6"/>
          <p:cNvSpPr/>
          <p:nvPr/>
        </p:nvSpPr>
        <p:spPr>
          <a:xfrm>
            <a:off x="2263140" y="3657600"/>
            <a:ext cx="3821430" cy="3821430"/>
          </a:xfrm>
          <a:custGeom>
            <a:avLst/>
            <a:gdLst/>
            <a:ahLst/>
            <a:cxnLst/>
            <a:rect l="l" t="t" r="r" b="b"/>
            <a:pathLst>
              <a:path w="3821430" h="3821430">
                <a:moveTo>
                  <a:pt x="0" y="0"/>
                </a:moveTo>
                <a:lnTo>
                  <a:pt x="3821430" y="0"/>
                </a:lnTo>
                <a:lnTo>
                  <a:pt x="3821430" y="3821430"/>
                </a:lnTo>
                <a:lnTo>
                  <a:pt x="0" y="3821430"/>
                </a:lnTo>
                <a:lnTo>
                  <a:pt x="0" y="0"/>
                </a:lnTo>
                <a:close/>
              </a:path>
            </a:pathLst>
          </a:custGeom>
          <a:blipFill>
            <a:blip>
              <a:alphaModFix amt="57000"/>
              <a:extLst>
                <a:ext uri="{96DAC541-7B7A-43D3-8B79-37D633B846F1}">
                  <asvg:svgBlip xmlns:asvg="http://schemas.microsoft.com/office/drawing/2016/SVG/main" r:embed="rId5"/>
                </a:ext>
              </a:extLst>
            </a:blip>
            <a:stretch>
              <a:fillRect/>
            </a:stretch>
          </a:blipFill>
        </p:spPr>
        <p:txBody>
          <a:bodyPr/>
          <a:lstStyle/>
          <a:p>
            <a:endParaRPr lang="en-GB"/>
          </a:p>
        </p:txBody>
      </p:sp>
      <p:sp>
        <p:nvSpPr>
          <p:cNvPr id="7" name="Freeform 7"/>
          <p:cNvSpPr/>
          <p:nvPr/>
        </p:nvSpPr>
        <p:spPr>
          <a:xfrm>
            <a:off x="6084570" y="3657600"/>
            <a:ext cx="3821430" cy="3821430"/>
          </a:xfrm>
          <a:custGeom>
            <a:avLst/>
            <a:gdLst/>
            <a:ahLst/>
            <a:cxnLst/>
            <a:rect l="l" t="t" r="r" b="b"/>
            <a:pathLst>
              <a:path w="3821430" h="3821430">
                <a:moveTo>
                  <a:pt x="0" y="0"/>
                </a:moveTo>
                <a:lnTo>
                  <a:pt x="3821430" y="0"/>
                </a:lnTo>
                <a:lnTo>
                  <a:pt x="3821430" y="3821430"/>
                </a:lnTo>
                <a:lnTo>
                  <a:pt x="0" y="3821430"/>
                </a:lnTo>
                <a:lnTo>
                  <a:pt x="0" y="0"/>
                </a:lnTo>
                <a:close/>
              </a:path>
            </a:pathLst>
          </a:custGeom>
          <a:blipFill>
            <a:blip>
              <a:alphaModFix amt="57000"/>
              <a:extLst>
                <a:ext uri="{96DAC541-7B7A-43D3-8B79-37D633B846F1}">
                  <asvg:svgBlip xmlns:asvg="http://schemas.microsoft.com/office/drawing/2016/SVG/main" r:embed="rId5"/>
                </a:ext>
              </a:extLst>
            </a:blip>
            <a:stretch>
              <a:fillRect/>
            </a:stretch>
          </a:blipFill>
        </p:spPr>
        <p:txBody>
          <a:bodyPr/>
          <a:lstStyle/>
          <a:p>
            <a:endParaRPr lang="en-GB"/>
          </a:p>
        </p:txBody>
      </p:sp>
      <p:pic>
        <p:nvPicPr>
          <p:cNvPr id="8" name="Picture 8">
            <a:hlinkClick r:id="" action="ppaction://media"/>
          </p:cNvPr>
          <p:cNvPicPr>
            <a:picLocks noChangeAspect="1"/>
          </p:cNvPicPr>
          <p:nvPr>
            <a:videoFile r:link="rId2"/>
            <p:extLst>
              <p:ext uri="{DAA4B4D4-6D71-4841-9C94-3DE7FCFB9230}">
                <p14:media xmlns:p14="http://schemas.microsoft.com/office/powerpoint/2010/main" r:embed="rId1"/>
              </p:ext>
            </p:extLst>
          </p:nvPr>
        </p:nvPicPr>
        <p:blipFill>
          <a:blip r:embed="rId6"/>
          <a:srcRect/>
          <a:stretch>
            <a:fillRect/>
          </a:stretch>
        </p:blipFill>
        <p:spPr>
          <a:xfrm>
            <a:off x="731520" y="1318185"/>
            <a:ext cx="8290560" cy="4678831"/>
          </a:xfrm>
          <a:prstGeom prst="rect">
            <a:avLst/>
          </a:prstGeom>
        </p:spPr>
      </p:pic>
      <p:sp>
        <p:nvSpPr>
          <p:cNvPr id="9" name="TextBox 9"/>
          <p:cNvSpPr txBox="1"/>
          <p:nvPr/>
        </p:nvSpPr>
        <p:spPr>
          <a:xfrm>
            <a:off x="6084570" y="6411458"/>
            <a:ext cx="3155665" cy="506231"/>
          </a:xfrm>
          <a:prstGeom prst="rect">
            <a:avLst/>
          </a:prstGeom>
        </p:spPr>
        <p:txBody>
          <a:bodyPr lIns="0" tIns="0" rIns="0" bIns="0" rtlCol="0" anchor="t">
            <a:spAutoFit/>
          </a:bodyPr>
          <a:lstStyle/>
          <a:p>
            <a:pPr algn="ctr">
              <a:lnSpc>
                <a:spcPts val="4161"/>
              </a:lnSpc>
            </a:pPr>
            <a:r>
              <a:rPr lang="en-US" sz="2972">
                <a:solidFill>
                  <a:srgbClr val="000000"/>
                </a:solidFill>
                <a:latin typeface="TT Commons Pro"/>
                <a:ea typeface="TT Commons Pro"/>
                <a:cs typeface="TT Commons Pro"/>
                <a:sym typeface="TT Commons Pro"/>
              </a:rPr>
              <a:t>Formula Milk</a:t>
            </a:r>
          </a:p>
        </p:txBody>
      </p:sp>
    </p:spTree>
  </p:cSld>
  <p:clrMapOvr>
    <a:masterClrMapping/>
  </p:clrMapOvr>
  <p:timing>
    <p:tnLst>
      <p:par>
        <p:cTn id="1" dur="indefinite" restart="never" nodeType="tmRoot">
          <p:childTnLst>
            <p:video>
              <p:cMediaNode vol="100000">
                <p:cTn id="2" fill="hold" display="0">
                  <p:stCondLst>
                    <p:cond delay="indefinite"/>
                  </p:stCondLst>
                </p:cTn>
                <p:tgtEl>
                  <p:spTgt spid="8"/>
                </p:tgtEl>
              </p:cMediaNode>
            </p:video>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FDBCA0"/>
        </a:solidFill>
        <a:effectLst/>
      </p:bgPr>
    </p:bg>
    <p:spTree>
      <p:nvGrpSpPr>
        <p:cNvPr id="1" name=""/>
        <p:cNvGrpSpPr/>
        <p:nvPr/>
      </p:nvGrpSpPr>
      <p:grpSpPr>
        <a:xfrm>
          <a:off x="0" y="0"/>
          <a:ext cx="0" cy="0"/>
          <a:chOff x="0" y="0"/>
          <a:chExt cx="0" cy="0"/>
        </a:xfrm>
      </p:grpSpPr>
      <p:sp>
        <p:nvSpPr>
          <p:cNvPr id="2" name="Freeform 2"/>
          <p:cNvSpPr/>
          <p:nvPr/>
        </p:nvSpPr>
        <p:spPr>
          <a:xfrm>
            <a:off x="-186690" y="-163830"/>
            <a:ext cx="3821430" cy="3821430"/>
          </a:xfrm>
          <a:custGeom>
            <a:avLst/>
            <a:gdLst/>
            <a:ahLst/>
            <a:cxnLst/>
            <a:rect l="l" t="t" r="r" b="b"/>
            <a:pathLst>
              <a:path w="3821430" h="3821430">
                <a:moveTo>
                  <a:pt x="0" y="0"/>
                </a:moveTo>
                <a:lnTo>
                  <a:pt x="3821430" y="0"/>
                </a:lnTo>
                <a:lnTo>
                  <a:pt x="3821430" y="3821430"/>
                </a:lnTo>
                <a:lnTo>
                  <a:pt x="0" y="3821430"/>
                </a:lnTo>
                <a:lnTo>
                  <a:pt x="0" y="0"/>
                </a:lnTo>
                <a:close/>
              </a:path>
            </a:pathLst>
          </a:custGeom>
          <a:blipFill>
            <a:blip>
              <a:alphaModFix amt="57000"/>
              <a:extLst>
                <a:ext uri="{96DAC541-7B7A-43D3-8B79-37D633B846F1}">
                  <asvg:svgBlip xmlns:asvg="http://schemas.microsoft.com/office/drawing/2016/SVG/main" r:embed="rId3"/>
                </a:ext>
              </a:extLst>
            </a:blip>
            <a:stretch>
              <a:fillRect/>
            </a:stretch>
          </a:blipFill>
        </p:spPr>
        <p:txBody>
          <a:bodyPr/>
          <a:lstStyle/>
          <a:p>
            <a:endParaRPr lang="en-GB"/>
          </a:p>
        </p:txBody>
      </p:sp>
      <p:sp>
        <p:nvSpPr>
          <p:cNvPr id="3" name="Freeform 3"/>
          <p:cNvSpPr/>
          <p:nvPr/>
        </p:nvSpPr>
        <p:spPr>
          <a:xfrm>
            <a:off x="3634740" y="-163830"/>
            <a:ext cx="3821430" cy="3821430"/>
          </a:xfrm>
          <a:custGeom>
            <a:avLst/>
            <a:gdLst/>
            <a:ahLst/>
            <a:cxnLst/>
            <a:rect l="l" t="t" r="r" b="b"/>
            <a:pathLst>
              <a:path w="3821430" h="3821430">
                <a:moveTo>
                  <a:pt x="0" y="0"/>
                </a:moveTo>
                <a:lnTo>
                  <a:pt x="3821430" y="0"/>
                </a:lnTo>
                <a:lnTo>
                  <a:pt x="3821430" y="3821430"/>
                </a:lnTo>
                <a:lnTo>
                  <a:pt x="0" y="3821430"/>
                </a:lnTo>
                <a:lnTo>
                  <a:pt x="0" y="0"/>
                </a:lnTo>
                <a:close/>
              </a:path>
            </a:pathLst>
          </a:custGeom>
          <a:blipFill>
            <a:blip>
              <a:alphaModFix amt="57000"/>
              <a:extLst>
                <a:ext uri="{96DAC541-7B7A-43D3-8B79-37D633B846F1}">
                  <asvg:svgBlip xmlns:asvg="http://schemas.microsoft.com/office/drawing/2016/SVG/main" r:embed="rId3"/>
                </a:ext>
              </a:extLst>
            </a:blip>
            <a:stretch>
              <a:fillRect/>
            </a:stretch>
          </a:blipFill>
        </p:spPr>
        <p:txBody>
          <a:bodyPr/>
          <a:lstStyle/>
          <a:p>
            <a:endParaRPr lang="en-GB"/>
          </a:p>
        </p:txBody>
      </p:sp>
      <p:sp>
        <p:nvSpPr>
          <p:cNvPr id="4" name="Freeform 4"/>
          <p:cNvSpPr/>
          <p:nvPr/>
        </p:nvSpPr>
        <p:spPr>
          <a:xfrm>
            <a:off x="7456170" y="-163830"/>
            <a:ext cx="3821430" cy="3821430"/>
          </a:xfrm>
          <a:custGeom>
            <a:avLst/>
            <a:gdLst/>
            <a:ahLst/>
            <a:cxnLst/>
            <a:rect l="l" t="t" r="r" b="b"/>
            <a:pathLst>
              <a:path w="3821430" h="3821430">
                <a:moveTo>
                  <a:pt x="0" y="0"/>
                </a:moveTo>
                <a:lnTo>
                  <a:pt x="3821430" y="0"/>
                </a:lnTo>
                <a:lnTo>
                  <a:pt x="3821430" y="3821430"/>
                </a:lnTo>
                <a:lnTo>
                  <a:pt x="0" y="3821430"/>
                </a:lnTo>
                <a:lnTo>
                  <a:pt x="0" y="0"/>
                </a:lnTo>
                <a:close/>
              </a:path>
            </a:pathLst>
          </a:custGeom>
          <a:blipFill>
            <a:blip>
              <a:alphaModFix amt="57000"/>
              <a:extLst>
                <a:ext uri="{96DAC541-7B7A-43D3-8B79-37D633B846F1}">
                  <asvg:svgBlip xmlns:asvg="http://schemas.microsoft.com/office/drawing/2016/SVG/main" r:embed="rId3"/>
                </a:ext>
              </a:extLst>
            </a:blip>
            <a:stretch>
              <a:fillRect/>
            </a:stretch>
          </a:blipFill>
        </p:spPr>
        <p:txBody>
          <a:bodyPr/>
          <a:lstStyle/>
          <a:p>
            <a:endParaRPr lang="en-GB"/>
          </a:p>
        </p:txBody>
      </p:sp>
      <p:sp>
        <p:nvSpPr>
          <p:cNvPr id="5" name="Freeform 5"/>
          <p:cNvSpPr/>
          <p:nvPr/>
        </p:nvSpPr>
        <p:spPr>
          <a:xfrm>
            <a:off x="-1558290" y="3657600"/>
            <a:ext cx="3821430" cy="3821430"/>
          </a:xfrm>
          <a:custGeom>
            <a:avLst/>
            <a:gdLst/>
            <a:ahLst/>
            <a:cxnLst/>
            <a:rect l="l" t="t" r="r" b="b"/>
            <a:pathLst>
              <a:path w="3821430" h="3821430">
                <a:moveTo>
                  <a:pt x="0" y="0"/>
                </a:moveTo>
                <a:lnTo>
                  <a:pt x="3821430" y="0"/>
                </a:lnTo>
                <a:lnTo>
                  <a:pt x="3821430" y="3821430"/>
                </a:lnTo>
                <a:lnTo>
                  <a:pt x="0" y="3821430"/>
                </a:lnTo>
                <a:lnTo>
                  <a:pt x="0" y="0"/>
                </a:lnTo>
                <a:close/>
              </a:path>
            </a:pathLst>
          </a:custGeom>
          <a:blipFill>
            <a:blip>
              <a:alphaModFix amt="57000"/>
              <a:extLst>
                <a:ext uri="{96DAC541-7B7A-43D3-8B79-37D633B846F1}">
                  <asvg:svgBlip xmlns:asvg="http://schemas.microsoft.com/office/drawing/2016/SVG/main" r:embed="rId3"/>
                </a:ext>
              </a:extLst>
            </a:blip>
            <a:stretch>
              <a:fillRect/>
            </a:stretch>
          </a:blipFill>
        </p:spPr>
        <p:txBody>
          <a:bodyPr/>
          <a:lstStyle/>
          <a:p>
            <a:endParaRPr lang="en-GB"/>
          </a:p>
        </p:txBody>
      </p:sp>
      <p:sp>
        <p:nvSpPr>
          <p:cNvPr id="6" name="Freeform 6"/>
          <p:cNvSpPr/>
          <p:nvPr/>
        </p:nvSpPr>
        <p:spPr>
          <a:xfrm>
            <a:off x="2263140" y="3657600"/>
            <a:ext cx="3821430" cy="3821430"/>
          </a:xfrm>
          <a:custGeom>
            <a:avLst/>
            <a:gdLst/>
            <a:ahLst/>
            <a:cxnLst/>
            <a:rect l="l" t="t" r="r" b="b"/>
            <a:pathLst>
              <a:path w="3821430" h="3821430">
                <a:moveTo>
                  <a:pt x="0" y="0"/>
                </a:moveTo>
                <a:lnTo>
                  <a:pt x="3821430" y="0"/>
                </a:lnTo>
                <a:lnTo>
                  <a:pt x="3821430" y="3821430"/>
                </a:lnTo>
                <a:lnTo>
                  <a:pt x="0" y="3821430"/>
                </a:lnTo>
                <a:lnTo>
                  <a:pt x="0" y="0"/>
                </a:lnTo>
                <a:close/>
              </a:path>
            </a:pathLst>
          </a:custGeom>
          <a:blipFill>
            <a:blip>
              <a:alphaModFix amt="57000"/>
              <a:extLst>
                <a:ext uri="{96DAC541-7B7A-43D3-8B79-37D633B846F1}">
                  <asvg:svgBlip xmlns:asvg="http://schemas.microsoft.com/office/drawing/2016/SVG/main" r:embed="rId3"/>
                </a:ext>
              </a:extLst>
            </a:blip>
            <a:stretch>
              <a:fillRect/>
            </a:stretch>
          </a:blipFill>
        </p:spPr>
        <p:txBody>
          <a:bodyPr/>
          <a:lstStyle/>
          <a:p>
            <a:endParaRPr lang="en-GB"/>
          </a:p>
        </p:txBody>
      </p:sp>
      <p:sp>
        <p:nvSpPr>
          <p:cNvPr id="7" name="Freeform 7"/>
          <p:cNvSpPr/>
          <p:nvPr/>
        </p:nvSpPr>
        <p:spPr>
          <a:xfrm>
            <a:off x="6084570" y="3657600"/>
            <a:ext cx="3821430" cy="3821430"/>
          </a:xfrm>
          <a:custGeom>
            <a:avLst/>
            <a:gdLst/>
            <a:ahLst/>
            <a:cxnLst/>
            <a:rect l="l" t="t" r="r" b="b"/>
            <a:pathLst>
              <a:path w="3821430" h="3821430">
                <a:moveTo>
                  <a:pt x="0" y="0"/>
                </a:moveTo>
                <a:lnTo>
                  <a:pt x="3821430" y="0"/>
                </a:lnTo>
                <a:lnTo>
                  <a:pt x="3821430" y="3821430"/>
                </a:lnTo>
                <a:lnTo>
                  <a:pt x="0" y="3821430"/>
                </a:lnTo>
                <a:lnTo>
                  <a:pt x="0" y="0"/>
                </a:lnTo>
                <a:close/>
              </a:path>
            </a:pathLst>
          </a:custGeom>
          <a:blipFill>
            <a:blip>
              <a:alphaModFix amt="57000"/>
              <a:extLst>
                <a:ext uri="{96DAC541-7B7A-43D3-8B79-37D633B846F1}">
                  <asvg:svgBlip xmlns:asvg="http://schemas.microsoft.com/office/drawing/2016/SVG/main" r:embed="rId3"/>
                </a:ext>
              </a:extLst>
            </a:blip>
            <a:stretch>
              <a:fillRect/>
            </a:stretch>
          </a:blipFill>
        </p:spPr>
        <p:txBody>
          <a:bodyPr/>
          <a:lstStyle/>
          <a:p>
            <a:endParaRPr lang="en-GB"/>
          </a:p>
        </p:txBody>
      </p:sp>
      <p:grpSp>
        <p:nvGrpSpPr>
          <p:cNvPr id="8" name="Group 8"/>
          <p:cNvGrpSpPr/>
          <p:nvPr/>
        </p:nvGrpSpPr>
        <p:grpSpPr>
          <a:xfrm>
            <a:off x="731520" y="731520"/>
            <a:ext cx="8290560" cy="5852160"/>
            <a:chOff x="0" y="0"/>
            <a:chExt cx="3070578" cy="2167467"/>
          </a:xfrm>
        </p:grpSpPr>
        <p:sp>
          <p:nvSpPr>
            <p:cNvPr id="9" name="Freeform 9"/>
            <p:cNvSpPr/>
            <p:nvPr/>
          </p:nvSpPr>
          <p:spPr>
            <a:xfrm>
              <a:off x="0" y="0"/>
              <a:ext cx="3070578" cy="2167467"/>
            </a:xfrm>
            <a:custGeom>
              <a:avLst/>
              <a:gdLst/>
              <a:ahLst/>
              <a:cxnLst/>
              <a:rect l="l" t="t" r="r" b="b"/>
              <a:pathLst>
                <a:path w="3070578" h="2167467">
                  <a:moveTo>
                    <a:pt x="33618" y="0"/>
                  </a:moveTo>
                  <a:lnTo>
                    <a:pt x="3036960" y="0"/>
                  </a:lnTo>
                  <a:cubicBezTo>
                    <a:pt x="3045876" y="0"/>
                    <a:pt x="3054427" y="3542"/>
                    <a:pt x="3060731" y="9846"/>
                  </a:cubicBezTo>
                  <a:cubicBezTo>
                    <a:pt x="3067036" y="16151"/>
                    <a:pt x="3070578" y="24702"/>
                    <a:pt x="3070578" y="33618"/>
                  </a:cubicBezTo>
                  <a:lnTo>
                    <a:pt x="3070578" y="2133849"/>
                  </a:lnTo>
                  <a:cubicBezTo>
                    <a:pt x="3070578" y="2142765"/>
                    <a:pt x="3067036" y="2151316"/>
                    <a:pt x="3060731" y="2157620"/>
                  </a:cubicBezTo>
                  <a:cubicBezTo>
                    <a:pt x="3054427" y="2163925"/>
                    <a:pt x="3045876" y="2167467"/>
                    <a:pt x="3036960" y="2167467"/>
                  </a:cubicBezTo>
                  <a:lnTo>
                    <a:pt x="33618" y="2167467"/>
                  </a:lnTo>
                  <a:cubicBezTo>
                    <a:pt x="24702" y="2167467"/>
                    <a:pt x="16151" y="2163925"/>
                    <a:pt x="9846" y="2157620"/>
                  </a:cubicBezTo>
                  <a:cubicBezTo>
                    <a:pt x="3542" y="2151316"/>
                    <a:pt x="0" y="2142765"/>
                    <a:pt x="0" y="2133849"/>
                  </a:cubicBezTo>
                  <a:lnTo>
                    <a:pt x="0" y="33618"/>
                  </a:lnTo>
                  <a:cubicBezTo>
                    <a:pt x="0" y="24702"/>
                    <a:pt x="3542" y="16151"/>
                    <a:pt x="9846" y="9846"/>
                  </a:cubicBezTo>
                  <a:cubicBezTo>
                    <a:pt x="16151" y="3542"/>
                    <a:pt x="24702" y="0"/>
                    <a:pt x="33618" y="0"/>
                  </a:cubicBezTo>
                  <a:close/>
                </a:path>
              </a:pathLst>
            </a:custGeom>
            <a:solidFill>
              <a:srgbClr val="FFFFFF">
                <a:alpha val="94902"/>
              </a:srgbClr>
            </a:solidFill>
          </p:spPr>
          <p:txBody>
            <a:bodyPr/>
            <a:lstStyle/>
            <a:p>
              <a:endParaRPr lang="en-GB"/>
            </a:p>
          </p:txBody>
        </p:sp>
        <p:sp>
          <p:nvSpPr>
            <p:cNvPr id="10" name="TextBox 10"/>
            <p:cNvSpPr txBox="1"/>
            <p:nvPr/>
          </p:nvSpPr>
          <p:spPr>
            <a:xfrm>
              <a:off x="0" y="-28575"/>
              <a:ext cx="3070578" cy="2196042"/>
            </a:xfrm>
            <a:prstGeom prst="rect">
              <a:avLst/>
            </a:prstGeom>
          </p:spPr>
          <p:txBody>
            <a:bodyPr lIns="50800" tIns="50800" rIns="50800" bIns="50800" rtlCol="0" anchor="ctr"/>
            <a:lstStyle/>
            <a:p>
              <a:pPr algn="ctr">
                <a:lnSpc>
                  <a:spcPts val="1960"/>
                </a:lnSpc>
                <a:spcBef>
                  <a:spcPct val="0"/>
                </a:spcBef>
              </a:pPr>
              <a:endParaRPr/>
            </a:p>
          </p:txBody>
        </p:sp>
      </p:grpSp>
      <p:sp>
        <p:nvSpPr>
          <p:cNvPr id="11" name="Freeform 11"/>
          <p:cNvSpPr/>
          <p:nvPr/>
        </p:nvSpPr>
        <p:spPr>
          <a:xfrm>
            <a:off x="1443386" y="458641"/>
            <a:ext cx="826618" cy="2926080"/>
          </a:xfrm>
          <a:custGeom>
            <a:avLst/>
            <a:gdLst/>
            <a:ahLst/>
            <a:cxnLst/>
            <a:rect l="l" t="t" r="r" b="b"/>
            <a:pathLst>
              <a:path w="826618" h="2926080">
                <a:moveTo>
                  <a:pt x="0" y="0"/>
                </a:moveTo>
                <a:lnTo>
                  <a:pt x="826617" y="0"/>
                </a:lnTo>
                <a:lnTo>
                  <a:pt x="826617" y="2926080"/>
                </a:lnTo>
                <a:lnTo>
                  <a:pt x="0" y="2926080"/>
                </a:lnTo>
                <a:lnTo>
                  <a:pt x="0" y="0"/>
                </a:lnTo>
                <a:close/>
              </a:path>
            </a:pathLst>
          </a:custGeom>
          <a:blipFill>
            <a:blip>
              <a:extLst>
                <a:ext uri="{96DAC541-7B7A-43D3-8B79-37D633B846F1}">
                  <asvg:svgBlip xmlns:asvg="http://schemas.microsoft.com/office/drawing/2016/SVG/main" r:embed="rId4"/>
                </a:ext>
              </a:extLst>
            </a:blip>
            <a:stretch>
              <a:fillRect/>
            </a:stretch>
          </a:blipFill>
        </p:spPr>
        <p:txBody>
          <a:bodyPr/>
          <a:lstStyle/>
          <a:p>
            <a:endParaRPr lang="en-GB"/>
          </a:p>
        </p:txBody>
      </p:sp>
      <p:sp>
        <p:nvSpPr>
          <p:cNvPr id="12" name="Freeform 12"/>
          <p:cNvSpPr/>
          <p:nvPr/>
        </p:nvSpPr>
        <p:spPr>
          <a:xfrm>
            <a:off x="6611525" y="3657600"/>
            <a:ext cx="2112750" cy="2624534"/>
          </a:xfrm>
          <a:custGeom>
            <a:avLst/>
            <a:gdLst/>
            <a:ahLst/>
            <a:cxnLst/>
            <a:rect l="l" t="t" r="r" b="b"/>
            <a:pathLst>
              <a:path w="2112750" h="2624534">
                <a:moveTo>
                  <a:pt x="0" y="0"/>
                </a:moveTo>
                <a:lnTo>
                  <a:pt x="2112750" y="0"/>
                </a:lnTo>
                <a:lnTo>
                  <a:pt x="2112750" y="2624534"/>
                </a:lnTo>
                <a:lnTo>
                  <a:pt x="0" y="2624534"/>
                </a:lnTo>
                <a:lnTo>
                  <a:pt x="0" y="0"/>
                </a:lnTo>
                <a:close/>
              </a:path>
            </a:pathLst>
          </a:custGeom>
          <a:blipFill>
            <a:blip r:embed="rId5"/>
            <a:stretch>
              <a:fillRect/>
            </a:stretch>
          </a:blipFill>
        </p:spPr>
        <p:txBody>
          <a:bodyPr/>
          <a:lstStyle/>
          <a:p>
            <a:endParaRPr lang="en-GB"/>
          </a:p>
        </p:txBody>
      </p:sp>
      <p:sp>
        <p:nvSpPr>
          <p:cNvPr id="13" name="TextBox 13"/>
          <p:cNvSpPr txBox="1"/>
          <p:nvPr/>
        </p:nvSpPr>
        <p:spPr>
          <a:xfrm>
            <a:off x="1443386" y="3052127"/>
            <a:ext cx="6866828" cy="1210946"/>
          </a:xfrm>
          <a:prstGeom prst="rect">
            <a:avLst/>
          </a:prstGeom>
        </p:spPr>
        <p:txBody>
          <a:bodyPr lIns="0" tIns="0" rIns="0" bIns="0" rtlCol="0" anchor="t">
            <a:spAutoFit/>
          </a:bodyPr>
          <a:lstStyle/>
          <a:p>
            <a:pPr algn="ctr">
              <a:lnSpc>
                <a:spcPts val="9440"/>
              </a:lnSpc>
            </a:pPr>
            <a:r>
              <a:rPr lang="en-US" sz="8000">
                <a:solidFill>
                  <a:srgbClr val="000000"/>
                </a:solidFill>
                <a:latin typeface="Marykate"/>
                <a:ea typeface="Marykate"/>
                <a:cs typeface="Marykate"/>
                <a:sym typeface="Marykate"/>
              </a:rPr>
              <a:t>TASK TIME</a:t>
            </a:r>
          </a:p>
        </p:txBody>
      </p:sp>
      <p:sp>
        <p:nvSpPr>
          <p:cNvPr id="14" name="Freeform 14"/>
          <p:cNvSpPr/>
          <p:nvPr/>
        </p:nvSpPr>
        <p:spPr>
          <a:xfrm>
            <a:off x="1232369" y="4832231"/>
            <a:ext cx="1549757" cy="1861570"/>
          </a:xfrm>
          <a:custGeom>
            <a:avLst/>
            <a:gdLst/>
            <a:ahLst/>
            <a:cxnLst/>
            <a:rect l="l" t="t" r="r" b="b"/>
            <a:pathLst>
              <a:path w="1549757" h="1861570">
                <a:moveTo>
                  <a:pt x="0" y="0"/>
                </a:moveTo>
                <a:lnTo>
                  <a:pt x="1549757" y="0"/>
                </a:lnTo>
                <a:lnTo>
                  <a:pt x="1549757" y="1861570"/>
                </a:lnTo>
                <a:lnTo>
                  <a:pt x="0" y="1861570"/>
                </a:lnTo>
                <a:lnTo>
                  <a:pt x="0" y="0"/>
                </a:lnTo>
                <a:close/>
              </a:path>
            </a:pathLst>
          </a:custGeom>
          <a:blipFill>
            <a:blip>
              <a:extLst>
                <a:ext uri="{96DAC541-7B7A-43D3-8B79-37D633B846F1}">
                  <asvg:svgBlip xmlns:asvg="http://schemas.microsoft.com/office/drawing/2016/SVG/main" r:embed="rId6"/>
                </a:ext>
              </a:extLst>
            </a:blip>
            <a:stretch>
              <a:fillRect/>
            </a:stretch>
          </a:blipFill>
        </p:spPr>
        <p:txBody>
          <a:bodyPr/>
          <a:lstStyle/>
          <a:p>
            <a:endParaRPr lang="en-GB"/>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FDBCA0"/>
        </a:solidFill>
        <a:effectLst/>
      </p:bgPr>
    </p:bg>
    <p:spTree>
      <p:nvGrpSpPr>
        <p:cNvPr id="1" name=""/>
        <p:cNvGrpSpPr/>
        <p:nvPr/>
      </p:nvGrpSpPr>
      <p:grpSpPr>
        <a:xfrm>
          <a:off x="0" y="0"/>
          <a:ext cx="0" cy="0"/>
          <a:chOff x="0" y="0"/>
          <a:chExt cx="0" cy="0"/>
        </a:xfrm>
      </p:grpSpPr>
      <p:sp>
        <p:nvSpPr>
          <p:cNvPr id="2" name="Freeform 2"/>
          <p:cNvSpPr/>
          <p:nvPr/>
        </p:nvSpPr>
        <p:spPr>
          <a:xfrm>
            <a:off x="-186690" y="-163830"/>
            <a:ext cx="3821430" cy="3821430"/>
          </a:xfrm>
          <a:custGeom>
            <a:avLst/>
            <a:gdLst/>
            <a:ahLst/>
            <a:cxnLst/>
            <a:rect l="l" t="t" r="r" b="b"/>
            <a:pathLst>
              <a:path w="3821430" h="3821430">
                <a:moveTo>
                  <a:pt x="0" y="0"/>
                </a:moveTo>
                <a:lnTo>
                  <a:pt x="3821430" y="0"/>
                </a:lnTo>
                <a:lnTo>
                  <a:pt x="3821430" y="3821430"/>
                </a:lnTo>
                <a:lnTo>
                  <a:pt x="0" y="3821430"/>
                </a:lnTo>
                <a:lnTo>
                  <a:pt x="0" y="0"/>
                </a:lnTo>
                <a:close/>
              </a:path>
            </a:pathLst>
          </a:custGeom>
          <a:blipFill>
            <a:blip>
              <a:alphaModFix amt="57000"/>
              <a:extLst>
                <a:ext uri="{96DAC541-7B7A-43D3-8B79-37D633B846F1}">
                  <asvg:svgBlip xmlns:asvg="http://schemas.microsoft.com/office/drawing/2016/SVG/main" r:embed="rId3"/>
                </a:ext>
              </a:extLst>
            </a:blip>
            <a:stretch>
              <a:fillRect/>
            </a:stretch>
          </a:blipFill>
        </p:spPr>
        <p:txBody>
          <a:bodyPr/>
          <a:lstStyle/>
          <a:p>
            <a:endParaRPr lang="en-GB"/>
          </a:p>
        </p:txBody>
      </p:sp>
      <p:sp>
        <p:nvSpPr>
          <p:cNvPr id="3" name="Freeform 3"/>
          <p:cNvSpPr/>
          <p:nvPr/>
        </p:nvSpPr>
        <p:spPr>
          <a:xfrm>
            <a:off x="3634740" y="-163830"/>
            <a:ext cx="3821430" cy="3821430"/>
          </a:xfrm>
          <a:custGeom>
            <a:avLst/>
            <a:gdLst/>
            <a:ahLst/>
            <a:cxnLst/>
            <a:rect l="l" t="t" r="r" b="b"/>
            <a:pathLst>
              <a:path w="3821430" h="3821430">
                <a:moveTo>
                  <a:pt x="0" y="0"/>
                </a:moveTo>
                <a:lnTo>
                  <a:pt x="3821430" y="0"/>
                </a:lnTo>
                <a:lnTo>
                  <a:pt x="3821430" y="3821430"/>
                </a:lnTo>
                <a:lnTo>
                  <a:pt x="0" y="3821430"/>
                </a:lnTo>
                <a:lnTo>
                  <a:pt x="0" y="0"/>
                </a:lnTo>
                <a:close/>
              </a:path>
            </a:pathLst>
          </a:custGeom>
          <a:blipFill>
            <a:blip>
              <a:alphaModFix amt="57000"/>
              <a:extLst>
                <a:ext uri="{96DAC541-7B7A-43D3-8B79-37D633B846F1}">
                  <asvg:svgBlip xmlns:asvg="http://schemas.microsoft.com/office/drawing/2016/SVG/main" r:embed="rId3"/>
                </a:ext>
              </a:extLst>
            </a:blip>
            <a:stretch>
              <a:fillRect/>
            </a:stretch>
          </a:blipFill>
        </p:spPr>
        <p:txBody>
          <a:bodyPr/>
          <a:lstStyle/>
          <a:p>
            <a:endParaRPr lang="en-GB"/>
          </a:p>
        </p:txBody>
      </p:sp>
      <p:sp>
        <p:nvSpPr>
          <p:cNvPr id="4" name="Freeform 4"/>
          <p:cNvSpPr/>
          <p:nvPr/>
        </p:nvSpPr>
        <p:spPr>
          <a:xfrm>
            <a:off x="7456170" y="-163830"/>
            <a:ext cx="3821430" cy="3821430"/>
          </a:xfrm>
          <a:custGeom>
            <a:avLst/>
            <a:gdLst/>
            <a:ahLst/>
            <a:cxnLst/>
            <a:rect l="l" t="t" r="r" b="b"/>
            <a:pathLst>
              <a:path w="3821430" h="3821430">
                <a:moveTo>
                  <a:pt x="0" y="0"/>
                </a:moveTo>
                <a:lnTo>
                  <a:pt x="3821430" y="0"/>
                </a:lnTo>
                <a:lnTo>
                  <a:pt x="3821430" y="3821430"/>
                </a:lnTo>
                <a:lnTo>
                  <a:pt x="0" y="3821430"/>
                </a:lnTo>
                <a:lnTo>
                  <a:pt x="0" y="0"/>
                </a:lnTo>
                <a:close/>
              </a:path>
            </a:pathLst>
          </a:custGeom>
          <a:blipFill>
            <a:blip>
              <a:alphaModFix amt="57000"/>
              <a:extLst>
                <a:ext uri="{96DAC541-7B7A-43D3-8B79-37D633B846F1}">
                  <asvg:svgBlip xmlns:asvg="http://schemas.microsoft.com/office/drawing/2016/SVG/main" r:embed="rId3"/>
                </a:ext>
              </a:extLst>
            </a:blip>
            <a:stretch>
              <a:fillRect/>
            </a:stretch>
          </a:blipFill>
        </p:spPr>
        <p:txBody>
          <a:bodyPr/>
          <a:lstStyle/>
          <a:p>
            <a:endParaRPr lang="en-GB"/>
          </a:p>
        </p:txBody>
      </p:sp>
      <p:sp>
        <p:nvSpPr>
          <p:cNvPr id="5" name="Freeform 5"/>
          <p:cNvSpPr/>
          <p:nvPr/>
        </p:nvSpPr>
        <p:spPr>
          <a:xfrm>
            <a:off x="-1558290" y="3657600"/>
            <a:ext cx="3821430" cy="3821430"/>
          </a:xfrm>
          <a:custGeom>
            <a:avLst/>
            <a:gdLst/>
            <a:ahLst/>
            <a:cxnLst/>
            <a:rect l="l" t="t" r="r" b="b"/>
            <a:pathLst>
              <a:path w="3821430" h="3821430">
                <a:moveTo>
                  <a:pt x="0" y="0"/>
                </a:moveTo>
                <a:lnTo>
                  <a:pt x="3821430" y="0"/>
                </a:lnTo>
                <a:lnTo>
                  <a:pt x="3821430" y="3821430"/>
                </a:lnTo>
                <a:lnTo>
                  <a:pt x="0" y="3821430"/>
                </a:lnTo>
                <a:lnTo>
                  <a:pt x="0" y="0"/>
                </a:lnTo>
                <a:close/>
              </a:path>
            </a:pathLst>
          </a:custGeom>
          <a:blipFill>
            <a:blip>
              <a:alphaModFix amt="57000"/>
              <a:extLst>
                <a:ext uri="{96DAC541-7B7A-43D3-8B79-37D633B846F1}">
                  <asvg:svgBlip xmlns:asvg="http://schemas.microsoft.com/office/drawing/2016/SVG/main" r:embed="rId3"/>
                </a:ext>
              </a:extLst>
            </a:blip>
            <a:stretch>
              <a:fillRect/>
            </a:stretch>
          </a:blipFill>
        </p:spPr>
        <p:txBody>
          <a:bodyPr/>
          <a:lstStyle/>
          <a:p>
            <a:endParaRPr lang="en-GB"/>
          </a:p>
        </p:txBody>
      </p:sp>
      <p:sp>
        <p:nvSpPr>
          <p:cNvPr id="6" name="Freeform 6"/>
          <p:cNvSpPr/>
          <p:nvPr/>
        </p:nvSpPr>
        <p:spPr>
          <a:xfrm>
            <a:off x="2263140" y="3657600"/>
            <a:ext cx="3821430" cy="3821430"/>
          </a:xfrm>
          <a:custGeom>
            <a:avLst/>
            <a:gdLst/>
            <a:ahLst/>
            <a:cxnLst/>
            <a:rect l="l" t="t" r="r" b="b"/>
            <a:pathLst>
              <a:path w="3821430" h="3821430">
                <a:moveTo>
                  <a:pt x="0" y="0"/>
                </a:moveTo>
                <a:lnTo>
                  <a:pt x="3821430" y="0"/>
                </a:lnTo>
                <a:lnTo>
                  <a:pt x="3821430" y="3821430"/>
                </a:lnTo>
                <a:lnTo>
                  <a:pt x="0" y="3821430"/>
                </a:lnTo>
                <a:lnTo>
                  <a:pt x="0" y="0"/>
                </a:lnTo>
                <a:close/>
              </a:path>
            </a:pathLst>
          </a:custGeom>
          <a:blipFill>
            <a:blip>
              <a:alphaModFix amt="57000"/>
              <a:extLst>
                <a:ext uri="{96DAC541-7B7A-43D3-8B79-37D633B846F1}">
                  <asvg:svgBlip xmlns:asvg="http://schemas.microsoft.com/office/drawing/2016/SVG/main" r:embed="rId3"/>
                </a:ext>
              </a:extLst>
            </a:blip>
            <a:stretch>
              <a:fillRect/>
            </a:stretch>
          </a:blipFill>
        </p:spPr>
        <p:txBody>
          <a:bodyPr/>
          <a:lstStyle/>
          <a:p>
            <a:endParaRPr lang="en-GB"/>
          </a:p>
        </p:txBody>
      </p:sp>
      <p:sp>
        <p:nvSpPr>
          <p:cNvPr id="7" name="Freeform 7"/>
          <p:cNvSpPr/>
          <p:nvPr/>
        </p:nvSpPr>
        <p:spPr>
          <a:xfrm>
            <a:off x="6084570" y="3657600"/>
            <a:ext cx="3821430" cy="3821430"/>
          </a:xfrm>
          <a:custGeom>
            <a:avLst/>
            <a:gdLst/>
            <a:ahLst/>
            <a:cxnLst/>
            <a:rect l="l" t="t" r="r" b="b"/>
            <a:pathLst>
              <a:path w="3821430" h="3821430">
                <a:moveTo>
                  <a:pt x="0" y="0"/>
                </a:moveTo>
                <a:lnTo>
                  <a:pt x="3821430" y="0"/>
                </a:lnTo>
                <a:lnTo>
                  <a:pt x="3821430" y="3821430"/>
                </a:lnTo>
                <a:lnTo>
                  <a:pt x="0" y="3821430"/>
                </a:lnTo>
                <a:lnTo>
                  <a:pt x="0" y="0"/>
                </a:lnTo>
                <a:close/>
              </a:path>
            </a:pathLst>
          </a:custGeom>
          <a:blipFill>
            <a:blip>
              <a:alphaModFix amt="57000"/>
              <a:extLst>
                <a:ext uri="{96DAC541-7B7A-43D3-8B79-37D633B846F1}">
                  <asvg:svgBlip xmlns:asvg="http://schemas.microsoft.com/office/drawing/2016/SVG/main" r:embed="rId3"/>
                </a:ext>
              </a:extLst>
            </a:blip>
            <a:stretch>
              <a:fillRect/>
            </a:stretch>
          </a:blipFill>
        </p:spPr>
        <p:txBody>
          <a:bodyPr/>
          <a:lstStyle/>
          <a:p>
            <a:endParaRPr lang="en-GB"/>
          </a:p>
        </p:txBody>
      </p:sp>
      <p:grpSp>
        <p:nvGrpSpPr>
          <p:cNvPr id="8" name="Group 8"/>
          <p:cNvGrpSpPr/>
          <p:nvPr/>
        </p:nvGrpSpPr>
        <p:grpSpPr>
          <a:xfrm>
            <a:off x="731520" y="731520"/>
            <a:ext cx="8290560" cy="5852160"/>
            <a:chOff x="0" y="0"/>
            <a:chExt cx="3070578" cy="2167467"/>
          </a:xfrm>
        </p:grpSpPr>
        <p:sp>
          <p:nvSpPr>
            <p:cNvPr id="9" name="Freeform 9"/>
            <p:cNvSpPr/>
            <p:nvPr/>
          </p:nvSpPr>
          <p:spPr>
            <a:xfrm>
              <a:off x="0" y="0"/>
              <a:ext cx="3070578" cy="2167467"/>
            </a:xfrm>
            <a:custGeom>
              <a:avLst/>
              <a:gdLst/>
              <a:ahLst/>
              <a:cxnLst/>
              <a:rect l="l" t="t" r="r" b="b"/>
              <a:pathLst>
                <a:path w="3070578" h="2167467">
                  <a:moveTo>
                    <a:pt x="33618" y="0"/>
                  </a:moveTo>
                  <a:lnTo>
                    <a:pt x="3036960" y="0"/>
                  </a:lnTo>
                  <a:cubicBezTo>
                    <a:pt x="3045876" y="0"/>
                    <a:pt x="3054427" y="3542"/>
                    <a:pt x="3060731" y="9846"/>
                  </a:cubicBezTo>
                  <a:cubicBezTo>
                    <a:pt x="3067036" y="16151"/>
                    <a:pt x="3070578" y="24702"/>
                    <a:pt x="3070578" y="33618"/>
                  </a:cubicBezTo>
                  <a:lnTo>
                    <a:pt x="3070578" y="2133849"/>
                  </a:lnTo>
                  <a:cubicBezTo>
                    <a:pt x="3070578" y="2142765"/>
                    <a:pt x="3067036" y="2151316"/>
                    <a:pt x="3060731" y="2157620"/>
                  </a:cubicBezTo>
                  <a:cubicBezTo>
                    <a:pt x="3054427" y="2163925"/>
                    <a:pt x="3045876" y="2167467"/>
                    <a:pt x="3036960" y="2167467"/>
                  </a:cubicBezTo>
                  <a:lnTo>
                    <a:pt x="33618" y="2167467"/>
                  </a:lnTo>
                  <a:cubicBezTo>
                    <a:pt x="24702" y="2167467"/>
                    <a:pt x="16151" y="2163925"/>
                    <a:pt x="9846" y="2157620"/>
                  </a:cubicBezTo>
                  <a:cubicBezTo>
                    <a:pt x="3542" y="2151316"/>
                    <a:pt x="0" y="2142765"/>
                    <a:pt x="0" y="2133849"/>
                  </a:cubicBezTo>
                  <a:lnTo>
                    <a:pt x="0" y="33618"/>
                  </a:lnTo>
                  <a:cubicBezTo>
                    <a:pt x="0" y="24702"/>
                    <a:pt x="3542" y="16151"/>
                    <a:pt x="9846" y="9846"/>
                  </a:cubicBezTo>
                  <a:cubicBezTo>
                    <a:pt x="16151" y="3542"/>
                    <a:pt x="24702" y="0"/>
                    <a:pt x="33618" y="0"/>
                  </a:cubicBezTo>
                  <a:close/>
                </a:path>
              </a:pathLst>
            </a:custGeom>
            <a:solidFill>
              <a:srgbClr val="FFFFFF">
                <a:alpha val="94902"/>
              </a:srgbClr>
            </a:solidFill>
          </p:spPr>
          <p:txBody>
            <a:bodyPr/>
            <a:lstStyle/>
            <a:p>
              <a:endParaRPr lang="en-GB"/>
            </a:p>
          </p:txBody>
        </p:sp>
        <p:sp>
          <p:nvSpPr>
            <p:cNvPr id="10" name="TextBox 10"/>
            <p:cNvSpPr txBox="1"/>
            <p:nvPr/>
          </p:nvSpPr>
          <p:spPr>
            <a:xfrm>
              <a:off x="0" y="-28575"/>
              <a:ext cx="3070578" cy="2196042"/>
            </a:xfrm>
            <a:prstGeom prst="rect">
              <a:avLst/>
            </a:prstGeom>
          </p:spPr>
          <p:txBody>
            <a:bodyPr lIns="50800" tIns="50800" rIns="50800" bIns="50800" rtlCol="0" anchor="ctr"/>
            <a:lstStyle/>
            <a:p>
              <a:pPr algn="ctr">
                <a:lnSpc>
                  <a:spcPts val="1960"/>
                </a:lnSpc>
                <a:spcBef>
                  <a:spcPct val="0"/>
                </a:spcBef>
              </a:pPr>
              <a:endParaRPr/>
            </a:p>
          </p:txBody>
        </p:sp>
      </p:grpSp>
      <p:sp>
        <p:nvSpPr>
          <p:cNvPr id="11" name="Freeform 11"/>
          <p:cNvSpPr/>
          <p:nvPr/>
        </p:nvSpPr>
        <p:spPr>
          <a:xfrm rot="2435810">
            <a:off x="-526664" y="4185415"/>
            <a:ext cx="3633510" cy="3656362"/>
          </a:xfrm>
          <a:custGeom>
            <a:avLst/>
            <a:gdLst/>
            <a:ahLst/>
            <a:cxnLst/>
            <a:rect l="l" t="t" r="r" b="b"/>
            <a:pathLst>
              <a:path w="3633510" h="3656362">
                <a:moveTo>
                  <a:pt x="0" y="0"/>
                </a:moveTo>
                <a:lnTo>
                  <a:pt x="3633510" y="0"/>
                </a:lnTo>
                <a:lnTo>
                  <a:pt x="3633510" y="3656362"/>
                </a:lnTo>
                <a:lnTo>
                  <a:pt x="0" y="3656362"/>
                </a:lnTo>
                <a:lnTo>
                  <a:pt x="0" y="0"/>
                </a:lnTo>
                <a:close/>
              </a:path>
            </a:pathLst>
          </a:custGeom>
          <a:blipFill>
            <a:blip>
              <a:extLst>
                <a:ext uri="{96DAC541-7B7A-43D3-8B79-37D633B846F1}">
                  <asvg:svgBlip xmlns:asvg="http://schemas.microsoft.com/office/drawing/2016/SVG/main" r:embed="rId4"/>
                </a:ext>
              </a:extLst>
            </a:blip>
            <a:stretch>
              <a:fillRect/>
            </a:stretch>
          </a:blipFill>
        </p:spPr>
        <p:txBody>
          <a:bodyPr/>
          <a:lstStyle/>
          <a:p>
            <a:endParaRPr lang="en-GB"/>
          </a:p>
        </p:txBody>
      </p:sp>
      <p:sp>
        <p:nvSpPr>
          <p:cNvPr id="12" name="Freeform 12"/>
          <p:cNvSpPr/>
          <p:nvPr/>
        </p:nvSpPr>
        <p:spPr>
          <a:xfrm>
            <a:off x="3758045" y="5194325"/>
            <a:ext cx="1787410" cy="1888941"/>
          </a:xfrm>
          <a:custGeom>
            <a:avLst/>
            <a:gdLst/>
            <a:ahLst/>
            <a:cxnLst/>
            <a:rect l="l" t="t" r="r" b="b"/>
            <a:pathLst>
              <a:path w="1787410" h="1888941">
                <a:moveTo>
                  <a:pt x="0" y="0"/>
                </a:moveTo>
                <a:lnTo>
                  <a:pt x="1787410" y="0"/>
                </a:lnTo>
                <a:lnTo>
                  <a:pt x="1787410" y="1888941"/>
                </a:lnTo>
                <a:lnTo>
                  <a:pt x="0" y="1888941"/>
                </a:lnTo>
                <a:lnTo>
                  <a:pt x="0" y="0"/>
                </a:lnTo>
                <a:close/>
              </a:path>
            </a:pathLst>
          </a:custGeom>
          <a:blipFill>
            <a:blip>
              <a:extLst>
                <a:ext uri="{96DAC541-7B7A-43D3-8B79-37D633B846F1}">
                  <asvg:svgBlip xmlns:asvg="http://schemas.microsoft.com/office/drawing/2016/SVG/main" r:embed="rId5"/>
                </a:ext>
              </a:extLst>
            </a:blip>
            <a:stretch>
              <a:fillRect/>
            </a:stretch>
          </a:blipFill>
        </p:spPr>
        <p:txBody>
          <a:bodyPr/>
          <a:lstStyle/>
          <a:p>
            <a:endParaRPr lang="en-GB"/>
          </a:p>
        </p:txBody>
      </p:sp>
      <p:sp>
        <p:nvSpPr>
          <p:cNvPr id="13" name="Freeform 13"/>
          <p:cNvSpPr/>
          <p:nvPr/>
        </p:nvSpPr>
        <p:spPr>
          <a:xfrm rot="911018">
            <a:off x="5149206" y="3023026"/>
            <a:ext cx="1914992" cy="2335356"/>
          </a:xfrm>
          <a:custGeom>
            <a:avLst/>
            <a:gdLst/>
            <a:ahLst/>
            <a:cxnLst/>
            <a:rect l="l" t="t" r="r" b="b"/>
            <a:pathLst>
              <a:path w="1914992" h="2335356">
                <a:moveTo>
                  <a:pt x="0" y="0"/>
                </a:moveTo>
                <a:lnTo>
                  <a:pt x="1914991" y="0"/>
                </a:lnTo>
                <a:lnTo>
                  <a:pt x="1914991" y="2335355"/>
                </a:lnTo>
                <a:lnTo>
                  <a:pt x="0" y="2335355"/>
                </a:lnTo>
                <a:lnTo>
                  <a:pt x="0" y="0"/>
                </a:lnTo>
                <a:close/>
              </a:path>
            </a:pathLst>
          </a:custGeom>
          <a:blipFill>
            <a:blip>
              <a:extLst>
                <a:ext uri="{96DAC541-7B7A-43D3-8B79-37D633B846F1}">
                  <asvg:svgBlip xmlns:asvg="http://schemas.microsoft.com/office/drawing/2016/SVG/main" r:embed="rId6"/>
                </a:ext>
              </a:extLst>
            </a:blip>
            <a:stretch>
              <a:fillRect/>
            </a:stretch>
          </a:blipFill>
        </p:spPr>
        <p:txBody>
          <a:bodyPr/>
          <a:lstStyle/>
          <a:p>
            <a:endParaRPr lang="en-GB"/>
          </a:p>
        </p:txBody>
      </p:sp>
      <p:sp>
        <p:nvSpPr>
          <p:cNvPr id="14" name="Freeform 14"/>
          <p:cNvSpPr/>
          <p:nvPr/>
        </p:nvSpPr>
        <p:spPr>
          <a:xfrm rot="638965">
            <a:off x="7288046" y="3971576"/>
            <a:ext cx="2307411" cy="3193648"/>
          </a:xfrm>
          <a:custGeom>
            <a:avLst/>
            <a:gdLst/>
            <a:ahLst/>
            <a:cxnLst/>
            <a:rect l="l" t="t" r="r" b="b"/>
            <a:pathLst>
              <a:path w="2307411" h="3193648">
                <a:moveTo>
                  <a:pt x="0" y="0"/>
                </a:moveTo>
                <a:lnTo>
                  <a:pt x="2307411" y="0"/>
                </a:lnTo>
                <a:lnTo>
                  <a:pt x="2307411" y="3193649"/>
                </a:lnTo>
                <a:lnTo>
                  <a:pt x="0" y="3193649"/>
                </a:lnTo>
                <a:lnTo>
                  <a:pt x="0" y="0"/>
                </a:lnTo>
                <a:close/>
              </a:path>
            </a:pathLst>
          </a:custGeom>
          <a:blipFill>
            <a:blip>
              <a:extLst>
                <a:ext uri="{96DAC541-7B7A-43D3-8B79-37D633B846F1}">
                  <asvg:svgBlip xmlns:asvg="http://schemas.microsoft.com/office/drawing/2016/SVG/main" r:embed="rId7"/>
                </a:ext>
              </a:extLst>
            </a:blip>
            <a:stretch>
              <a:fillRect/>
            </a:stretch>
          </a:blipFill>
        </p:spPr>
        <p:txBody>
          <a:bodyPr/>
          <a:lstStyle/>
          <a:p>
            <a:endParaRPr lang="en-GB"/>
          </a:p>
        </p:txBody>
      </p:sp>
      <p:sp>
        <p:nvSpPr>
          <p:cNvPr id="15" name="Freeform 15"/>
          <p:cNvSpPr/>
          <p:nvPr/>
        </p:nvSpPr>
        <p:spPr>
          <a:xfrm rot="-888799">
            <a:off x="3301349" y="3028246"/>
            <a:ext cx="1088469" cy="1741550"/>
          </a:xfrm>
          <a:custGeom>
            <a:avLst/>
            <a:gdLst/>
            <a:ahLst/>
            <a:cxnLst/>
            <a:rect l="l" t="t" r="r" b="b"/>
            <a:pathLst>
              <a:path w="1088469" h="1741550">
                <a:moveTo>
                  <a:pt x="0" y="0"/>
                </a:moveTo>
                <a:lnTo>
                  <a:pt x="1088469" y="0"/>
                </a:lnTo>
                <a:lnTo>
                  <a:pt x="1088469" y="1741550"/>
                </a:lnTo>
                <a:lnTo>
                  <a:pt x="0" y="1741550"/>
                </a:lnTo>
                <a:lnTo>
                  <a:pt x="0" y="0"/>
                </a:lnTo>
                <a:close/>
              </a:path>
            </a:pathLst>
          </a:custGeom>
          <a:blipFill>
            <a:blip>
              <a:extLst>
                <a:ext uri="{96DAC541-7B7A-43D3-8B79-37D633B846F1}">
                  <asvg:svgBlip xmlns:asvg="http://schemas.microsoft.com/office/drawing/2016/SVG/main" r:embed="rId8"/>
                </a:ext>
              </a:extLst>
            </a:blip>
            <a:stretch>
              <a:fillRect/>
            </a:stretch>
          </a:blipFill>
        </p:spPr>
        <p:txBody>
          <a:bodyPr/>
          <a:lstStyle/>
          <a:p>
            <a:endParaRPr lang="en-GB"/>
          </a:p>
        </p:txBody>
      </p:sp>
      <p:sp>
        <p:nvSpPr>
          <p:cNvPr id="16" name="TextBox 16"/>
          <p:cNvSpPr txBox="1"/>
          <p:nvPr/>
        </p:nvSpPr>
        <p:spPr>
          <a:xfrm>
            <a:off x="1128457" y="1240101"/>
            <a:ext cx="7496687" cy="1365885"/>
          </a:xfrm>
          <a:prstGeom prst="rect">
            <a:avLst/>
          </a:prstGeom>
        </p:spPr>
        <p:txBody>
          <a:bodyPr lIns="0" tIns="0" rIns="0" bIns="0" rtlCol="0" anchor="t">
            <a:spAutoFit/>
          </a:bodyPr>
          <a:lstStyle/>
          <a:p>
            <a:pPr algn="ctr">
              <a:lnSpc>
                <a:spcPts val="10619"/>
              </a:lnSpc>
            </a:pPr>
            <a:r>
              <a:rPr lang="en-US" sz="9000">
                <a:solidFill>
                  <a:srgbClr val="000000"/>
                </a:solidFill>
                <a:latin typeface="Marykate"/>
                <a:ea typeface="Marykate"/>
                <a:cs typeface="Marykate"/>
                <a:sym typeface="Marykate"/>
              </a:rPr>
              <a:t>CAN YOU MAKE...</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9DCB7F"/>
        </a:solidFill>
        <a:effectLst/>
      </p:bgPr>
    </p:bg>
    <p:spTree>
      <p:nvGrpSpPr>
        <p:cNvPr id="1" name=""/>
        <p:cNvGrpSpPr/>
        <p:nvPr/>
      </p:nvGrpSpPr>
      <p:grpSpPr>
        <a:xfrm>
          <a:off x="0" y="0"/>
          <a:ext cx="0" cy="0"/>
          <a:chOff x="0" y="0"/>
          <a:chExt cx="0" cy="0"/>
        </a:xfrm>
      </p:grpSpPr>
      <p:sp>
        <p:nvSpPr>
          <p:cNvPr id="2" name="Freeform 2"/>
          <p:cNvSpPr/>
          <p:nvPr/>
        </p:nvSpPr>
        <p:spPr>
          <a:xfrm>
            <a:off x="-186690" y="-163830"/>
            <a:ext cx="3821430" cy="3821430"/>
          </a:xfrm>
          <a:custGeom>
            <a:avLst/>
            <a:gdLst/>
            <a:ahLst/>
            <a:cxnLst/>
            <a:rect l="l" t="t" r="r" b="b"/>
            <a:pathLst>
              <a:path w="3821430" h="3821430">
                <a:moveTo>
                  <a:pt x="0" y="0"/>
                </a:moveTo>
                <a:lnTo>
                  <a:pt x="3821430" y="0"/>
                </a:lnTo>
                <a:lnTo>
                  <a:pt x="3821430" y="3821430"/>
                </a:lnTo>
                <a:lnTo>
                  <a:pt x="0" y="3821430"/>
                </a:lnTo>
                <a:lnTo>
                  <a:pt x="0" y="0"/>
                </a:lnTo>
                <a:close/>
              </a:path>
            </a:pathLst>
          </a:custGeom>
          <a:blipFill>
            <a:blip>
              <a:alphaModFix amt="57000"/>
              <a:extLst>
                <a:ext uri="{96DAC541-7B7A-43D3-8B79-37D633B846F1}">
                  <asvg:svgBlip xmlns:asvg="http://schemas.microsoft.com/office/drawing/2016/SVG/main" r:embed="rId3"/>
                </a:ext>
              </a:extLst>
            </a:blip>
            <a:stretch>
              <a:fillRect/>
            </a:stretch>
          </a:blipFill>
        </p:spPr>
        <p:txBody>
          <a:bodyPr/>
          <a:lstStyle/>
          <a:p>
            <a:endParaRPr lang="en-GB"/>
          </a:p>
        </p:txBody>
      </p:sp>
      <p:sp>
        <p:nvSpPr>
          <p:cNvPr id="3" name="Freeform 3"/>
          <p:cNvSpPr/>
          <p:nvPr/>
        </p:nvSpPr>
        <p:spPr>
          <a:xfrm>
            <a:off x="3634740" y="-163830"/>
            <a:ext cx="3821430" cy="3821430"/>
          </a:xfrm>
          <a:custGeom>
            <a:avLst/>
            <a:gdLst/>
            <a:ahLst/>
            <a:cxnLst/>
            <a:rect l="l" t="t" r="r" b="b"/>
            <a:pathLst>
              <a:path w="3821430" h="3821430">
                <a:moveTo>
                  <a:pt x="0" y="0"/>
                </a:moveTo>
                <a:lnTo>
                  <a:pt x="3821430" y="0"/>
                </a:lnTo>
                <a:lnTo>
                  <a:pt x="3821430" y="3821430"/>
                </a:lnTo>
                <a:lnTo>
                  <a:pt x="0" y="3821430"/>
                </a:lnTo>
                <a:lnTo>
                  <a:pt x="0" y="0"/>
                </a:lnTo>
                <a:close/>
              </a:path>
            </a:pathLst>
          </a:custGeom>
          <a:blipFill>
            <a:blip>
              <a:alphaModFix amt="57000"/>
              <a:extLst>
                <a:ext uri="{96DAC541-7B7A-43D3-8B79-37D633B846F1}">
                  <asvg:svgBlip xmlns:asvg="http://schemas.microsoft.com/office/drawing/2016/SVG/main" r:embed="rId3"/>
                </a:ext>
              </a:extLst>
            </a:blip>
            <a:stretch>
              <a:fillRect/>
            </a:stretch>
          </a:blipFill>
        </p:spPr>
        <p:txBody>
          <a:bodyPr/>
          <a:lstStyle/>
          <a:p>
            <a:endParaRPr lang="en-GB"/>
          </a:p>
        </p:txBody>
      </p:sp>
      <p:sp>
        <p:nvSpPr>
          <p:cNvPr id="4" name="Freeform 4"/>
          <p:cNvSpPr/>
          <p:nvPr/>
        </p:nvSpPr>
        <p:spPr>
          <a:xfrm>
            <a:off x="7456170" y="-163830"/>
            <a:ext cx="3821430" cy="3821430"/>
          </a:xfrm>
          <a:custGeom>
            <a:avLst/>
            <a:gdLst/>
            <a:ahLst/>
            <a:cxnLst/>
            <a:rect l="l" t="t" r="r" b="b"/>
            <a:pathLst>
              <a:path w="3821430" h="3821430">
                <a:moveTo>
                  <a:pt x="0" y="0"/>
                </a:moveTo>
                <a:lnTo>
                  <a:pt x="3821430" y="0"/>
                </a:lnTo>
                <a:lnTo>
                  <a:pt x="3821430" y="3821430"/>
                </a:lnTo>
                <a:lnTo>
                  <a:pt x="0" y="3821430"/>
                </a:lnTo>
                <a:lnTo>
                  <a:pt x="0" y="0"/>
                </a:lnTo>
                <a:close/>
              </a:path>
            </a:pathLst>
          </a:custGeom>
          <a:blipFill>
            <a:blip>
              <a:alphaModFix amt="57000"/>
              <a:extLst>
                <a:ext uri="{96DAC541-7B7A-43D3-8B79-37D633B846F1}">
                  <asvg:svgBlip xmlns:asvg="http://schemas.microsoft.com/office/drawing/2016/SVG/main" r:embed="rId3"/>
                </a:ext>
              </a:extLst>
            </a:blip>
            <a:stretch>
              <a:fillRect/>
            </a:stretch>
          </a:blipFill>
        </p:spPr>
        <p:txBody>
          <a:bodyPr/>
          <a:lstStyle/>
          <a:p>
            <a:endParaRPr lang="en-GB"/>
          </a:p>
        </p:txBody>
      </p:sp>
      <p:sp>
        <p:nvSpPr>
          <p:cNvPr id="5" name="Freeform 5"/>
          <p:cNvSpPr/>
          <p:nvPr/>
        </p:nvSpPr>
        <p:spPr>
          <a:xfrm>
            <a:off x="-1558290" y="3657600"/>
            <a:ext cx="3821430" cy="3821430"/>
          </a:xfrm>
          <a:custGeom>
            <a:avLst/>
            <a:gdLst/>
            <a:ahLst/>
            <a:cxnLst/>
            <a:rect l="l" t="t" r="r" b="b"/>
            <a:pathLst>
              <a:path w="3821430" h="3821430">
                <a:moveTo>
                  <a:pt x="0" y="0"/>
                </a:moveTo>
                <a:lnTo>
                  <a:pt x="3821430" y="0"/>
                </a:lnTo>
                <a:lnTo>
                  <a:pt x="3821430" y="3821430"/>
                </a:lnTo>
                <a:lnTo>
                  <a:pt x="0" y="3821430"/>
                </a:lnTo>
                <a:lnTo>
                  <a:pt x="0" y="0"/>
                </a:lnTo>
                <a:close/>
              </a:path>
            </a:pathLst>
          </a:custGeom>
          <a:blipFill>
            <a:blip>
              <a:alphaModFix amt="57000"/>
              <a:extLst>
                <a:ext uri="{96DAC541-7B7A-43D3-8B79-37D633B846F1}">
                  <asvg:svgBlip xmlns:asvg="http://schemas.microsoft.com/office/drawing/2016/SVG/main" r:embed="rId3"/>
                </a:ext>
              </a:extLst>
            </a:blip>
            <a:stretch>
              <a:fillRect/>
            </a:stretch>
          </a:blipFill>
        </p:spPr>
        <p:txBody>
          <a:bodyPr/>
          <a:lstStyle/>
          <a:p>
            <a:endParaRPr lang="en-GB"/>
          </a:p>
        </p:txBody>
      </p:sp>
      <p:sp>
        <p:nvSpPr>
          <p:cNvPr id="6" name="Freeform 6"/>
          <p:cNvSpPr/>
          <p:nvPr/>
        </p:nvSpPr>
        <p:spPr>
          <a:xfrm>
            <a:off x="2263140" y="3657600"/>
            <a:ext cx="3821430" cy="3821430"/>
          </a:xfrm>
          <a:custGeom>
            <a:avLst/>
            <a:gdLst/>
            <a:ahLst/>
            <a:cxnLst/>
            <a:rect l="l" t="t" r="r" b="b"/>
            <a:pathLst>
              <a:path w="3821430" h="3821430">
                <a:moveTo>
                  <a:pt x="0" y="0"/>
                </a:moveTo>
                <a:lnTo>
                  <a:pt x="3821430" y="0"/>
                </a:lnTo>
                <a:lnTo>
                  <a:pt x="3821430" y="3821430"/>
                </a:lnTo>
                <a:lnTo>
                  <a:pt x="0" y="3821430"/>
                </a:lnTo>
                <a:lnTo>
                  <a:pt x="0" y="0"/>
                </a:lnTo>
                <a:close/>
              </a:path>
            </a:pathLst>
          </a:custGeom>
          <a:blipFill>
            <a:blip>
              <a:alphaModFix amt="57000"/>
              <a:extLst>
                <a:ext uri="{96DAC541-7B7A-43D3-8B79-37D633B846F1}">
                  <asvg:svgBlip xmlns:asvg="http://schemas.microsoft.com/office/drawing/2016/SVG/main" r:embed="rId3"/>
                </a:ext>
              </a:extLst>
            </a:blip>
            <a:stretch>
              <a:fillRect/>
            </a:stretch>
          </a:blipFill>
        </p:spPr>
        <p:txBody>
          <a:bodyPr/>
          <a:lstStyle/>
          <a:p>
            <a:endParaRPr lang="en-GB"/>
          </a:p>
        </p:txBody>
      </p:sp>
      <p:sp>
        <p:nvSpPr>
          <p:cNvPr id="7" name="Freeform 7"/>
          <p:cNvSpPr/>
          <p:nvPr/>
        </p:nvSpPr>
        <p:spPr>
          <a:xfrm>
            <a:off x="6084570" y="3657600"/>
            <a:ext cx="3821430" cy="3821430"/>
          </a:xfrm>
          <a:custGeom>
            <a:avLst/>
            <a:gdLst/>
            <a:ahLst/>
            <a:cxnLst/>
            <a:rect l="l" t="t" r="r" b="b"/>
            <a:pathLst>
              <a:path w="3821430" h="3821430">
                <a:moveTo>
                  <a:pt x="0" y="0"/>
                </a:moveTo>
                <a:lnTo>
                  <a:pt x="3821430" y="0"/>
                </a:lnTo>
                <a:lnTo>
                  <a:pt x="3821430" y="3821430"/>
                </a:lnTo>
                <a:lnTo>
                  <a:pt x="0" y="3821430"/>
                </a:lnTo>
                <a:lnTo>
                  <a:pt x="0" y="0"/>
                </a:lnTo>
                <a:close/>
              </a:path>
            </a:pathLst>
          </a:custGeom>
          <a:blipFill>
            <a:blip>
              <a:alphaModFix amt="57000"/>
              <a:extLst>
                <a:ext uri="{96DAC541-7B7A-43D3-8B79-37D633B846F1}">
                  <asvg:svgBlip xmlns:asvg="http://schemas.microsoft.com/office/drawing/2016/SVG/main" r:embed="rId3"/>
                </a:ext>
              </a:extLst>
            </a:blip>
            <a:stretch>
              <a:fillRect/>
            </a:stretch>
          </a:blipFill>
        </p:spPr>
        <p:txBody>
          <a:bodyPr/>
          <a:lstStyle/>
          <a:p>
            <a:endParaRPr lang="en-GB"/>
          </a:p>
        </p:txBody>
      </p:sp>
      <p:grpSp>
        <p:nvGrpSpPr>
          <p:cNvPr id="8" name="Group 8"/>
          <p:cNvGrpSpPr/>
          <p:nvPr/>
        </p:nvGrpSpPr>
        <p:grpSpPr>
          <a:xfrm>
            <a:off x="731520" y="731520"/>
            <a:ext cx="8290560" cy="2023110"/>
            <a:chOff x="0" y="0"/>
            <a:chExt cx="3070578" cy="749300"/>
          </a:xfrm>
        </p:grpSpPr>
        <p:sp>
          <p:nvSpPr>
            <p:cNvPr id="9" name="Freeform 9"/>
            <p:cNvSpPr/>
            <p:nvPr/>
          </p:nvSpPr>
          <p:spPr>
            <a:xfrm>
              <a:off x="0" y="0"/>
              <a:ext cx="3070578" cy="749300"/>
            </a:xfrm>
            <a:custGeom>
              <a:avLst/>
              <a:gdLst/>
              <a:ahLst/>
              <a:cxnLst/>
              <a:rect l="l" t="t" r="r" b="b"/>
              <a:pathLst>
                <a:path w="3070578" h="749300">
                  <a:moveTo>
                    <a:pt x="33618" y="0"/>
                  </a:moveTo>
                  <a:lnTo>
                    <a:pt x="3036960" y="0"/>
                  </a:lnTo>
                  <a:cubicBezTo>
                    <a:pt x="3045876" y="0"/>
                    <a:pt x="3054427" y="3542"/>
                    <a:pt x="3060731" y="9846"/>
                  </a:cubicBezTo>
                  <a:cubicBezTo>
                    <a:pt x="3067036" y="16151"/>
                    <a:pt x="3070578" y="24702"/>
                    <a:pt x="3070578" y="33618"/>
                  </a:cubicBezTo>
                  <a:lnTo>
                    <a:pt x="3070578" y="715682"/>
                  </a:lnTo>
                  <a:cubicBezTo>
                    <a:pt x="3070578" y="724598"/>
                    <a:pt x="3067036" y="733149"/>
                    <a:pt x="3060731" y="739454"/>
                  </a:cubicBezTo>
                  <a:cubicBezTo>
                    <a:pt x="3054427" y="745758"/>
                    <a:pt x="3045876" y="749300"/>
                    <a:pt x="3036960" y="749300"/>
                  </a:cubicBezTo>
                  <a:lnTo>
                    <a:pt x="33618" y="749300"/>
                  </a:lnTo>
                  <a:cubicBezTo>
                    <a:pt x="24702" y="749300"/>
                    <a:pt x="16151" y="745758"/>
                    <a:pt x="9846" y="739454"/>
                  </a:cubicBezTo>
                  <a:cubicBezTo>
                    <a:pt x="3542" y="733149"/>
                    <a:pt x="0" y="724598"/>
                    <a:pt x="0" y="715682"/>
                  </a:cubicBezTo>
                  <a:lnTo>
                    <a:pt x="0" y="33618"/>
                  </a:lnTo>
                  <a:cubicBezTo>
                    <a:pt x="0" y="24702"/>
                    <a:pt x="3542" y="16151"/>
                    <a:pt x="9846" y="9846"/>
                  </a:cubicBezTo>
                  <a:cubicBezTo>
                    <a:pt x="16151" y="3542"/>
                    <a:pt x="24702" y="0"/>
                    <a:pt x="33618" y="0"/>
                  </a:cubicBezTo>
                  <a:close/>
                </a:path>
              </a:pathLst>
            </a:custGeom>
            <a:solidFill>
              <a:srgbClr val="FFFFFF">
                <a:alpha val="94902"/>
              </a:srgbClr>
            </a:solidFill>
          </p:spPr>
          <p:txBody>
            <a:bodyPr/>
            <a:lstStyle/>
            <a:p>
              <a:endParaRPr lang="en-GB"/>
            </a:p>
          </p:txBody>
        </p:sp>
        <p:sp>
          <p:nvSpPr>
            <p:cNvPr id="10" name="TextBox 10"/>
            <p:cNvSpPr txBox="1"/>
            <p:nvPr/>
          </p:nvSpPr>
          <p:spPr>
            <a:xfrm>
              <a:off x="0" y="-28575"/>
              <a:ext cx="3070578" cy="777875"/>
            </a:xfrm>
            <a:prstGeom prst="rect">
              <a:avLst/>
            </a:prstGeom>
          </p:spPr>
          <p:txBody>
            <a:bodyPr lIns="50800" tIns="50800" rIns="50800" bIns="50800" rtlCol="0" anchor="ctr"/>
            <a:lstStyle/>
            <a:p>
              <a:pPr algn="ctr">
                <a:lnSpc>
                  <a:spcPts val="1960"/>
                </a:lnSpc>
                <a:spcBef>
                  <a:spcPct val="0"/>
                </a:spcBef>
              </a:pPr>
              <a:endParaRPr/>
            </a:p>
          </p:txBody>
        </p:sp>
      </p:grpSp>
      <p:sp>
        <p:nvSpPr>
          <p:cNvPr id="11" name="TextBox 11"/>
          <p:cNvSpPr txBox="1"/>
          <p:nvPr/>
        </p:nvSpPr>
        <p:spPr>
          <a:xfrm>
            <a:off x="1310036" y="818321"/>
            <a:ext cx="7133528" cy="1859033"/>
          </a:xfrm>
          <a:prstGeom prst="rect">
            <a:avLst/>
          </a:prstGeom>
        </p:spPr>
        <p:txBody>
          <a:bodyPr lIns="0" tIns="0" rIns="0" bIns="0" rtlCol="0" anchor="t">
            <a:spAutoFit/>
          </a:bodyPr>
          <a:lstStyle/>
          <a:p>
            <a:pPr algn="ctr">
              <a:lnSpc>
                <a:spcPts val="7325"/>
              </a:lnSpc>
            </a:pPr>
            <a:r>
              <a:rPr lang="en-US" sz="6208">
                <a:solidFill>
                  <a:srgbClr val="000000"/>
                </a:solidFill>
                <a:latin typeface="Marykate"/>
                <a:ea typeface="Marykate"/>
                <a:cs typeface="Marykate"/>
                <a:sym typeface="Marykate"/>
              </a:rPr>
              <a:t>WHAT DO YOU THINK THESE SIZES REPRESENT?</a:t>
            </a:r>
          </a:p>
        </p:txBody>
      </p:sp>
      <p:grpSp>
        <p:nvGrpSpPr>
          <p:cNvPr id="12" name="Group 12"/>
          <p:cNvGrpSpPr/>
          <p:nvPr/>
        </p:nvGrpSpPr>
        <p:grpSpPr>
          <a:xfrm>
            <a:off x="731520" y="3150870"/>
            <a:ext cx="8290560" cy="3432810"/>
            <a:chOff x="0" y="0"/>
            <a:chExt cx="3070578" cy="1271411"/>
          </a:xfrm>
        </p:grpSpPr>
        <p:sp>
          <p:nvSpPr>
            <p:cNvPr id="13" name="Freeform 13"/>
            <p:cNvSpPr/>
            <p:nvPr/>
          </p:nvSpPr>
          <p:spPr>
            <a:xfrm>
              <a:off x="0" y="0"/>
              <a:ext cx="3070578" cy="1271411"/>
            </a:xfrm>
            <a:custGeom>
              <a:avLst/>
              <a:gdLst/>
              <a:ahLst/>
              <a:cxnLst/>
              <a:rect l="l" t="t" r="r" b="b"/>
              <a:pathLst>
                <a:path w="3070578" h="1271411">
                  <a:moveTo>
                    <a:pt x="33618" y="0"/>
                  </a:moveTo>
                  <a:lnTo>
                    <a:pt x="3036960" y="0"/>
                  </a:lnTo>
                  <a:cubicBezTo>
                    <a:pt x="3045876" y="0"/>
                    <a:pt x="3054427" y="3542"/>
                    <a:pt x="3060731" y="9846"/>
                  </a:cubicBezTo>
                  <a:cubicBezTo>
                    <a:pt x="3067036" y="16151"/>
                    <a:pt x="3070578" y="24702"/>
                    <a:pt x="3070578" y="33618"/>
                  </a:cubicBezTo>
                  <a:lnTo>
                    <a:pt x="3070578" y="1237794"/>
                  </a:lnTo>
                  <a:cubicBezTo>
                    <a:pt x="3070578" y="1246709"/>
                    <a:pt x="3067036" y="1255260"/>
                    <a:pt x="3060731" y="1261565"/>
                  </a:cubicBezTo>
                  <a:cubicBezTo>
                    <a:pt x="3054427" y="1267869"/>
                    <a:pt x="3045876" y="1271411"/>
                    <a:pt x="3036960" y="1271411"/>
                  </a:cubicBezTo>
                  <a:lnTo>
                    <a:pt x="33618" y="1271411"/>
                  </a:lnTo>
                  <a:cubicBezTo>
                    <a:pt x="24702" y="1271411"/>
                    <a:pt x="16151" y="1267869"/>
                    <a:pt x="9846" y="1261565"/>
                  </a:cubicBezTo>
                  <a:cubicBezTo>
                    <a:pt x="3542" y="1255260"/>
                    <a:pt x="0" y="1246709"/>
                    <a:pt x="0" y="1237794"/>
                  </a:cubicBezTo>
                  <a:lnTo>
                    <a:pt x="0" y="33618"/>
                  </a:lnTo>
                  <a:cubicBezTo>
                    <a:pt x="0" y="24702"/>
                    <a:pt x="3542" y="16151"/>
                    <a:pt x="9846" y="9846"/>
                  </a:cubicBezTo>
                  <a:cubicBezTo>
                    <a:pt x="16151" y="3542"/>
                    <a:pt x="24702" y="0"/>
                    <a:pt x="33618" y="0"/>
                  </a:cubicBezTo>
                  <a:close/>
                </a:path>
              </a:pathLst>
            </a:custGeom>
            <a:solidFill>
              <a:srgbClr val="FFFFFF">
                <a:alpha val="94902"/>
              </a:srgbClr>
            </a:solidFill>
          </p:spPr>
          <p:txBody>
            <a:bodyPr/>
            <a:lstStyle/>
            <a:p>
              <a:endParaRPr lang="en-GB"/>
            </a:p>
          </p:txBody>
        </p:sp>
        <p:sp>
          <p:nvSpPr>
            <p:cNvPr id="14" name="TextBox 14"/>
            <p:cNvSpPr txBox="1"/>
            <p:nvPr/>
          </p:nvSpPr>
          <p:spPr>
            <a:xfrm>
              <a:off x="0" y="-28575"/>
              <a:ext cx="3070578" cy="1299986"/>
            </a:xfrm>
            <a:prstGeom prst="rect">
              <a:avLst/>
            </a:prstGeom>
          </p:spPr>
          <p:txBody>
            <a:bodyPr lIns="50800" tIns="50800" rIns="50800" bIns="50800" rtlCol="0" anchor="ctr"/>
            <a:lstStyle/>
            <a:p>
              <a:pPr algn="ctr">
                <a:lnSpc>
                  <a:spcPts val="1960"/>
                </a:lnSpc>
              </a:pPr>
              <a:endParaRPr/>
            </a:p>
          </p:txBody>
        </p:sp>
      </p:grpSp>
      <p:sp>
        <p:nvSpPr>
          <p:cNvPr id="15" name="Freeform 15"/>
          <p:cNvSpPr/>
          <p:nvPr/>
        </p:nvSpPr>
        <p:spPr>
          <a:xfrm>
            <a:off x="991150" y="4064410"/>
            <a:ext cx="7771300" cy="1605731"/>
          </a:xfrm>
          <a:custGeom>
            <a:avLst/>
            <a:gdLst/>
            <a:ahLst/>
            <a:cxnLst/>
            <a:rect l="l" t="t" r="r" b="b"/>
            <a:pathLst>
              <a:path w="7771300" h="1605731">
                <a:moveTo>
                  <a:pt x="0" y="0"/>
                </a:moveTo>
                <a:lnTo>
                  <a:pt x="7771300" y="0"/>
                </a:lnTo>
                <a:lnTo>
                  <a:pt x="7771300" y="1605730"/>
                </a:lnTo>
                <a:lnTo>
                  <a:pt x="0" y="1605730"/>
                </a:lnTo>
                <a:lnTo>
                  <a:pt x="0" y="0"/>
                </a:lnTo>
                <a:close/>
              </a:path>
            </a:pathLst>
          </a:custGeom>
          <a:blipFill>
            <a:blip r:embed="rId4"/>
            <a:stretch>
              <a:fillRect l="-540" r="-540"/>
            </a:stretch>
          </a:blipFill>
        </p:spPr>
        <p:txBody>
          <a:bodyPr/>
          <a:lstStyle/>
          <a:p>
            <a:endParaRPr lang="en-GB"/>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FDBCA0"/>
        </a:solidFill>
        <a:effectLst/>
      </p:bgPr>
    </p:bg>
    <p:spTree>
      <p:nvGrpSpPr>
        <p:cNvPr id="1" name=""/>
        <p:cNvGrpSpPr/>
        <p:nvPr/>
      </p:nvGrpSpPr>
      <p:grpSpPr>
        <a:xfrm>
          <a:off x="0" y="0"/>
          <a:ext cx="0" cy="0"/>
          <a:chOff x="0" y="0"/>
          <a:chExt cx="0" cy="0"/>
        </a:xfrm>
      </p:grpSpPr>
      <p:sp>
        <p:nvSpPr>
          <p:cNvPr id="2" name="TextBox 2"/>
          <p:cNvSpPr txBox="1"/>
          <p:nvPr/>
        </p:nvSpPr>
        <p:spPr>
          <a:xfrm>
            <a:off x="0" y="731520"/>
            <a:ext cx="6866828" cy="1210946"/>
          </a:xfrm>
          <a:prstGeom prst="rect">
            <a:avLst/>
          </a:prstGeom>
        </p:spPr>
        <p:txBody>
          <a:bodyPr lIns="0" tIns="0" rIns="0" bIns="0" rtlCol="0" anchor="t">
            <a:spAutoFit/>
          </a:bodyPr>
          <a:lstStyle/>
          <a:p>
            <a:pPr algn="ctr">
              <a:lnSpc>
                <a:spcPts val="9440"/>
              </a:lnSpc>
            </a:pPr>
            <a:r>
              <a:rPr lang="en-US" sz="8000">
                <a:solidFill>
                  <a:srgbClr val="000000"/>
                </a:solidFill>
                <a:latin typeface="Marykate"/>
                <a:ea typeface="Marykate"/>
                <a:cs typeface="Marykate"/>
                <a:sym typeface="Marykate"/>
              </a:rPr>
              <a:t>COLOSTRUM</a:t>
            </a:r>
          </a:p>
        </p:txBody>
      </p:sp>
      <p:sp>
        <p:nvSpPr>
          <p:cNvPr id="3" name="TextBox 3"/>
          <p:cNvSpPr txBox="1"/>
          <p:nvPr/>
        </p:nvSpPr>
        <p:spPr>
          <a:xfrm>
            <a:off x="1854358" y="2860343"/>
            <a:ext cx="6374355" cy="1210946"/>
          </a:xfrm>
          <a:prstGeom prst="rect">
            <a:avLst/>
          </a:prstGeom>
        </p:spPr>
        <p:txBody>
          <a:bodyPr lIns="0" tIns="0" rIns="0" bIns="0" rtlCol="0" anchor="t">
            <a:spAutoFit/>
          </a:bodyPr>
          <a:lstStyle/>
          <a:p>
            <a:pPr algn="ctr">
              <a:lnSpc>
                <a:spcPts val="9440"/>
              </a:lnSpc>
            </a:pPr>
            <a:r>
              <a:rPr lang="en-US" sz="8000">
                <a:solidFill>
                  <a:srgbClr val="000000"/>
                </a:solidFill>
                <a:latin typeface="Marykate"/>
                <a:ea typeface="Marykate"/>
                <a:cs typeface="Marykate"/>
                <a:sym typeface="Marykate"/>
              </a:rPr>
              <a:t>TRANSITIONAL </a:t>
            </a:r>
          </a:p>
        </p:txBody>
      </p:sp>
      <p:sp>
        <p:nvSpPr>
          <p:cNvPr id="4" name="TextBox 4"/>
          <p:cNvSpPr txBox="1"/>
          <p:nvPr/>
        </p:nvSpPr>
        <p:spPr>
          <a:xfrm>
            <a:off x="3433414" y="5482273"/>
            <a:ext cx="6866828" cy="1210946"/>
          </a:xfrm>
          <a:prstGeom prst="rect">
            <a:avLst/>
          </a:prstGeom>
        </p:spPr>
        <p:txBody>
          <a:bodyPr lIns="0" tIns="0" rIns="0" bIns="0" rtlCol="0" anchor="t">
            <a:spAutoFit/>
          </a:bodyPr>
          <a:lstStyle/>
          <a:p>
            <a:pPr algn="ctr">
              <a:lnSpc>
                <a:spcPts val="9440"/>
              </a:lnSpc>
            </a:pPr>
            <a:r>
              <a:rPr lang="en-US" sz="8000">
                <a:solidFill>
                  <a:srgbClr val="000000"/>
                </a:solidFill>
                <a:latin typeface="Marykate"/>
                <a:ea typeface="Marykate"/>
                <a:cs typeface="Marykate"/>
                <a:sym typeface="Marykate"/>
              </a:rPr>
              <a:t>MATURE</a:t>
            </a:r>
          </a:p>
        </p:txBody>
      </p:sp>
      <p:sp>
        <p:nvSpPr>
          <p:cNvPr id="5" name="Freeform 5"/>
          <p:cNvSpPr/>
          <p:nvPr/>
        </p:nvSpPr>
        <p:spPr>
          <a:xfrm rot="-888799">
            <a:off x="6524729" y="282377"/>
            <a:ext cx="1088469" cy="1741550"/>
          </a:xfrm>
          <a:custGeom>
            <a:avLst/>
            <a:gdLst/>
            <a:ahLst/>
            <a:cxnLst/>
            <a:rect l="l" t="t" r="r" b="b"/>
            <a:pathLst>
              <a:path w="1088469" h="1741550">
                <a:moveTo>
                  <a:pt x="0" y="0"/>
                </a:moveTo>
                <a:lnTo>
                  <a:pt x="1088469" y="0"/>
                </a:lnTo>
                <a:lnTo>
                  <a:pt x="1088469" y="1741551"/>
                </a:lnTo>
                <a:lnTo>
                  <a:pt x="0" y="1741551"/>
                </a:lnTo>
                <a:lnTo>
                  <a:pt x="0" y="0"/>
                </a:lnTo>
                <a:close/>
              </a:path>
            </a:pathLst>
          </a:custGeom>
          <a:blipFill>
            <a:blip>
              <a:extLst>
                <a:ext uri="{96DAC541-7B7A-43D3-8B79-37D633B846F1}">
                  <asvg:svgBlip xmlns:asvg="http://schemas.microsoft.com/office/drawing/2016/SVG/main" r:embed="rId3"/>
                </a:ext>
              </a:extLst>
            </a:blip>
            <a:stretch>
              <a:fillRect/>
            </a:stretch>
          </a:blipFill>
        </p:spPr>
        <p:txBody>
          <a:bodyPr/>
          <a:lstStyle/>
          <a:p>
            <a:endParaRPr lang="en-GB"/>
          </a:p>
        </p:txBody>
      </p:sp>
      <p:sp>
        <p:nvSpPr>
          <p:cNvPr id="6" name="Freeform 6"/>
          <p:cNvSpPr/>
          <p:nvPr/>
        </p:nvSpPr>
        <p:spPr>
          <a:xfrm rot="911018">
            <a:off x="7543985" y="2641623"/>
            <a:ext cx="1914992" cy="2335356"/>
          </a:xfrm>
          <a:custGeom>
            <a:avLst/>
            <a:gdLst/>
            <a:ahLst/>
            <a:cxnLst/>
            <a:rect l="l" t="t" r="r" b="b"/>
            <a:pathLst>
              <a:path w="1914992" h="2335356">
                <a:moveTo>
                  <a:pt x="0" y="0"/>
                </a:moveTo>
                <a:lnTo>
                  <a:pt x="1914991" y="0"/>
                </a:lnTo>
                <a:lnTo>
                  <a:pt x="1914991" y="2335356"/>
                </a:lnTo>
                <a:lnTo>
                  <a:pt x="0" y="2335356"/>
                </a:lnTo>
                <a:lnTo>
                  <a:pt x="0" y="0"/>
                </a:lnTo>
                <a:close/>
              </a:path>
            </a:pathLst>
          </a:custGeom>
          <a:blipFill>
            <a:blip>
              <a:extLst>
                <a:ext uri="{96DAC541-7B7A-43D3-8B79-37D633B846F1}">
                  <asvg:svgBlip xmlns:asvg="http://schemas.microsoft.com/office/drawing/2016/SVG/main" r:embed="rId4"/>
                </a:ext>
              </a:extLst>
            </a:blip>
            <a:stretch>
              <a:fillRect/>
            </a:stretch>
          </a:blipFill>
        </p:spPr>
        <p:txBody>
          <a:bodyPr/>
          <a:lstStyle/>
          <a:p>
            <a:endParaRPr lang="en-GB"/>
          </a:p>
        </p:txBody>
      </p:sp>
      <p:sp>
        <p:nvSpPr>
          <p:cNvPr id="7" name="Freeform 7"/>
          <p:cNvSpPr/>
          <p:nvPr/>
        </p:nvSpPr>
        <p:spPr>
          <a:xfrm>
            <a:off x="731520" y="2182348"/>
            <a:ext cx="1787410" cy="1888941"/>
          </a:xfrm>
          <a:custGeom>
            <a:avLst/>
            <a:gdLst/>
            <a:ahLst/>
            <a:cxnLst/>
            <a:rect l="l" t="t" r="r" b="b"/>
            <a:pathLst>
              <a:path w="1787410" h="1888941">
                <a:moveTo>
                  <a:pt x="0" y="0"/>
                </a:moveTo>
                <a:lnTo>
                  <a:pt x="1787410" y="0"/>
                </a:lnTo>
                <a:lnTo>
                  <a:pt x="1787410" y="1888941"/>
                </a:lnTo>
                <a:lnTo>
                  <a:pt x="0" y="1888941"/>
                </a:lnTo>
                <a:lnTo>
                  <a:pt x="0" y="0"/>
                </a:lnTo>
                <a:close/>
              </a:path>
            </a:pathLst>
          </a:custGeom>
          <a:blipFill>
            <a:blip>
              <a:extLst>
                <a:ext uri="{96DAC541-7B7A-43D3-8B79-37D633B846F1}">
                  <asvg:svgBlip xmlns:asvg="http://schemas.microsoft.com/office/drawing/2016/SVG/main" r:embed="rId5"/>
                </a:ext>
              </a:extLst>
            </a:blip>
            <a:stretch>
              <a:fillRect/>
            </a:stretch>
          </a:blipFill>
        </p:spPr>
        <p:txBody>
          <a:bodyPr/>
          <a:lstStyle/>
          <a:p>
            <a:endParaRPr lang="en-GB"/>
          </a:p>
        </p:txBody>
      </p:sp>
      <p:sp>
        <p:nvSpPr>
          <p:cNvPr id="8" name="Freeform 8"/>
          <p:cNvSpPr/>
          <p:nvPr/>
        </p:nvSpPr>
        <p:spPr>
          <a:xfrm rot="638965">
            <a:off x="3151751" y="4052147"/>
            <a:ext cx="2228004" cy="3083743"/>
          </a:xfrm>
          <a:custGeom>
            <a:avLst/>
            <a:gdLst/>
            <a:ahLst/>
            <a:cxnLst/>
            <a:rect l="l" t="t" r="r" b="b"/>
            <a:pathLst>
              <a:path w="2228004" h="3083743">
                <a:moveTo>
                  <a:pt x="0" y="0"/>
                </a:moveTo>
                <a:lnTo>
                  <a:pt x="2228004" y="0"/>
                </a:lnTo>
                <a:lnTo>
                  <a:pt x="2228004" y="3083743"/>
                </a:lnTo>
                <a:lnTo>
                  <a:pt x="0" y="3083743"/>
                </a:lnTo>
                <a:lnTo>
                  <a:pt x="0" y="0"/>
                </a:lnTo>
                <a:close/>
              </a:path>
            </a:pathLst>
          </a:custGeom>
          <a:blipFill>
            <a:blip>
              <a:extLst>
                <a:ext uri="{96DAC541-7B7A-43D3-8B79-37D633B846F1}">
                  <asvg:svgBlip xmlns:asvg="http://schemas.microsoft.com/office/drawing/2016/SVG/main" r:embed="rId6"/>
                </a:ext>
              </a:extLst>
            </a:blip>
            <a:stretch>
              <a:fillRect/>
            </a:stretch>
          </a:blipFill>
        </p:spPr>
        <p:txBody>
          <a:bodyPr/>
          <a:lstStyle/>
          <a:p>
            <a:endParaRPr lang="en-GB"/>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FACC77"/>
        </a:solidFill>
        <a:effectLst/>
      </p:bgPr>
    </p:bg>
    <p:spTree>
      <p:nvGrpSpPr>
        <p:cNvPr id="1" name=""/>
        <p:cNvGrpSpPr/>
        <p:nvPr/>
      </p:nvGrpSpPr>
      <p:grpSpPr>
        <a:xfrm>
          <a:off x="0" y="0"/>
          <a:ext cx="0" cy="0"/>
          <a:chOff x="0" y="0"/>
          <a:chExt cx="0" cy="0"/>
        </a:xfrm>
      </p:grpSpPr>
      <p:sp>
        <p:nvSpPr>
          <p:cNvPr id="2" name="Freeform 2"/>
          <p:cNvSpPr/>
          <p:nvPr/>
        </p:nvSpPr>
        <p:spPr>
          <a:xfrm>
            <a:off x="-186690" y="-163830"/>
            <a:ext cx="3821430" cy="3821430"/>
          </a:xfrm>
          <a:custGeom>
            <a:avLst/>
            <a:gdLst/>
            <a:ahLst/>
            <a:cxnLst/>
            <a:rect l="l" t="t" r="r" b="b"/>
            <a:pathLst>
              <a:path w="3821430" h="3821430">
                <a:moveTo>
                  <a:pt x="0" y="0"/>
                </a:moveTo>
                <a:lnTo>
                  <a:pt x="3821430" y="0"/>
                </a:lnTo>
                <a:lnTo>
                  <a:pt x="3821430" y="3821430"/>
                </a:lnTo>
                <a:lnTo>
                  <a:pt x="0" y="3821430"/>
                </a:lnTo>
                <a:lnTo>
                  <a:pt x="0" y="0"/>
                </a:lnTo>
                <a:close/>
              </a:path>
            </a:pathLst>
          </a:custGeom>
          <a:blipFill>
            <a:blip>
              <a:alphaModFix amt="57000"/>
              <a:extLst>
                <a:ext uri="{96DAC541-7B7A-43D3-8B79-37D633B846F1}">
                  <asvg:svgBlip xmlns:asvg="http://schemas.microsoft.com/office/drawing/2016/SVG/main" r:embed="rId3"/>
                </a:ext>
              </a:extLst>
            </a:blip>
            <a:stretch>
              <a:fillRect/>
            </a:stretch>
          </a:blipFill>
        </p:spPr>
        <p:txBody>
          <a:bodyPr/>
          <a:lstStyle/>
          <a:p>
            <a:endParaRPr lang="en-GB"/>
          </a:p>
        </p:txBody>
      </p:sp>
      <p:sp>
        <p:nvSpPr>
          <p:cNvPr id="3" name="Freeform 3"/>
          <p:cNvSpPr/>
          <p:nvPr/>
        </p:nvSpPr>
        <p:spPr>
          <a:xfrm>
            <a:off x="3634740" y="-163830"/>
            <a:ext cx="3821430" cy="3821430"/>
          </a:xfrm>
          <a:custGeom>
            <a:avLst/>
            <a:gdLst/>
            <a:ahLst/>
            <a:cxnLst/>
            <a:rect l="l" t="t" r="r" b="b"/>
            <a:pathLst>
              <a:path w="3821430" h="3821430">
                <a:moveTo>
                  <a:pt x="0" y="0"/>
                </a:moveTo>
                <a:lnTo>
                  <a:pt x="3821430" y="0"/>
                </a:lnTo>
                <a:lnTo>
                  <a:pt x="3821430" y="3821430"/>
                </a:lnTo>
                <a:lnTo>
                  <a:pt x="0" y="3821430"/>
                </a:lnTo>
                <a:lnTo>
                  <a:pt x="0" y="0"/>
                </a:lnTo>
                <a:close/>
              </a:path>
            </a:pathLst>
          </a:custGeom>
          <a:blipFill>
            <a:blip>
              <a:alphaModFix amt="57000"/>
              <a:extLst>
                <a:ext uri="{96DAC541-7B7A-43D3-8B79-37D633B846F1}">
                  <asvg:svgBlip xmlns:asvg="http://schemas.microsoft.com/office/drawing/2016/SVG/main" r:embed="rId3"/>
                </a:ext>
              </a:extLst>
            </a:blip>
            <a:stretch>
              <a:fillRect/>
            </a:stretch>
          </a:blipFill>
        </p:spPr>
        <p:txBody>
          <a:bodyPr/>
          <a:lstStyle/>
          <a:p>
            <a:endParaRPr lang="en-GB"/>
          </a:p>
        </p:txBody>
      </p:sp>
      <p:sp>
        <p:nvSpPr>
          <p:cNvPr id="4" name="Freeform 4"/>
          <p:cNvSpPr/>
          <p:nvPr/>
        </p:nvSpPr>
        <p:spPr>
          <a:xfrm>
            <a:off x="7456170" y="-163830"/>
            <a:ext cx="3821430" cy="3821430"/>
          </a:xfrm>
          <a:custGeom>
            <a:avLst/>
            <a:gdLst/>
            <a:ahLst/>
            <a:cxnLst/>
            <a:rect l="l" t="t" r="r" b="b"/>
            <a:pathLst>
              <a:path w="3821430" h="3821430">
                <a:moveTo>
                  <a:pt x="0" y="0"/>
                </a:moveTo>
                <a:lnTo>
                  <a:pt x="3821430" y="0"/>
                </a:lnTo>
                <a:lnTo>
                  <a:pt x="3821430" y="3821430"/>
                </a:lnTo>
                <a:lnTo>
                  <a:pt x="0" y="3821430"/>
                </a:lnTo>
                <a:lnTo>
                  <a:pt x="0" y="0"/>
                </a:lnTo>
                <a:close/>
              </a:path>
            </a:pathLst>
          </a:custGeom>
          <a:blipFill>
            <a:blip>
              <a:alphaModFix amt="57000"/>
              <a:extLst>
                <a:ext uri="{96DAC541-7B7A-43D3-8B79-37D633B846F1}">
                  <asvg:svgBlip xmlns:asvg="http://schemas.microsoft.com/office/drawing/2016/SVG/main" r:embed="rId3"/>
                </a:ext>
              </a:extLst>
            </a:blip>
            <a:stretch>
              <a:fillRect/>
            </a:stretch>
          </a:blipFill>
        </p:spPr>
        <p:txBody>
          <a:bodyPr/>
          <a:lstStyle/>
          <a:p>
            <a:endParaRPr lang="en-GB"/>
          </a:p>
        </p:txBody>
      </p:sp>
      <p:sp>
        <p:nvSpPr>
          <p:cNvPr id="5" name="Freeform 5"/>
          <p:cNvSpPr/>
          <p:nvPr/>
        </p:nvSpPr>
        <p:spPr>
          <a:xfrm>
            <a:off x="-1558290" y="3657600"/>
            <a:ext cx="3821430" cy="3821430"/>
          </a:xfrm>
          <a:custGeom>
            <a:avLst/>
            <a:gdLst/>
            <a:ahLst/>
            <a:cxnLst/>
            <a:rect l="l" t="t" r="r" b="b"/>
            <a:pathLst>
              <a:path w="3821430" h="3821430">
                <a:moveTo>
                  <a:pt x="0" y="0"/>
                </a:moveTo>
                <a:lnTo>
                  <a:pt x="3821430" y="0"/>
                </a:lnTo>
                <a:lnTo>
                  <a:pt x="3821430" y="3821430"/>
                </a:lnTo>
                <a:lnTo>
                  <a:pt x="0" y="3821430"/>
                </a:lnTo>
                <a:lnTo>
                  <a:pt x="0" y="0"/>
                </a:lnTo>
                <a:close/>
              </a:path>
            </a:pathLst>
          </a:custGeom>
          <a:blipFill>
            <a:blip>
              <a:alphaModFix amt="57000"/>
              <a:extLst>
                <a:ext uri="{96DAC541-7B7A-43D3-8B79-37D633B846F1}">
                  <asvg:svgBlip xmlns:asvg="http://schemas.microsoft.com/office/drawing/2016/SVG/main" r:embed="rId3"/>
                </a:ext>
              </a:extLst>
            </a:blip>
            <a:stretch>
              <a:fillRect/>
            </a:stretch>
          </a:blipFill>
        </p:spPr>
        <p:txBody>
          <a:bodyPr/>
          <a:lstStyle/>
          <a:p>
            <a:endParaRPr lang="en-GB"/>
          </a:p>
        </p:txBody>
      </p:sp>
      <p:sp>
        <p:nvSpPr>
          <p:cNvPr id="6" name="Freeform 6"/>
          <p:cNvSpPr/>
          <p:nvPr/>
        </p:nvSpPr>
        <p:spPr>
          <a:xfrm>
            <a:off x="2263140" y="3657600"/>
            <a:ext cx="3821430" cy="3821430"/>
          </a:xfrm>
          <a:custGeom>
            <a:avLst/>
            <a:gdLst/>
            <a:ahLst/>
            <a:cxnLst/>
            <a:rect l="l" t="t" r="r" b="b"/>
            <a:pathLst>
              <a:path w="3821430" h="3821430">
                <a:moveTo>
                  <a:pt x="0" y="0"/>
                </a:moveTo>
                <a:lnTo>
                  <a:pt x="3821430" y="0"/>
                </a:lnTo>
                <a:lnTo>
                  <a:pt x="3821430" y="3821430"/>
                </a:lnTo>
                <a:lnTo>
                  <a:pt x="0" y="3821430"/>
                </a:lnTo>
                <a:lnTo>
                  <a:pt x="0" y="0"/>
                </a:lnTo>
                <a:close/>
              </a:path>
            </a:pathLst>
          </a:custGeom>
          <a:blipFill>
            <a:blip>
              <a:alphaModFix amt="57000"/>
              <a:extLst>
                <a:ext uri="{96DAC541-7B7A-43D3-8B79-37D633B846F1}">
                  <asvg:svgBlip xmlns:asvg="http://schemas.microsoft.com/office/drawing/2016/SVG/main" r:embed="rId3"/>
                </a:ext>
              </a:extLst>
            </a:blip>
            <a:stretch>
              <a:fillRect/>
            </a:stretch>
          </a:blipFill>
        </p:spPr>
        <p:txBody>
          <a:bodyPr/>
          <a:lstStyle/>
          <a:p>
            <a:endParaRPr lang="en-GB"/>
          </a:p>
        </p:txBody>
      </p:sp>
      <p:sp>
        <p:nvSpPr>
          <p:cNvPr id="7" name="Freeform 7"/>
          <p:cNvSpPr/>
          <p:nvPr/>
        </p:nvSpPr>
        <p:spPr>
          <a:xfrm>
            <a:off x="6084570" y="3657600"/>
            <a:ext cx="3821430" cy="3821430"/>
          </a:xfrm>
          <a:custGeom>
            <a:avLst/>
            <a:gdLst/>
            <a:ahLst/>
            <a:cxnLst/>
            <a:rect l="l" t="t" r="r" b="b"/>
            <a:pathLst>
              <a:path w="3821430" h="3821430">
                <a:moveTo>
                  <a:pt x="0" y="0"/>
                </a:moveTo>
                <a:lnTo>
                  <a:pt x="3821430" y="0"/>
                </a:lnTo>
                <a:lnTo>
                  <a:pt x="3821430" y="3821430"/>
                </a:lnTo>
                <a:lnTo>
                  <a:pt x="0" y="3821430"/>
                </a:lnTo>
                <a:lnTo>
                  <a:pt x="0" y="0"/>
                </a:lnTo>
                <a:close/>
              </a:path>
            </a:pathLst>
          </a:custGeom>
          <a:blipFill>
            <a:blip>
              <a:alphaModFix amt="57000"/>
              <a:extLst>
                <a:ext uri="{96DAC541-7B7A-43D3-8B79-37D633B846F1}">
                  <asvg:svgBlip xmlns:asvg="http://schemas.microsoft.com/office/drawing/2016/SVG/main" r:embed="rId3"/>
                </a:ext>
              </a:extLst>
            </a:blip>
            <a:stretch>
              <a:fillRect/>
            </a:stretch>
          </a:blipFill>
        </p:spPr>
        <p:txBody>
          <a:bodyPr/>
          <a:lstStyle/>
          <a:p>
            <a:endParaRPr lang="en-GB"/>
          </a:p>
        </p:txBody>
      </p:sp>
      <p:grpSp>
        <p:nvGrpSpPr>
          <p:cNvPr id="8" name="Group 8"/>
          <p:cNvGrpSpPr/>
          <p:nvPr/>
        </p:nvGrpSpPr>
        <p:grpSpPr>
          <a:xfrm>
            <a:off x="683155" y="1303020"/>
            <a:ext cx="4109615" cy="4709160"/>
            <a:chOff x="0" y="0"/>
            <a:chExt cx="1522079" cy="1744133"/>
          </a:xfrm>
        </p:grpSpPr>
        <p:sp>
          <p:nvSpPr>
            <p:cNvPr id="9" name="Freeform 9"/>
            <p:cNvSpPr/>
            <p:nvPr/>
          </p:nvSpPr>
          <p:spPr>
            <a:xfrm>
              <a:off x="0" y="0"/>
              <a:ext cx="1522079" cy="1744133"/>
            </a:xfrm>
            <a:custGeom>
              <a:avLst/>
              <a:gdLst/>
              <a:ahLst/>
              <a:cxnLst/>
              <a:rect l="l" t="t" r="r" b="b"/>
              <a:pathLst>
                <a:path w="1522079" h="1744133">
                  <a:moveTo>
                    <a:pt x="67819" y="0"/>
                  </a:moveTo>
                  <a:lnTo>
                    <a:pt x="1454261" y="0"/>
                  </a:lnTo>
                  <a:cubicBezTo>
                    <a:pt x="1491716" y="0"/>
                    <a:pt x="1522079" y="30364"/>
                    <a:pt x="1522079" y="67819"/>
                  </a:cubicBezTo>
                  <a:lnTo>
                    <a:pt x="1522079" y="1676315"/>
                  </a:lnTo>
                  <a:cubicBezTo>
                    <a:pt x="1522079" y="1694301"/>
                    <a:pt x="1514934" y="1711551"/>
                    <a:pt x="1502216" y="1724270"/>
                  </a:cubicBezTo>
                  <a:cubicBezTo>
                    <a:pt x="1489497" y="1736988"/>
                    <a:pt x="1472247" y="1744133"/>
                    <a:pt x="1454261" y="1744133"/>
                  </a:cubicBezTo>
                  <a:lnTo>
                    <a:pt x="67819" y="1744133"/>
                  </a:lnTo>
                  <a:cubicBezTo>
                    <a:pt x="30364" y="1744133"/>
                    <a:pt x="0" y="1713770"/>
                    <a:pt x="0" y="1676315"/>
                  </a:cubicBezTo>
                  <a:lnTo>
                    <a:pt x="0" y="67819"/>
                  </a:lnTo>
                  <a:cubicBezTo>
                    <a:pt x="0" y="30364"/>
                    <a:pt x="30364" y="0"/>
                    <a:pt x="67819" y="0"/>
                  </a:cubicBezTo>
                  <a:close/>
                </a:path>
              </a:pathLst>
            </a:custGeom>
            <a:solidFill>
              <a:srgbClr val="FFFFFF">
                <a:alpha val="94902"/>
              </a:srgbClr>
            </a:solidFill>
          </p:spPr>
          <p:txBody>
            <a:bodyPr/>
            <a:lstStyle/>
            <a:p>
              <a:endParaRPr lang="en-GB"/>
            </a:p>
          </p:txBody>
        </p:sp>
        <p:sp>
          <p:nvSpPr>
            <p:cNvPr id="10" name="TextBox 10"/>
            <p:cNvSpPr txBox="1"/>
            <p:nvPr/>
          </p:nvSpPr>
          <p:spPr>
            <a:xfrm>
              <a:off x="0" y="-28575"/>
              <a:ext cx="1522079" cy="1772708"/>
            </a:xfrm>
            <a:prstGeom prst="rect">
              <a:avLst/>
            </a:prstGeom>
          </p:spPr>
          <p:txBody>
            <a:bodyPr lIns="50800" tIns="50800" rIns="50800" bIns="50800" rtlCol="0" anchor="ctr"/>
            <a:lstStyle/>
            <a:p>
              <a:pPr algn="ctr">
                <a:lnSpc>
                  <a:spcPts val="1960"/>
                </a:lnSpc>
                <a:spcBef>
                  <a:spcPct val="0"/>
                </a:spcBef>
              </a:pPr>
              <a:endParaRPr/>
            </a:p>
          </p:txBody>
        </p:sp>
      </p:grpSp>
      <p:grpSp>
        <p:nvGrpSpPr>
          <p:cNvPr id="11" name="Group 11"/>
          <p:cNvGrpSpPr/>
          <p:nvPr/>
        </p:nvGrpSpPr>
        <p:grpSpPr>
          <a:xfrm>
            <a:off x="5109774" y="1303020"/>
            <a:ext cx="3912306" cy="4709160"/>
            <a:chOff x="0" y="0"/>
            <a:chExt cx="1986971" cy="2391675"/>
          </a:xfrm>
        </p:grpSpPr>
        <p:sp>
          <p:nvSpPr>
            <p:cNvPr id="12" name="Freeform 12"/>
            <p:cNvSpPr/>
            <p:nvPr/>
          </p:nvSpPr>
          <p:spPr>
            <a:xfrm>
              <a:off x="0" y="0"/>
              <a:ext cx="1986971" cy="2391675"/>
            </a:xfrm>
            <a:custGeom>
              <a:avLst/>
              <a:gdLst/>
              <a:ahLst/>
              <a:cxnLst/>
              <a:rect l="l" t="t" r="r" b="b"/>
              <a:pathLst>
                <a:path w="1986971" h="2391675">
                  <a:moveTo>
                    <a:pt x="71239" y="0"/>
                  </a:moveTo>
                  <a:lnTo>
                    <a:pt x="1915732" y="0"/>
                  </a:lnTo>
                  <a:cubicBezTo>
                    <a:pt x="1934626" y="0"/>
                    <a:pt x="1952746" y="7506"/>
                    <a:pt x="1966106" y="20865"/>
                  </a:cubicBezTo>
                  <a:cubicBezTo>
                    <a:pt x="1979465" y="34225"/>
                    <a:pt x="1986971" y="52345"/>
                    <a:pt x="1986971" y="71239"/>
                  </a:cubicBezTo>
                  <a:lnTo>
                    <a:pt x="1986971" y="2320436"/>
                  </a:lnTo>
                  <a:cubicBezTo>
                    <a:pt x="1986971" y="2339330"/>
                    <a:pt x="1979465" y="2357450"/>
                    <a:pt x="1966106" y="2370810"/>
                  </a:cubicBezTo>
                  <a:cubicBezTo>
                    <a:pt x="1952746" y="2384170"/>
                    <a:pt x="1934626" y="2391675"/>
                    <a:pt x="1915732" y="2391675"/>
                  </a:cubicBezTo>
                  <a:lnTo>
                    <a:pt x="71239" y="2391675"/>
                  </a:lnTo>
                  <a:cubicBezTo>
                    <a:pt x="52345" y="2391675"/>
                    <a:pt x="34225" y="2384170"/>
                    <a:pt x="20865" y="2370810"/>
                  </a:cubicBezTo>
                  <a:cubicBezTo>
                    <a:pt x="7506" y="2357450"/>
                    <a:pt x="0" y="2339330"/>
                    <a:pt x="0" y="2320436"/>
                  </a:cubicBezTo>
                  <a:lnTo>
                    <a:pt x="0" y="71239"/>
                  </a:lnTo>
                  <a:cubicBezTo>
                    <a:pt x="0" y="52345"/>
                    <a:pt x="7506" y="34225"/>
                    <a:pt x="20865" y="20865"/>
                  </a:cubicBezTo>
                  <a:cubicBezTo>
                    <a:pt x="34225" y="7506"/>
                    <a:pt x="52345" y="0"/>
                    <a:pt x="71239" y="0"/>
                  </a:cubicBezTo>
                  <a:close/>
                </a:path>
              </a:pathLst>
            </a:custGeom>
            <a:solidFill>
              <a:srgbClr val="FFFFFF">
                <a:alpha val="94902"/>
              </a:srgbClr>
            </a:solidFill>
          </p:spPr>
          <p:txBody>
            <a:bodyPr/>
            <a:lstStyle/>
            <a:p>
              <a:endParaRPr lang="en-GB"/>
            </a:p>
          </p:txBody>
        </p:sp>
        <p:sp>
          <p:nvSpPr>
            <p:cNvPr id="13" name="TextBox 13"/>
            <p:cNvSpPr txBox="1"/>
            <p:nvPr/>
          </p:nvSpPr>
          <p:spPr>
            <a:xfrm>
              <a:off x="0" y="-28575"/>
              <a:ext cx="1986971" cy="2420250"/>
            </a:xfrm>
            <a:prstGeom prst="rect">
              <a:avLst/>
            </a:prstGeom>
          </p:spPr>
          <p:txBody>
            <a:bodyPr lIns="50800" tIns="50800" rIns="50800" bIns="50800" rtlCol="0" anchor="ctr"/>
            <a:lstStyle/>
            <a:p>
              <a:pPr algn="ctr">
                <a:lnSpc>
                  <a:spcPts val="1960"/>
                </a:lnSpc>
              </a:pPr>
              <a:endParaRPr/>
            </a:p>
          </p:txBody>
        </p:sp>
      </p:grpSp>
      <p:sp>
        <p:nvSpPr>
          <p:cNvPr id="14" name="Freeform 14"/>
          <p:cNvSpPr/>
          <p:nvPr/>
        </p:nvSpPr>
        <p:spPr>
          <a:xfrm>
            <a:off x="1360075" y="2934325"/>
            <a:ext cx="2755774" cy="2530302"/>
          </a:xfrm>
          <a:custGeom>
            <a:avLst/>
            <a:gdLst/>
            <a:ahLst/>
            <a:cxnLst/>
            <a:rect l="l" t="t" r="r" b="b"/>
            <a:pathLst>
              <a:path w="2755774" h="2530302">
                <a:moveTo>
                  <a:pt x="0" y="0"/>
                </a:moveTo>
                <a:lnTo>
                  <a:pt x="2755774" y="0"/>
                </a:lnTo>
                <a:lnTo>
                  <a:pt x="2755774" y="2530302"/>
                </a:lnTo>
                <a:lnTo>
                  <a:pt x="0" y="2530302"/>
                </a:lnTo>
                <a:lnTo>
                  <a:pt x="0" y="0"/>
                </a:lnTo>
                <a:close/>
              </a:path>
            </a:pathLst>
          </a:custGeom>
          <a:blipFill>
            <a:blip>
              <a:extLst>
                <a:ext uri="{96DAC541-7B7A-43D3-8B79-37D633B846F1}">
                  <asvg:svgBlip xmlns:asvg="http://schemas.microsoft.com/office/drawing/2016/SVG/main" r:embed="rId4"/>
                </a:ext>
              </a:extLst>
            </a:blip>
            <a:stretch>
              <a:fillRect/>
            </a:stretch>
          </a:blipFill>
        </p:spPr>
        <p:txBody>
          <a:bodyPr/>
          <a:lstStyle/>
          <a:p>
            <a:endParaRPr lang="en-GB"/>
          </a:p>
        </p:txBody>
      </p:sp>
      <p:sp>
        <p:nvSpPr>
          <p:cNvPr id="15" name="TextBox 15"/>
          <p:cNvSpPr txBox="1"/>
          <p:nvPr/>
        </p:nvSpPr>
        <p:spPr>
          <a:xfrm>
            <a:off x="914273" y="1806451"/>
            <a:ext cx="3647378" cy="932638"/>
          </a:xfrm>
          <a:prstGeom prst="rect">
            <a:avLst/>
          </a:prstGeom>
        </p:spPr>
        <p:txBody>
          <a:bodyPr lIns="0" tIns="0" rIns="0" bIns="0" rtlCol="0" anchor="t">
            <a:spAutoFit/>
          </a:bodyPr>
          <a:lstStyle/>
          <a:p>
            <a:pPr algn="ctr">
              <a:lnSpc>
                <a:spcPts val="7325"/>
              </a:lnSpc>
            </a:pPr>
            <a:r>
              <a:rPr lang="en-US" sz="6208">
                <a:solidFill>
                  <a:srgbClr val="000000"/>
                </a:solidFill>
                <a:latin typeface="Marykate"/>
                <a:ea typeface="Marykate"/>
                <a:cs typeface="Marykate"/>
                <a:sym typeface="Marykate"/>
              </a:rPr>
              <a:t>LIVING CELLS</a:t>
            </a:r>
          </a:p>
        </p:txBody>
      </p:sp>
      <p:sp>
        <p:nvSpPr>
          <p:cNvPr id="16" name="TextBox 16"/>
          <p:cNvSpPr txBox="1"/>
          <p:nvPr/>
        </p:nvSpPr>
        <p:spPr>
          <a:xfrm>
            <a:off x="5488094" y="1689735"/>
            <a:ext cx="3155665" cy="3872935"/>
          </a:xfrm>
          <a:prstGeom prst="rect">
            <a:avLst/>
          </a:prstGeom>
        </p:spPr>
        <p:txBody>
          <a:bodyPr lIns="0" tIns="0" rIns="0" bIns="0" rtlCol="0" anchor="t">
            <a:spAutoFit/>
          </a:bodyPr>
          <a:lstStyle/>
          <a:p>
            <a:pPr algn="ctr">
              <a:lnSpc>
                <a:spcPts val="3881"/>
              </a:lnSpc>
            </a:pPr>
            <a:r>
              <a:rPr lang="en-US" sz="2772">
                <a:solidFill>
                  <a:srgbClr val="000000"/>
                </a:solidFill>
                <a:latin typeface="TT Commons Pro"/>
                <a:ea typeface="TT Commons Pro"/>
                <a:cs typeface="TT Commons Pro"/>
                <a:sym typeface="TT Commons Pro"/>
              </a:rPr>
              <a:t>A living cell is like a tiny building block that makes up all plants, animals, and people, and it works like a little factory to keep things alive and growing</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FACC77"/>
        </a:solidFill>
        <a:effectLst/>
      </p:bgPr>
    </p:bg>
    <p:spTree>
      <p:nvGrpSpPr>
        <p:cNvPr id="1" name=""/>
        <p:cNvGrpSpPr/>
        <p:nvPr/>
      </p:nvGrpSpPr>
      <p:grpSpPr>
        <a:xfrm>
          <a:off x="0" y="0"/>
          <a:ext cx="0" cy="0"/>
          <a:chOff x="0" y="0"/>
          <a:chExt cx="0" cy="0"/>
        </a:xfrm>
      </p:grpSpPr>
      <p:sp>
        <p:nvSpPr>
          <p:cNvPr id="2" name="Freeform 2"/>
          <p:cNvSpPr/>
          <p:nvPr/>
        </p:nvSpPr>
        <p:spPr>
          <a:xfrm>
            <a:off x="-186690" y="-163830"/>
            <a:ext cx="3821430" cy="3821430"/>
          </a:xfrm>
          <a:custGeom>
            <a:avLst/>
            <a:gdLst/>
            <a:ahLst/>
            <a:cxnLst/>
            <a:rect l="l" t="t" r="r" b="b"/>
            <a:pathLst>
              <a:path w="3821430" h="3821430">
                <a:moveTo>
                  <a:pt x="0" y="0"/>
                </a:moveTo>
                <a:lnTo>
                  <a:pt x="3821430" y="0"/>
                </a:lnTo>
                <a:lnTo>
                  <a:pt x="3821430" y="3821430"/>
                </a:lnTo>
                <a:lnTo>
                  <a:pt x="0" y="3821430"/>
                </a:lnTo>
                <a:lnTo>
                  <a:pt x="0" y="0"/>
                </a:lnTo>
                <a:close/>
              </a:path>
            </a:pathLst>
          </a:custGeom>
          <a:blipFill>
            <a:blip>
              <a:alphaModFix amt="57000"/>
              <a:extLst>
                <a:ext uri="{96DAC541-7B7A-43D3-8B79-37D633B846F1}">
                  <asvg:svgBlip xmlns:asvg="http://schemas.microsoft.com/office/drawing/2016/SVG/main" r:embed="rId3"/>
                </a:ext>
              </a:extLst>
            </a:blip>
            <a:stretch>
              <a:fillRect/>
            </a:stretch>
          </a:blipFill>
        </p:spPr>
        <p:txBody>
          <a:bodyPr/>
          <a:lstStyle/>
          <a:p>
            <a:endParaRPr lang="en-GB"/>
          </a:p>
        </p:txBody>
      </p:sp>
      <p:sp>
        <p:nvSpPr>
          <p:cNvPr id="3" name="Freeform 3"/>
          <p:cNvSpPr/>
          <p:nvPr/>
        </p:nvSpPr>
        <p:spPr>
          <a:xfrm>
            <a:off x="3634740" y="-163830"/>
            <a:ext cx="3821430" cy="3821430"/>
          </a:xfrm>
          <a:custGeom>
            <a:avLst/>
            <a:gdLst/>
            <a:ahLst/>
            <a:cxnLst/>
            <a:rect l="l" t="t" r="r" b="b"/>
            <a:pathLst>
              <a:path w="3821430" h="3821430">
                <a:moveTo>
                  <a:pt x="0" y="0"/>
                </a:moveTo>
                <a:lnTo>
                  <a:pt x="3821430" y="0"/>
                </a:lnTo>
                <a:lnTo>
                  <a:pt x="3821430" y="3821430"/>
                </a:lnTo>
                <a:lnTo>
                  <a:pt x="0" y="3821430"/>
                </a:lnTo>
                <a:lnTo>
                  <a:pt x="0" y="0"/>
                </a:lnTo>
                <a:close/>
              </a:path>
            </a:pathLst>
          </a:custGeom>
          <a:blipFill>
            <a:blip>
              <a:alphaModFix amt="57000"/>
              <a:extLst>
                <a:ext uri="{96DAC541-7B7A-43D3-8B79-37D633B846F1}">
                  <asvg:svgBlip xmlns:asvg="http://schemas.microsoft.com/office/drawing/2016/SVG/main" r:embed="rId3"/>
                </a:ext>
              </a:extLst>
            </a:blip>
            <a:stretch>
              <a:fillRect/>
            </a:stretch>
          </a:blipFill>
        </p:spPr>
        <p:txBody>
          <a:bodyPr/>
          <a:lstStyle/>
          <a:p>
            <a:endParaRPr lang="en-GB"/>
          </a:p>
        </p:txBody>
      </p:sp>
      <p:sp>
        <p:nvSpPr>
          <p:cNvPr id="4" name="Freeform 4"/>
          <p:cNvSpPr/>
          <p:nvPr/>
        </p:nvSpPr>
        <p:spPr>
          <a:xfrm>
            <a:off x="7456170" y="-163830"/>
            <a:ext cx="3821430" cy="3821430"/>
          </a:xfrm>
          <a:custGeom>
            <a:avLst/>
            <a:gdLst/>
            <a:ahLst/>
            <a:cxnLst/>
            <a:rect l="l" t="t" r="r" b="b"/>
            <a:pathLst>
              <a:path w="3821430" h="3821430">
                <a:moveTo>
                  <a:pt x="0" y="0"/>
                </a:moveTo>
                <a:lnTo>
                  <a:pt x="3821430" y="0"/>
                </a:lnTo>
                <a:lnTo>
                  <a:pt x="3821430" y="3821430"/>
                </a:lnTo>
                <a:lnTo>
                  <a:pt x="0" y="3821430"/>
                </a:lnTo>
                <a:lnTo>
                  <a:pt x="0" y="0"/>
                </a:lnTo>
                <a:close/>
              </a:path>
            </a:pathLst>
          </a:custGeom>
          <a:blipFill>
            <a:blip>
              <a:alphaModFix amt="57000"/>
              <a:extLst>
                <a:ext uri="{96DAC541-7B7A-43D3-8B79-37D633B846F1}">
                  <asvg:svgBlip xmlns:asvg="http://schemas.microsoft.com/office/drawing/2016/SVG/main" r:embed="rId3"/>
                </a:ext>
              </a:extLst>
            </a:blip>
            <a:stretch>
              <a:fillRect/>
            </a:stretch>
          </a:blipFill>
        </p:spPr>
        <p:txBody>
          <a:bodyPr/>
          <a:lstStyle/>
          <a:p>
            <a:endParaRPr lang="en-GB"/>
          </a:p>
        </p:txBody>
      </p:sp>
      <p:sp>
        <p:nvSpPr>
          <p:cNvPr id="5" name="Freeform 5"/>
          <p:cNvSpPr/>
          <p:nvPr/>
        </p:nvSpPr>
        <p:spPr>
          <a:xfrm>
            <a:off x="-1558290" y="3657600"/>
            <a:ext cx="3821430" cy="3821430"/>
          </a:xfrm>
          <a:custGeom>
            <a:avLst/>
            <a:gdLst/>
            <a:ahLst/>
            <a:cxnLst/>
            <a:rect l="l" t="t" r="r" b="b"/>
            <a:pathLst>
              <a:path w="3821430" h="3821430">
                <a:moveTo>
                  <a:pt x="0" y="0"/>
                </a:moveTo>
                <a:lnTo>
                  <a:pt x="3821430" y="0"/>
                </a:lnTo>
                <a:lnTo>
                  <a:pt x="3821430" y="3821430"/>
                </a:lnTo>
                <a:lnTo>
                  <a:pt x="0" y="3821430"/>
                </a:lnTo>
                <a:lnTo>
                  <a:pt x="0" y="0"/>
                </a:lnTo>
                <a:close/>
              </a:path>
            </a:pathLst>
          </a:custGeom>
          <a:blipFill>
            <a:blip>
              <a:alphaModFix amt="57000"/>
              <a:extLst>
                <a:ext uri="{96DAC541-7B7A-43D3-8B79-37D633B846F1}">
                  <asvg:svgBlip xmlns:asvg="http://schemas.microsoft.com/office/drawing/2016/SVG/main" r:embed="rId3"/>
                </a:ext>
              </a:extLst>
            </a:blip>
            <a:stretch>
              <a:fillRect/>
            </a:stretch>
          </a:blipFill>
        </p:spPr>
        <p:txBody>
          <a:bodyPr/>
          <a:lstStyle/>
          <a:p>
            <a:endParaRPr lang="en-GB"/>
          </a:p>
        </p:txBody>
      </p:sp>
      <p:sp>
        <p:nvSpPr>
          <p:cNvPr id="6" name="Freeform 6"/>
          <p:cNvSpPr/>
          <p:nvPr/>
        </p:nvSpPr>
        <p:spPr>
          <a:xfrm>
            <a:off x="2263140" y="3657600"/>
            <a:ext cx="3821430" cy="3821430"/>
          </a:xfrm>
          <a:custGeom>
            <a:avLst/>
            <a:gdLst/>
            <a:ahLst/>
            <a:cxnLst/>
            <a:rect l="l" t="t" r="r" b="b"/>
            <a:pathLst>
              <a:path w="3821430" h="3821430">
                <a:moveTo>
                  <a:pt x="0" y="0"/>
                </a:moveTo>
                <a:lnTo>
                  <a:pt x="3821430" y="0"/>
                </a:lnTo>
                <a:lnTo>
                  <a:pt x="3821430" y="3821430"/>
                </a:lnTo>
                <a:lnTo>
                  <a:pt x="0" y="3821430"/>
                </a:lnTo>
                <a:lnTo>
                  <a:pt x="0" y="0"/>
                </a:lnTo>
                <a:close/>
              </a:path>
            </a:pathLst>
          </a:custGeom>
          <a:blipFill>
            <a:blip>
              <a:alphaModFix amt="57000"/>
              <a:extLst>
                <a:ext uri="{96DAC541-7B7A-43D3-8B79-37D633B846F1}">
                  <asvg:svgBlip xmlns:asvg="http://schemas.microsoft.com/office/drawing/2016/SVG/main" r:embed="rId3"/>
                </a:ext>
              </a:extLst>
            </a:blip>
            <a:stretch>
              <a:fillRect/>
            </a:stretch>
          </a:blipFill>
        </p:spPr>
        <p:txBody>
          <a:bodyPr/>
          <a:lstStyle/>
          <a:p>
            <a:endParaRPr lang="en-GB"/>
          </a:p>
        </p:txBody>
      </p:sp>
      <p:sp>
        <p:nvSpPr>
          <p:cNvPr id="7" name="Freeform 7"/>
          <p:cNvSpPr/>
          <p:nvPr/>
        </p:nvSpPr>
        <p:spPr>
          <a:xfrm>
            <a:off x="6084570" y="3657600"/>
            <a:ext cx="3821430" cy="3821430"/>
          </a:xfrm>
          <a:custGeom>
            <a:avLst/>
            <a:gdLst/>
            <a:ahLst/>
            <a:cxnLst/>
            <a:rect l="l" t="t" r="r" b="b"/>
            <a:pathLst>
              <a:path w="3821430" h="3821430">
                <a:moveTo>
                  <a:pt x="0" y="0"/>
                </a:moveTo>
                <a:lnTo>
                  <a:pt x="3821430" y="0"/>
                </a:lnTo>
                <a:lnTo>
                  <a:pt x="3821430" y="3821430"/>
                </a:lnTo>
                <a:lnTo>
                  <a:pt x="0" y="3821430"/>
                </a:lnTo>
                <a:lnTo>
                  <a:pt x="0" y="0"/>
                </a:lnTo>
                <a:close/>
              </a:path>
            </a:pathLst>
          </a:custGeom>
          <a:blipFill>
            <a:blip>
              <a:alphaModFix amt="57000"/>
              <a:extLst>
                <a:ext uri="{96DAC541-7B7A-43D3-8B79-37D633B846F1}">
                  <asvg:svgBlip xmlns:asvg="http://schemas.microsoft.com/office/drawing/2016/SVG/main" r:embed="rId3"/>
                </a:ext>
              </a:extLst>
            </a:blip>
            <a:stretch>
              <a:fillRect/>
            </a:stretch>
          </a:blipFill>
        </p:spPr>
        <p:txBody>
          <a:bodyPr/>
          <a:lstStyle/>
          <a:p>
            <a:endParaRPr lang="en-GB"/>
          </a:p>
        </p:txBody>
      </p:sp>
      <p:grpSp>
        <p:nvGrpSpPr>
          <p:cNvPr id="8" name="Group 8"/>
          <p:cNvGrpSpPr/>
          <p:nvPr/>
        </p:nvGrpSpPr>
        <p:grpSpPr>
          <a:xfrm>
            <a:off x="683155" y="1303020"/>
            <a:ext cx="4109615" cy="4709160"/>
            <a:chOff x="0" y="0"/>
            <a:chExt cx="1522079" cy="1744133"/>
          </a:xfrm>
        </p:grpSpPr>
        <p:sp>
          <p:nvSpPr>
            <p:cNvPr id="9" name="Freeform 9"/>
            <p:cNvSpPr/>
            <p:nvPr/>
          </p:nvSpPr>
          <p:spPr>
            <a:xfrm>
              <a:off x="0" y="0"/>
              <a:ext cx="1522079" cy="1744133"/>
            </a:xfrm>
            <a:custGeom>
              <a:avLst/>
              <a:gdLst/>
              <a:ahLst/>
              <a:cxnLst/>
              <a:rect l="l" t="t" r="r" b="b"/>
              <a:pathLst>
                <a:path w="1522079" h="1744133">
                  <a:moveTo>
                    <a:pt x="67819" y="0"/>
                  </a:moveTo>
                  <a:lnTo>
                    <a:pt x="1454261" y="0"/>
                  </a:lnTo>
                  <a:cubicBezTo>
                    <a:pt x="1491716" y="0"/>
                    <a:pt x="1522079" y="30364"/>
                    <a:pt x="1522079" y="67819"/>
                  </a:cubicBezTo>
                  <a:lnTo>
                    <a:pt x="1522079" y="1676315"/>
                  </a:lnTo>
                  <a:cubicBezTo>
                    <a:pt x="1522079" y="1694301"/>
                    <a:pt x="1514934" y="1711551"/>
                    <a:pt x="1502216" y="1724270"/>
                  </a:cubicBezTo>
                  <a:cubicBezTo>
                    <a:pt x="1489497" y="1736988"/>
                    <a:pt x="1472247" y="1744133"/>
                    <a:pt x="1454261" y="1744133"/>
                  </a:cubicBezTo>
                  <a:lnTo>
                    <a:pt x="67819" y="1744133"/>
                  </a:lnTo>
                  <a:cubicBezTo>
                    <a:pt x="30364" y="1744133"/>
                    <a:pt x="0" y="1713770"/>
                    <a:pt x="0" y="1676315"/>
                  </a:cubicBezTo>
                  <a:lnTo>
                    <a:pt x="0" y="67819"/>
                  </a:lnTo>
                  <a:cubicBezTo>
                    <a:pt x="0" y="30364"/>
                    <a:pt x="30364" y="0"/>
                    <a:pt x="67819" y="0"/>
                  </a:cubicBezTo>
                  <a:close/>
                </a:path>
              </a:pathLst>
            </a:custGeom>
            <a:solidFill>
              <a:srgbClr val="FFFFFF">
                <a:alpha val="94902"/>
              </a:srgbClr>
            </a:solidFill>
          </p:spPr>
          <p:txBody>
            <a:bodyPr/>
            <a:lstStyle/>
            <a:p>
              <a:endParaRPr lang="en-GB"/>
            </a:p>
          </p:txBody>
        </p:sp>
        <p:sp>
          <p:nvSpPr>
            <p:cNvPr id="10" name="TextBox 10"/>
            <p:cNvSpPr txBox="1"/>
            <p:nvPr/>
          </p:nvSpPr>
          <p:spPr>
            <a:xfrm>
              <a:off x="0" y="-28575"/>
              <a:ext cx="1522079" cy="1772708"/>
            </a:xfrm>
            <a:prstGeom prst="rect">
              <a:avLst/>
            </a:prstGeom>
          </p:spPr>
          <p:txBody>
            <a:bodyPr lIns="50800" tIns="50800" rIns="50800" bIns="50800" rtlCol="0" anchor="ctr"/>
            <a:lstStyle/>
            <a:p>
              <a:pPr algn="ctr">
                <a:lnSpc>
                  <a:spcPts val="1960"/>
                </a:lnSpc>
                <a:spcBef>
                  <a:spcPct val="0"/>
                </a:spcBef>
              </a:pPr>
              <a:endParaRPr/>
            </a:p>
          </p:txBody>
        </p:sp>
      </p:grpSp>
      <p:grpSp>
        <p:nvGrpSpPr>
          <p:cNvPr id="11" name="Group 11"/>
          <p:cNvGrpSpPr/>
          <p:nvPr/>
        </p:nvGrpSpPr>
        <p:grpSpPr>
          <a:xfrm>
            <a:off x="5109774" y="1303020"/>
            <a:ext cx="3912306" cy="4709160"/>
            <a:chOff x="0" y="0"/>
            <a:chExt cx="1986971" cy="2391675"/>
          </a:xfrm>
        </p:grpSpPr>
        <p:sp>
          <p:nvSpPr>
            <p:cNvPr id="12" name="Freeform 12"/>
            <p:cNvSpPr/>
            <p:nvPr/>
          </p:nvSpPr>
          <p:spPr>
            <a:xfrm>
              <a:off x="0" y="0"/>
              <a:ext cx="1986971" cy="2391675"/>
            </a:xfrm>
            <a:custGeom>
              <a:avLst/>
              <a:gdLst/>
              <a:ahLst/>
              <a:cxnLst/>
              <a:rect l="l" t="t" r="r" b="b"/>
              <a:pathLst>
                <a:path w="1986971" h="2391675">
                  <a:moveTo>
                    <a:pt x="71239" y="0"/>
                  </a:moveTo>
                  <a:lnTo>
                    <a:pt x="1915732" y="0"/>
                  </a:lnTo>
                  <a:cubicBezTo>
                    <a:pt x="1934626" y="0"/>
                    <a:pt x="1952746" y="7506"/>
                    <a:pt x="1966106" y="20865"/>
                  </a:cubicBezTo>
                  <a:cubicBezTo>
                    <a:pt x="1979465" y="34225"/>
                    <a:pt x="1986971" y="52345"/>
                    <a:pt x="1986971" y="71239"/>
                  </a:cubicBezTo>
                  <a:lnTo>
                    <a:pt x="1986971" y="2320436"/>
                  </a:lnTo>
                  <a:cubicBezTo>
                    <a:pt x="1986971" y="2339330"/>
                    <a:pt x="1979465" y="2357450"/>
                    <a:pt x="1966106" y="2370810"/>
                  </a:cubicBezTo>
                  <a:cubicBezTo>
                    <a:pt x="1952746" y="2384170"/>
                    <a:pt x="1934626" y="2391675"/>
                    <a:pt x="1915732" y="2391675"/>
                  </a:cubicBezTo>
                  <a:lnTo>
                    <a:pt x="71239" y="2391675"/>
                  </a:lnTo>
                  <a:cubicBezTo>
                    <a:pt x="52345" y="2391675"/>
                    <a:pt x="34225" y="2384170"/>
                    <a:pt x="20865" y="2370810"/>
                  </a:cubicBezTo>
                  <a:cubicBezTo>
                    <a:pt x="7506" y="2357450"/>
                    <a:pt x="0" y="2339330"/>
                    <a:pt x="0" y="2320436"/>
                  </a:cubicBezTo>
                  <a:lnTo>
                    <a:pt x="0" y="71239"/>
                  </a:lnTo>
                  <a:cubicBezTo>
                    <a:pt x="0" y="52345"/>
                    <a:pt x="7506" y="34225"/>
                    <a:pt x="20865" y="20865"/>
                  </a:cubicBezTo>
                  <a:cubicBezTo>
                    <a:pt x="34225" y="7506"/>
                    <a:pt x="52345" y="0"/>
                    <a:pt x="71239" y="0"/>
                  </a:cubicBezTo>
                  <a:close/>
                </a:path>
              </a:pathLst>
            </a:custGeom>
            <a:solidFill>
              <a:srgbClr val="FFFFFF">
                <a:alpha val="94902"/>
              </a:srgbClr>
            </a:solidFill>
          </p:spPr>
          <p:txBody>
            <a:bodyPr/>
            <a:lstStyle/>
            <a:p>
              <a:endParaRPr lang="en-GB"/>
            </a:p>
          </p:txBody>
        </p:sp>
        <p:sp>
          <p:nvSpPr>
            <p:cNvPr id="13" name="TextBox 13"/>
            <p:cNvSpPr txBox="1"/>
            <p:nvPr/>
          </p:nvSpPr>
          <p:spPr>
            <a:xfrm>
              <a:off x="0" y="-28575"/>
              <a:ext cx="1986971" cy="2420250"/>
            </a:xfrm>
            <a:prstGeom prst="rect">
              <a:avLst/>
            </a:prstGeom>
          </p:spPr>
          <p:txBody>
            <a:bodyPr lIns="50800" tIns="50800" rIns="50800" bIns="50800" rtlCol="0" anchor="ctr"/>
            <a:lstStyle/>
            <a:p>
              <a:pPr algn="ctr">
                <a:lnSpc>
                  <a:spcPts val="1960"/>
                </a:lnSpc>
              </a:pPr>
              <a:endParaRPr/>
            </a:p>
          </p:txBody>
        </p:sp>
      </p:grpSp>
      <p:sp>
        <p:nvSpPr>
          <p:cNvPr id="14" name="Freeform 14"/>
          <p:cNvSpPr/>
          <p:nvPr/>
        </p:nvSpPr>
        <p:spPr>
          <a:xfrm>
            <a:off x="1627341" y="3052769"/>
            <a:ext cx="2221242" cy="2018554"/>
          </a:xfrm>
          <a:custGeom>
            <a:avLst/>
            <a:gdLst/>
            <a:ahLst/>
            <a:cxnLst/>
            <a:rect l="l" t="t" r="r" b="b"/>
            <a:pathLst>
              <a:path w="2221242" h="2018554">
                <a:moveTo>
                  <a:pt x="0" y="0"/>
                </a:moveTo>
                <a:lnTo>
                  <a:pt x="2221242" y="0"/>
                </a:lnTo>
                <a:lnTo>
                  <a:pt x="2221242" y="2018554"/>
                </a:lnTo>
                <a:lnTo>
                  <a:pt x="0" y="2018554"/>
                </a:lnTo>
                <a:lnTo>
                  <a:pt x="0" y="0"/>
                </a:lnTo>
                <a:close/>
              </a:path>
            </a:pathLst>
          </a:custGeom>
          <a:blipFill>
            <a:blip>
              <a:extLst>
                <a:ext uri="{96DAC541-7B7A-43D3-8B79-37D633B846F1}">
                  <asvg:svgBlip xmlns:asvg="http://schemas.microsoft.com/office/drawing/2016/SVG/main" r:embed="rId4"/>
                </a:ext>
              </a:extLst>
            </a:blip>
            <a:stretch>
              <a:fillRect/>
            </a:stretch>
          </a:blipFill>
        </p:spPr>
        <p:txBody>
          <a:bodyPr/>
          <a:lstStyle/>
          <a:p>
            <a:endParaRPr lang="en-GB"/>
          </a:p>
        </p:txBody>
      </p:sp>
      <p:sp>
        <p:nvSpPr>
          <p:cNvPr id="15" name="TextBox 15"/>
          <p:cNvSpPr txBox="1"/>
          <p:nvPr/>
        </p:nvSpPr>
        <p:spPr>
          <a:xfrm>
            <a:off x="914273" y="1806451"/>
            <a:ext cx="3647378" cy="932638"/>
          </a:xfrm>
          <a:prstGeom prst="rect">
            <a:avLst/>
          </a:prstGeom>
        </p:spPr>
        <p:txBody>
          <a:bodyPr lIns="0" tIns="0" rIns="0" bIns="0" rtlCol="0" anchor="t">
            <a:spAutoFit/>
          </a:bodyPr>
          <a:lstStyle/>
          <a:p>
            <a:pPr algn="ctr">
              <a:lnSpc>
                <a:spcPts val="7325"/>
              </a:lnSpc>
            </a:pPr>
            <a:r>
              <a:rPr lang="en-US" sz="6208">
                <a:solidFill>
                  <a:srgbClr val="000000"/>
                </a:solidFill>
                <a:latin typeface="Marykate"/>
                <a:ea typeface="Marykate"/>
                <a:cs typeface="Marykate"/>
                <a:sym typeface="Marykate"/>
              </a:rPr>
              <a:t>TEASPOON</a:t>
            </a:r>
          </a:p>
        </p:txBody>
      </p:sp>
      <p:sp>
        <p:nvSpPr>
          <p:cNvPr id="16" name="TextBox 16"/>
          <p:cNvSpPr txBox="1"/>
          <p:nvPr/>
        </p:nvSpPr>
        <p:spPr>
          <a:xfrm>
            <a:off x="5488094" y="2591995"/>
            <a:ext cx="3155665" cy="2079955"/>
          </a:xfrm>
          <a:prstGeom prst="rect">
            <a:avLst/>
          </a:prstGeom>
        </p:spPr>
        <p:txBody>
          <a:bodyPr lIns="0" tIns="0" rIns="0" bIns="0" rtlCol="0" anchor="t">
            <a:spAutoFit/>
          </a:bodyPr>
          <a:lstStyle/>
          <a:p>
            <a:pPr algn="ctr">
              <a:lnSpc>
                <a:spcPts val="4161"/>
              </a:lnSpc>
            </a:pPr>
            <a:r>
              <a:rPr lang="en-US" sz="2972">
                <a:solidFill>
                  <a:srgbClr val="000000"/>
                </a:solidFill>
                <a:latin typeface="TT Commons Pro"/>
                <a:ea typeface="TT Commons Pro"/>
                <a:cs typeface="TT Commons Pro"/>
                <a:sym typeface="TT Commons Pro"/>
              </a:rPr>
              <a:t>How many living cells are in one teaspoon of colostrum? </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FACC77"/>
        </a:solidFill>
        <a:effectLst/>
      </p:bgPr>
    </p:bg>
    <p:spTree>
      <p:nvGrpSpPr>
        <p:cNvPr id="1" name=""/>
        <p:cNvGrpSpPr/>
        <p:nvPr/>
      </p:nvGrpSpPr>
      <p:grpSpPr>
        <a:xfrm>
          <a:off x="0" y="0"/>
          <a:ext cx="0" cy="0"/>
          <a:chOff x="0" y="0"/>
          <a:chExt cx="0" cy="0"/>
        </a:xfrm>
      </p:grpSpPr>
      <p:sp>
        <p:nvSpPr>
          <p:cNvPr id="2" name="Freeform 2"/>
          <p:cNvSpPr/>
          <p:nvPr/>
        </p:nvSpPr>
        <p:spPr>
          <a:xfrm>
            <a:off x="-186690" y="-163830"/>
            <a:ext cx="3821430" cy="3821430"/>
          </a:xfrm>
          <a:custGeom>
            <a:avLst/>
            <a:gdLst/>
            <a:ahLst/>
            <a:cxnLst/>
            <a:rect l="l" t="t" r="r" b="b"/>
            <a:pathLst>
              <a:path w="3821430" h="3821430">
                <a:moveTo>
                  <a:pt x="0" y="0"/>
                </a:moveTo>
                <a:lnTo>
                  <a:pt x="3821430" y="0"/>
                </a:lnTo>
                <a:lnTo>
                  <a:pt x="3821430" y="3821430"/>
                </a:lnTo>
                <a:lnTo>
                  <a:pt x="0" y="3821430"/>
                </a:lnTo>
                <a:lnTo>
                  <a:pt x="0" y="0"/>
                </a:lnTo>
                <a:close/>
              </a:path>
            </a:pathLst>
          </a:custGeom>
          <a:blipFill>
            <a:blip>
              <a:alphaModFix amt="57000"/>
              <a:extLst>
                <a:ext uri="{96DAC541-7B7A-43D3-8B79-37D633B846F1}">
                  <asvg:svgBlip xmlns:asvg="http://schemas.microsoft.com/office/drawing/2016/SVG/main" r:embed="rId3"/>
                </a:ext>
              </a:extLst>
            </a:blip>
            <a:stretch>
              <a:fillRect/>
            </a:stretch>
          </a:blipFill>
        </p:spPr>
        <p:txBody>
          <a:bodyPr/>
          <a:lstStyle/>
          <a:p>
            <a:endParaRPr lang="en-GB"/>
          </a:p>
        </p:txBody>
      </p:sp>
      <p:sp>
        <p:nvSpPr>
          <p:cNvPr id="3" name="Freeform 3"/>
          <p:cNvSpPr/>
          <p:nvPr/>
        </p:nvSpPr>
        <p:spPr>
          <a:xfrm>
            <a:off x="3634740" y="-163830"/>
            <a:ext cx="3821430" cy="3821430"/>
          </a:xfrm>
          <a:custGeom>
            <a:avLst/>
            <a:gdLst/>
            <a:ahLst/>
            <a:cxnLst/>
            <a:rect l="l" t="t" r="r" b="b"/>
            <a:pathLst>
              <a:path w="3821430" h="3821430">
                <a:moveTo>
                  <a:pt x="0" y="0"/>
                </a:moveTo>
                <a:lnTo>
                  <a:pt x="3821430" y="0"/>
                </a:lnTo>
                <a:lnTo>
                  <a:pt x="3821430" y="3821430"/>
                </a:lnTo>
                <a:lnTo>
                  <a:pt x="0" y="3821430"/>
                </a:lnTo>
                <a:lnTo>
                  <a:pt x="0" y="0"/>
                </a:lnTo>
                <a:close/>
              </a:path>
            </a:pathLst>
          </a:custGeom>
          <a:blipFill>
            <a:blip>
              <a:alphaModFix amt="57000"/>
              <a:extLst>
                <a:ext uri="{96DAC541-7B7A-43D3-8B79-37D633B846F1}">
                  <asvg:svgBlip xmlns:asvg="http://schemas.microsoft.com/office/drawing/2016/SVG/main" r:embed="rId3"/>
                </a:ext>
              </a:extLst>
            </a:blip>
            <a:stretch>
              <a:fillRect/>
            </a:stretch>
          </a:blipFill>
        </p:spPr>
        <p:txBody>
          <a:bodyPr/>
          <a:lstStyle/>
          <a:p>
            <a:endParaRPr lang="en-GB"/>
          </a:p>
        </p:txBody>
      </p:sp>
      <p:sp>
        <p:nvSpPr>
          <p:cNvPr id="4" name="Freeform 4"/>
          <p:cNvSpPr/>
          <p:nvPr/>
        </p:nvSpPr>
        <p:spPr>
          <a:xfrm>
            <a:off x="7456170" y="-163830"/>
            <a:ext cx="3821430" cy="3821430"/>
          </a:xfrm>
          <a:custGeom>
            <a:avLst/>
            <a:gdLst/>
            <a:ahLst/>
            <a:cxnLst/>
            <a:rect l="l" t="t" r="r" b="b"/>
            <a:pathLst>
              <a:path w="3821430" h="3821430">
                <a:moveTo>
                  <a:pt x="0" y="0"/>
                </a:moveTo>
                <a:lnTo>
                  <a:pt x="3821430" y="0"/>
                </a:lnTo>
                <a:lnTo>
                  <a:pt x="3821430" y="3821430"/>
                </a:lnTo>
                <a:lnTo>
                  <a:pt x="0" y="3821430"/>
                </a:lnTo>
                <a:lnTo>
                  <a:pt x="0" y="0"/>
                </a:lnTo>
                <a:close/>
              </a:path>
            </a:pathLst>
          </a:custGeom>
          <a:blipFill>
            <a:blip>
              <a:alphaModFix amt="57000"/>
              <a:extLst>
                <a:ext uri="{96DAC541-7B7A-43D3-8B79-37D633B846F1}">
                  <asvg:svgBlip xmlns:asvg="http://schemas.microsoft.com/office/drawing/2016/SVG/main" r:embed="rId3"/>
                </a:ext>
              </a:extLst>
            </a:blip>
            <a:stretch>
              <a:fillRect/>
            </a:stretch>
          </a:blipFill>
        </p:spPr>
        <p:txBody>
          <a:bodyPr/>
          <a:lstStyle/>
          <a:p>
            <a:endParaRPr lang="en-GB"/>
          </a:p>
        </p:txBody>
      </p:sp>
      <p:sp>
        <p:nvSpPr>
          <p:cNvPr id="5" name="Freeform 5"/>
          <p:cNvSpPr/>
          <p:nvPr/>
        </p:nvSpPr>
        <p:spPr>
          <a:xfrm>
            <a:off x="-1558290" y="3657600"/>
            <a:ext cx="3821430" cy="3821430"/>
          </a:xfrm>
          <a:custGeom>
            <a:avLst/>
            <a:gdLst/>
            <a:ahLst/>
            <a:cxnLst/>
            <a:rect l="l" t="t" r="r" b="b"/>
            <a:pathLst>
              <a:path w="3821430" h="3821430">
                <a:moveTo>
                  <a:pt x="0" y="0"/>
                </a:moveTo>
                <a:lnTo>
                  <a:pt x="3821430" y="0"/>
                </a:lnTo>
                <a:lnTo>
                  <a:pt x="3821430" y="3821430"/>
                </a:lnTo>
                <a:lnTo>
                  <a:pt x="0" y="3821430"/>
                </a:lnTo>
                <a:lnTo>
                  <a:pt x="0" y="0"/>
                </a:lnTo>
                <a:close/>
              </a:path>
            </a:pathLst>
          </a:custGeom>
          <a:blipFill>
            <a:blip>
              <a:alphaModFix amt="57000"/>
              <a:extLst>
                <a:ext uri="{96DAC541-7B7A-43D3-8B79-37D633B846F1}">
                  <asvg:svgBlip xmlns:asvg="http://schemas.microsoft.com/office/drawing/2016/SVG/main" r:embed="rId3"/>
                </a:ext>
              </a:extLst>
            </a:blip>
            <a:stretch>
              <a:fillRect/>
            </a:stretch>
          </a:blipFill>
        </p:spPr>
        <p:txBody>
          <a:bodyPr/>
          <a:lstStyle/>
          <a:p>
            <a:endParaRPr lang="en-GB"/>
          </a:p>
        </p:txBody>
      </p:sp>
      <p:sp>
        <p:nvSpPr>
          <p:cNvPr id="6" name="Freeform 6"/>
          <p:cNvSpPr/>
          <p:nvPr/>
        </p:nvSpPr>
        <p:spPr>
          <a:xfrm>
            <a:off x="2263140" y="3657600"/>
            <a:ext cx="3821430" cy="3821430"/>
          </a:xfrm>
          <a:custGeom>
            <a:avLst/>
            <a:gdLst/>
            <a:ahLst/>
            <a:cxnLst/>
            <a:rect l="l" t="t" r="r" b="b"/>
            <a:pathLst>
              <a:path w="3821430" h="3821430">
                <a:moveTo>
                  <a:pt x="0" y="0"/>
                </a:moveTo>
                <a:lnTo>
                  <a:pt x="3821430" y="0"/>
                </a:lnTo>
                <a:lnTo>
                  <a:pt x="3821430" y="3821430"/>
                </a:lnTo>
                <a:lnTo>
                  <a:pt x="0" y="3821430"/>
                </a:lnTo>
                <a:lnTo>
                  <a:pt x="0" y="0"/>
                </a:lnTo>
                <a:close/>
              </a:path>
            </a:pathLst>
          </a:custGeom>
          <a:blipFill>
            <a:blip>
              <a:alphaModFix amt="57000"/>
              <a:extLst>
                <a:ext uri="{96DAC541-7B7A-43D3-8B79-37D633B846F1}">
                  <asvg:svgBlip xmlns:asvg="http://schemas.microsoft.com/office/drawing/2016/SVG/main" r:embed="rId3"/>
                </a:ext>
              </a:extLst>
            </a:blip>
            <a:stretch>
              <a:fillRect/>
            </a:stretch>
          </a:blipFill>
        </p:spPr>
        <p:txBody>
          <a:bodyPr/>
          <a:lstStyle/>
          <a:p>
            <a:endParaRPr lang="en-GB"/>
          </a:p>
        </p:txBody>
      </p:sp>
      <p:sp>
        <p:nvSpPr>
          <p:cNvPr id="7" name="Freeform 7"/>
          <p:cNvSpPr/>
          <p:nvPr/>
        </p:nvSpPr>
        <p:spPr>
          <a:xfrm>
            <a:off x="6084570" y="3657600"/>
            <a:ext cx="3821430" cy="3821430"/>
          </a:xfrm>
          <a:custGeom>
            <a:avLst/>
            <a:gdLst/>
            <a:ahLst/>
            <a:cxnLst/>
            <a:rect l="l" t="t" r="r" b="b"/>
            <a:pathLst>
              <a:path w="3821430" h="3821430">
                <a:moveTo>
                  <a:pt x="0" y="0"/>
                </a:moveTo>
                <a:lnTo>
                  <a:pt x="3821430" y="0"/>
                </a:lnTo>
                <a:lnTo>
                  <a:pt x="3821430" y="3821430"/>
                </a:lnTo>
                <a:lnTo>
                  <a:pt x="0" y="3821430"/>
                </a:lnTo>
                <a:lnTo>
                  <a:pt x="0" y="0"/>
                </a:lnTo>
                <a:close/>
              </a:path>
            </a:pathLst>
          </a:custGeom>
          <a:blipFill>
            <a:blip>
              <a:alphaModFix amt="57000"/>
              <a:extLst>
                <a:ext uri="{96DAC541-7B7A-43D3-8B79-37D633B846F1}">
                  <asvg:svgBlip xmlns:asvg="http://schemas.microsoft.com/office/drawing/2016/SVG/main" r:embed="rId3"/>
                </a:ext>
              </a:extLst>
            </a:blip>
            <a:stretch>
              <a:fillRect/>
            </a:stretch>
          </a:blipFill>
        </p:spPr>
        <p:txBody>
          <a:bodyPr/>
          <a:lstStyle/>
          <a:p>
            <a:endParaRPr lang="en-GB"/>
          </a:p>
        </p:txBody>
      </p:sp>
      <p:grpSp>
        <p:nvGrpSpPr>
          <p:cNvPr id="8" name="Group 8"/>
          <p:cNvGrpSpPr/>
          <p:nvPr/>
        </p:nvGrpSpPr>
        <p:grpSpPr>
          <a:xfrm>
            <a:off x="5109774" y="1303020"/>
            <a:ext cx="3912306" cy="4709160"/>
            <a:chOff x="0" y="0"/>
            <a:chExt cx="1986971" cy="2391675"/>
          </a:xfrm>
        </p:grpSpPr>
        <p:sp>
          <p:nvSpPr>
            <p:cNvPr id="9" name="Freeform 9"/>
            <p:cNvSpPr/>
            <p:nvPr/>
          </p:nvSpPr>
          <p:spPr>
            <a:xfrm>
              <a:off x="0" y="0"/>
              <a:ext cx="1986971" cy="2391675"/>
            </a:xfrm>
            <a:custGeom>
              <a:avLst/>
              <a:gdLst/>
              <a:ahLst/>
              <a:cxnLst/>
              <a:rect l="l" t="t" r="r" b="b"/>
              <a:pathLst>
                <a:path w="1986971" h="2391675">
                  <a:moveTo>
                    <a:pt x="71239" y="0"/>
                  </a:moveTo>
                  <a:lnTo>
                    <a:pt x="1915732" y="0"/>
                  </a:lnTo>
                  <a:cubicBezTo>
                    <a:pt x="1934626" y="0"/>
                    <a:pt x="1952746" y="7506"/>
                    <a:pt x="1966106" y="20865"/>
                  </a:cubicBezTo>
                  <a:cubicBezTo>
                    <a:pt x="1979465" y="34225"/>
                    <a:pt x="1986971" y="52345"/>
                    <a:pt x="1986971" y="71239"/>
                  </a:cubicBezTo>
                  <a:lnTo>
                    <a:pt x="1986971" y="2320436"/>
                  </a:lnTo>
                  <a:cubicBezTo>
                    <a:pt x="1986971" y="2339330"/>
                    <a:pt x="1979465" y="2357450"/>
                    <a:pt x="1966106" y="2370810"/>
                  </a:cubicBezTo>
                  <a:cubicBezTo>
                    <a:pt x="1952746" y="2384170"/>
                    <a:pt x="1934626" y="2391675"/>
                    <a:pt x="1915732" y="2391675"/>
                  </a:cubicBezTo>
                  <a:lnTo>
                    <a:pt x="71239" y="2391675"/>
                  </a:lnTo>
                  <a:cubicBezTo>
                    <a:pt x="52345" y="2391675"/>
                    <a:pt x="34225" y="2384170"/>
                    <a:pt x="20865" y="2370810"/>
                  </a:cubicBezTo>
                  <a:cubicBezTo>
                    <a:pt x="7506" y="2357450"/>
                    <a:pt x="0" y="2339330"/>
                    <a:pt x="0" y="2320436"/>
                  </a:cubicBezTo>
                  <a:lnTo>
                    <a:pt x="0" y="71239"/>
                  </a:lnTo>
                  <a:cubicBezTo>
                    <a:pt x="0" y="52345"/>
                    <a:pt x="7506" y="34225"/>
                    <a:pt x="20865" y="20865"/>
                  </a:cubicBezTo>
                  <a:cubicBezTo>
                    <a:pt x="34225" y="7506"/>
                    <a:pt x="52345" y="0"/>
                    <a:pt x="71239" y="0"/>
                  </a:cubicBezTo>
                  <a:close/>
                </a:path>
              </a:pathLst>
            </a:custGeom>
            <a:solidFill>
              <a:srgbClr val="FFFFFF">
                <a:alpha val="94902"/>
              </a:srgbClr>
            </a:solidFill>
          </p:spPr>
          <p:txBody>
            <a:bodyPr/>
            <a:lstStyle/>
            <a:p>
              <a:endParaRPr lang="en-GB"/>
            </a:p>
          </p:txBody>
        </p:sp>
        <p:sp>
          <p:nvSpPr>
            <p:cNvPr id="10" name="TextBox 10"/>
            <p:cNvSpPr txBox="1"/>
            <p:nvPr/>
          </p:nvSpPr>
          <p:spPr>
            <a:xfrm>
              <a:off x="0" y="-28575"/>
              <a:ext cx="1986971" cy="2420250"/>
            </a:xfrm>
            <a:prstGeom prst="rect">
              <a:avLst/>
            </a:prstGeom>
          </p:spPr>
          <p:txBody>
            <a:bodyPr lIns="50800" tIns="50800" rIns="50800" bIns="50800" rtlCol="0" anchor="ctr"/>
            <a:lstStyle/>
            <a:p>
              <a:pPr algn="ctr">
                <a:lnSpc>
                  <a:spcPts val="1960"/>
                </a:lnSpc>
              </a:pPr>
              <a:endParaRPr/>
            </a:p>
          </p:txBody>
        </p:sp>
      </p:grpSp>
      <p:sp>
        <p:nvSpPr>
          <p:cNvPr id="11" name="Freeform 11"/>
          <p:cNvSpPr/>
          <p:nvPr/>
        </p:nvSpPr>
        <p:spPr>
          <a:xfrm>
            <a:off x="1627341" y="3052769"/>
            <a:ext cx="2221242" cy="2018554"/>
          </a:xfrm>
          <a:custGeom>
            <a:avLst/>
            <a:gdLst/>
            <a:ahLst/>
            <a:cxnLst/>
            <a:rect l="l" t="t" r="r" b="b"/>
            <a:pathLst>
              <a:path w="2221242" h="2018554">
                <a:moveTo>
                  <a:pt x="0" y="0"/>
                </a:moveTo>
                <a:lnTo>
                  <a:pt x="2221242" y="0"/>
                </a:lnTo>
                <a:lnTo>
                  <a:pt x="2221242" y="2018554"/>
                </a:lnTo>
                <a:lnTo>
                  <a:pt x="0" y="2018554"/>
                </a:lnTo>
                <a:lnTo>
                  <a:pt x="0" y="0"/>
                </a:lnTo>
                <a:close/>
              </a:path>
            </a:pathLst>
          </a:custGeom>
          <a:blipFill>
            <a:blip>
              <a:extLst>
                <a:ext uri="{96DAC541-7B7A-43D3-8B79-37D633B846F1}">
                  <asvg:svgBlip xmlns:asvg="http://schemas.microsoft.com/office/drawing/2016/SVG/main" r:embed="rId4"/>
                </a:ext>
              </a:extLst>
            </a:blip>
            <a:stretch>
              <a:fillRect/>
            </a:stretch>
          </a:blipFill>
        </p:spPr>
        <p:txBody>
          <a:bodyPr/>
          <a:lstStyle/>
          <a:p>
            <a:endParaRPr lang="en-GB"/>
          </a:p>
        </p:txBody>
      </p:sp>
      <p:sp>
        <p:nvSpPr>
          <p:cNvPr id="12" name="TextBox 12"/>
          <p:cNvSpPr txBox="1"/>
          <p:nvPr/>
        </p:nvSpPr>
        <p:spPr>
          <a:xfrm>
            <a:off x="914273" y="1806451"/>
            <a:ext cx="3647378" cy="932638"/>
          </a:xfrm>
          <a:prstGeom prst="rect">
            <a:avLst/>
          </a:prstGeom>
        </p:spPr>
        <p:txBody>
          <a:bodyPr lIns="0" tIns="0" rIns="0" bIns="0" rtlCol="0" anchor="t">
            <a:spAutoFit/>
          </a:bodyPr>
          <a:lstStyle/>
          <a:p>
            <a:pPr algn="ctr">
              <a:lnSpc>
                <a:spcPts val="7325"/>
              </a:lnSpc>
            </a:pPr>
            <a:r>
              <a:rPr lang="en-US" sz="6208">
                <a:solidFill>
                  <a:srgbClr val="000000"/>
                </a:solidFill>
                <a:latin typeface="Marykate"/>
                <a:ea typeface="Marykate"/>
                <a:cs typeface="Marykate"/>
                <a:sym typeface="Marykate"/>
              </a:rPr>
              <a:t>TEASPOON</a:t>
            </a:r>
          </a:p>
        </p:txBody>
      </p:sp>
      <p:sp>
        <p:nvSpPr>
          <p:cNvPr id="13" name="TextBox 13"/>
          <p:cNvSpPr txBox="1"/>
          <p:nvPr/>
        </p:nvSpPr>
        <p:spPr>
          <a:xfrm>
            <a:off x="5488094" y="3375910"/>
            <a:ext cx="3155665" cy="506231"/>
          </a:xfrm>
          <a:prstGeom prst="rect">
            <a:avLst/>
          </a:prstGeom>
        </p:spPr>
        <p:txBody>
          <a:bodyPr lIns="0" tIns="0" rIns="0" bIns="0" rtlCol="0" anchor="t">
            <a:spAutoFit/>
          </a:bodyPr>
          <a:lstStyle/>
          <a:p>
            <a:pPr algn="ctr">
              <a:lnSpc>
                <a:spcPts val="4161"/>
              </a:lnSpc>
            </a:pPr>
            <a:r>
              <a:rPr lang="en-US" sz="2972">
                <a:solidFill>
                  <a:srgbClr val="000000"/>
                </a:solidFill>
                <a:latin typeface="TT Commons Pro"/>
                <a:ea typeface="TT Commons Pro"/>
                <a:cs typeface="TT Commons Pro"/>
                <a:sym typeface="TT Commons Pro"/>
              </a:rPr>
              <a:t>Up to 3 million!</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rgbClr val="FDBCA0"/>
        </a:solidFill>
        <a:effectLst/>
      </p:bgPr>
    </p:bg>
    <p:spTree>
      <p:nvGrpSpPr>
        <p:cNvPr id="1" name=""/>
        <p:cNvGrpSpPr/>
        <p:nvPr/>
      </p:nvGrpSpPr>
      <p:grpSpPr>
        <a:xfrm>
          <a:off x="0" y="0"/>
          <a:ext cx="0" cy="0"/>
          <a:chOff x="0" y="0"/>
          <a:chExt cx="0" cy="0"/>
        </a:xfrm>
      </p:grpSpPr>
      <p:sp>
        <p:nvSpPr>
          <p:cNvPr id="2" name="Freeform 2"/>
          <p:cNvSpPr/>
          <p:nvPr/>
        </p:nvSpPr>
        <p:spPr>
          <a:xfrm>
            <a:off x="-186690" y="-163830"/>
            <a:ext cx="3821430" cy="3821430"/>
          </a:xfrm>
          <a:custGeom>
            <a:avLst/>
            <a:gdLst/>
            <a:ahLst/>
            <a:cxnLst/>
            <a:rect l="l" t="t" r="r" b="b"/>
            <a:pathLst>
              <a:path w="3821430" h="3821430">
                <a:moveTo>
                  <a:pt x="0" y="0"/>
                </a:moveTo>
                <a:lnTo>
                  <a:pt x="3821430" y="0"/>
                </a:lnTo>
                <a:lnTo>
                  <a:pt x="3821430" y="3821430"/>
                </a:lnTo>
                <a:lnTo>
                  <a:pt x="0" y="3821430"/>
                </a:lnTo>
                <a:lnTo>
                  <a:pt x="0" y="0"/>
                </a:lnTo>
                <a:close/>
              </a:path>
            </a:pathLst>
          </a:custGeom>
          <a:blipFill>
            <a:blip>
              <a:alphaModFix amt="57000"/>
              <a:extLst>
                <a:ext uri="{96DAC541-7B7A-43D3-8B79-37D633B846F1}">
                  <asvg:svgBlip xmlns:asvg="http://schemas.microsoft.com/office/drawing/2016/SVG/main" r:embed="rId3"/>
                </a:ext>
              </a:extLst>
            </a:blip>
            <a:stretch>
              <a:fillRect/>
            </a:stretch>
          </a:blipFill>
        </p:spPr>
        <p:txBody>
          <a:bodyPr/>
          <a:lstStyle/>
          <a:p>
            <a:endParaRPr lang="en-GB"/>
          </a:p>
        </p:txBody>
      </p:sp>
      <p:sp>
        <p:nvSpPr>
          <p:cNvPr id="3" name="Freeform 3"/>
          <p:cNvSpPr/>
          <p:nvPr/>
        </p:nvSpPr>
        <p:spPr>
          <a:xfrm>
            <a:off x="3634740" y="-163830"/>
            <a:ext cx="3821430" cy="3821430"/>
          </a:xfrm>
          <a:custGeom>
            <a:avLst/>
            <a:gdLst/>
            <a:ahLst/>
            <a:cxnLst/>
            <a:rect l="l" t="t" r="r" b="b"/>
            <a:pathLst>
              <a:path w="3821430" h="3821430">
                <a:moveTo>
                  <a:pt x="0" y="0"/>
                </a:moveTo>
                <a:lnTo>
                  <a:pt x="3821430" y="0"/>
                </a:lnTo>
                <a:lnTo>
                  <a:pt x="3821430" y="3821430"/>
                </a:lnTo>
                <a:lnTo>
                  <a:pt x="0" y="3821430"/>
                </a:lnTo>
                <a:lnTo>
                  <a:pt x="0" y="0"/>
                </a:lnTo>
                <a:close/>
              </a:path>
            </a:pathLst>
          </a:custGeom>
          <a:blipFill>
            <a:blip>
              <a:alphaModFix amt="57000"/>
              <a:extLst>
                <a:ext uri="{96DAC541-7B7A-43D3-8B79-37D633B846F1}">
                  <asvg:svgBlip xmlns:asvg="http://schemas.microsoft.com/office/drawing/2016/SVG/main" r:embed="rId3"/>
                </a:ext>
              </a:extLst>
            </a:blip>
            <a:stretch>
              <a:fillRect/>
            </a:stretch>
          </a:blipFill>
        </p:spPr>
        <p:txBody>
          <a:bodyPr/>
          <a:lstStyle/>
          <a:p>
            <a:endParaRPr lang="en-GB"/>
          </a:p>
        </p:txBody>
      </p:sp>
      <p:sp>
        <p:nvSpPr>
          <p:cNvPr id="4" name="Freeform 4"/>
          <p:cNvSpPr/>
          <p:nvPr/>
        </p:nvSpPr>
        <p:spPr>
          <a:xfrm>
            <a:off x="7456170" y="-163830"/>
            <a:ext cx="3821430" cy="3821430"/>
          </a:xfrm>
          <a:custGeom>
            <a:avLst/>
            <a:gdLst/>
            <a:ahLst/>
            <a:cxnLst/>
            <a:rect l="l" t="t" r="r" b="b"/>
            <a:pathLst>
              <a:path w="3821430" h="3821430">
                <a:moveTo>
                  <a:pt x="0" y="0"/>
                </a:moveTo>
                <a:lnTo>
                  <a:pt x="3821430" y="0"/>
                </a:lnTo>
                <a:lnTo>
                  <a:pt x="3821430" y="3821430"/>
                </a:lnTo>
                <a:lnTo>
                  <a:pt x="0" y="3821430"/>
                </a:lnTo>
                <a:lnTo>
                  <a:pt x="0" y="0"/>
                </a:lnTo>
                <a:close/>
              </a:path>
            </a:pathLst>
          </a:custGeom>
          <a:blipFill>
            <a:blip>
              <a:alphaModFix amt="57000"/>
              <a:extLst>
                <a:ext uri="{96DAC541-7B7A-43D3-8B79-37D633B846F1}">
                  <asvg:svgBlip xmlns:asvg="http://schemas.microsoft.com/office/drawing/2016/SVG/main" r:embed="rId3"/>
                </a:ext>
              </a:extLst>
            </a:blip>
            <a:stretch>
              <a:fillRect/>
            </a:stretch>
          </a:blipFill>
        </p:spPr>
        <p:txBody>
          <a:bodyPr/>
          <a:lstStyle/>
          <a:p>
            <a:endParaRPr lang="en-GB"/>
          </a:p>
        </p:txBody>
      </p:sp>
      <p:sp>
        <p:nvSpPr>
          <p:cNvPr id="5" name="Freeform 5"/>
          <p:cNvSpPr/>
          <p:nvPr/>
        </p:nvSpPr>
        <p:spPr>
          <a:xfrm>
            <a:off x="-1558290" y="3657600"/>
            <a:ext cx="3821430" cy="3821430"/>
          </a:xfrm>
          <a:custGeom>
            <a:avLst/>
            <a:gdLst/>
            <a:ahLst/>
            <a:cxnLst/>
            <a:rect l="l" t="t" r="r" b="b"/>
            <a:pathLst>
              <a:path w="3821430" h="3821430">
                <a:moveTo>
                  <a:pt x="0" y="0"/>
                </a:moveTo>
                <a:lnTo>
                  <a:pt x="3821430" y="0"/>
                </a:lnTo>
                <a:lnTo>
                  <a:pt x="3821430" y="3821430"/>
                </a:lnTo>
                <a:lnTo>
                  <a:pt x="0" y="3821430"/>
                </a:lnTo>
                <a:lnTo>
                  <a:pt x="0" y="0"/>
                </a:lnTo>
                <a:close/>
              </a:path>
            </a:pathLst>
          </a:custGeom>
          <a:blipFill>
            <a:blip>
              <a:alphaModFix amt="57000"/>
              <a:extLst>
                <a:ext uri="{96DAC541-7B7A-43D3-8B79-37D633B846F1}">
                  <asvg:svgBlip xmlns:asvg="http://schemas.microsoft.com/office/drawing/2016/SVG/main" r:embed="rId3"/>
                </a:ext>
              </a:extLst>
            </a:blip>
            <a:stretch>
              <a:fillRect/>
            </a:stretch>
          </a:blipFill>
        </p:spPr>
        <p:txBody>
          <a:bodyPr/>
          <a:lstStyle/>
          <a:p>
            <a:endParaRPr lang="en-GB"/>
          </a:p>
        </p:txBody>
      </p:sp>
      <p:sp>
        <p:nvSpPr>
          <p:cNvPr id="6" name="Freeform 6"/>
          <p:cNvSpPr/>
          <p:nvPr/>
        </p:nvSpPr>
        <p:spPr>
          <a:xfrm>
            <a:off x="2263140" y="3657600"/>
            <a:ext cx="3821430" cy="3821430"/>
          </a:xfrm>
          <a:custGeom>
            <a:avLst/>
            <a:gdLst/>
            <a:ahLst/>
            <a:cxnLst/>
            <a:rect l="l" t="t" r="r" b="b"/>
            <a:pathLst>
              <a:path w="3821430" h="3821430">
                <a:moveTo>
                  <a:pt x="0" y="0"/>
                </a:moveTo>
                <a:lnTo>
                  <a:pt x="3821430" y="0"/>
                </a:lnTo>
                <a:lnTo>
                  <a:pt x="3821430" y="3821430"/>
                </a:lnTo>
                <a:lnTo>
                  <a:pt x="0" y="3821430"/>
                </a:lnTo>
                <a:lnTo>
                  <a:pt x="0" y="0"/>
                </a:lnTo>
                <a:close/>
              </a:path>
            </a:pathLst>
          </a:custGeom>
          <a:blipFill>
            <a:blip>
              <a:alphaModFix amt="57000"/>
              <a:extLst>
                <a:ext uri="{96DAC541-7B7A-43D3-8B79-37D633B846F1}">
                  <asvg:svgBlip xmlns:asvg="http://schemas.microsoft.com/office/drawing/2016/SVG/main" r:embed="rId3"/>
                </a:ext>
              </a:extLst>
            </a:blip>
            <a:stretch>
              <a:fillRect/>
            </a:stretch>
          </a:blipFill>
        </p:spPr>
        <p:txBody>
          <a:bodyPr/>
          <a:lstStyle/>
          <a:p>
            <a:endParaRPr lang="en-GB"/>
          </a:p>
        </p:txBody>
      </p:sp>
      <p:sp>
        <p:nvSpPr>
          <p:cNvPr id="7" name="Freeform 7"/>
          <p:cNvSpPr/>
          <p:nvPr/>
        </p:nvSpPr>
        <p:spPr>
          <a:xfrm>
            <a:off x="6084570" y="3657600"/>
            <a:ext cx="3821430" cy="3821430"/>
          </a:xfrm>
          <a:custGeom>
            <a:avLst/>
            <a:gdLst/>
            <a:ahLst/>
            <a:cxnLst/>
            <a:rect l="l" t="t" r="r" b="b"/>
            <a:pathLst>
              <a:path w="3821430" h="3821430">
                <a:moveTo>
                  <a:pt x="0" y="0"/>
                </a:moveTo>
                <a:lnTo>
                  <a:pt x="3821430" y="0"/>
                </a:lnTo>
                <a:lnTo>
                  <a:pt x="3821430" y="3821430"/>
                </a:lnTo>
                <a:lnTo>
                  <a:pt x="0" y="3821430"/>
                </a:lnTo>
                <a:lnTo>
                  <a:pt x="0" y="0"/>
                </a:lnTo>
                <a:close/>
              </a:path>
            </a:pathLst>
          </a:custGeom>
          <a:blipFill>
            <a:blip>
              <a:alphaModFix amt="57000"/>
              <a:extLst>
                <a:ext uri="{96DAC541-7B7A-43D3-8B79-37D633B846F1}">
                  <asvg:svgBlip xmlns:asvg="http://schemas.microsoft.com/office/drawing/2016/SVG/main" r:embed="rId3"/>
                </a:ext>
              </a:extLst>
            </a:blip>
            <a:stretch>
              <a:fillRect/>
            </a:stretch>
          </a:blipFill>
        </p:spPr>
        <p:txBody>
          <a:bodyPr/>
          <a:lstStyle/>
          <a:p>
            <a:endParaRPr lang="en-GB"/>
          </a:p>
        </p:txBody>
      </p:sp>
      <p:grpSp>
        <p:nvGrpSpPr>
          <p:cNvPr id="8" name="Group 8"/>
          <p:cNvGrpSpPr/>
          <p:nvPr/>
        </p:nvGrpSpPr>
        <p:grpSpPr>
          <a:xfrm>
            <a:off x="731520" y="731520"/>
            <a:ext cx="8290560" cy="5852160"/>
            <a:chOff x="0" y="0"/>
            <a:chExt cx="3070578" cy="2167467"/>
          </a:xfrm>
        </p:grpSpPr>
        <p:sp>
          <p:nvSpPr>
            <p:cNvPr id="9" name="Freeform 9"/>
            <p:cNvSpPr/>
            <p:nvPr/>
          </p:nvSpPr>
          <p:spPr>
            <a:xfrm>
              <a:off x="0" y="0"/>
              <a:ext cx="3070578" cy="2167467"/>
            </a:xfrm>
            <a:custGeom>
              <a:avLst/>
              <a:gdLst/>
              <a:ahLst/>
              <a:cxnLst/>
              <a:rect l="l" t="t" r="r" b="b"/>
              <a:pathLst>
                <a:path w="3070578" h="2167467">
                  <a:moveTo>
                    <a:pt x="33618" y="0"/>
                  </a:moveTo>
                  <a:lnTo>
                    <a:pt x="3036960" y="0"/>
                  </a:lnTo>
                  <a:cubicBezTo>
                    <a:pt x="3045876" y="0"/>
                    <a:pt x="3054427" y="3542"/>
                    <a:pt x="3060731" y="9846"/>
                  </a:cubicBezTo>
                  <a:cubicBezTo>
                    <a:pt x="3067036" y="16151"/>
                    <a:pt x="3070578" y="24702"/>
                    <a:pt x="3070578" y="33618"/>
                  </a:cubicBezTo>
                  <a:lnTo>
                    <a:pt x="3070578" y="2133849"/>
                  </a:lnTo>
                  <a:cubicBezTo>
                    <a:pt x="3070578" y="2142765"/>
                    <a:pt x="3067036" y="2151316"/>
                    <a:pt x="3060731" y="2157620"/>
                  </a:cubicBezTo>
                  <a:cubicBezTo>
                    <a:pt x="3054427" y="2163925"/>
                    <a:pt x="3045876" y="2167467"/>
                    <a:pt x="3036960" y="2167467"/>
                  </a:cubicBezTo>
                  <a:lnTo>
                    <a:pt x="33618" y="2167467"/>
                  </a:lnTo>
                  <a:cubicBezTo>
                    <a:pt x="24702" y="2167467"/>
                    <a:pt x="16151" y="2163925"/>
                    <a:pt x="9846" y="2157620"/>
                  </a:cubicBezTo>
                  <a:cubicBezTo>
                    <a:pt x="3542" y="2151316"/>
                    <a:pt x="0" y="2142765"/>
                    <a:pt x="0" y="2133849"/>
                  </a:cubicBezTo>
                  <a:lnTo>
                    <a:pt x="0" y="33618"/>
                  </a:lnTo>
                  <a:cubicBezTo>
                    <a:pt x="0" y="24702"/>
                    <a:pt x="3542" y="16151"/>
                    <a:pt x="9846" y="9846"/>
                  </a:cubicBezTo>
                  <a:cubicBezTo>
                    <a:pt x="16151" y="3542"/>
                    <a:pt x="24702" y="0"/>
                    <a:pt x="33618" y="0"/>
                  </a:cubicBezTo>
                  <a:close/>
                </a:path>
              </a:pathLst>
            </a:custGeom>
            <a:solidFill>
              <a:srgbClr val="FFFFFF">
                <a:alpha val="94902"/>
              </a:srgbClr>
            </a:solidFill>
          </p:spPr>
          <p:txBody>
            <a:bodyPr/>
            <a:lstStyle/>
            <a:p>
              <a:endParaRPr lang="en-GB"/>
            </a:p>
          </p:txBody>
        </p:sp>
        <p:sp>
          <p:nvSpPr>
            <p:cNvPr id="10" name="TextBox 10"/>
            <p:cNvSpPr txBox="1"/>
            <p:nvPr/>
          </p:nvSpPr>
          <p:spPr>
            <a:xfrm>
              <a:off x="0" y="-28575"/>
              <a:ext cx="3070578" cy="2196042"/>
            </a:xfrm>
            <a:prstGeom prst="rect">
              <a:avLst/>
            </a:prstGeom>
          </p:spPr>
          <p:txBody>
            <a:bodyPr lIns="50800" tIns="50800" rIns="50800" bIns="50800" rtlCol="0" anchor="ctr"/>
            <a:lstStyle/>
            <a:p>
              <a:pPr algn="ctr">
                <a:lnSpc>
                  <a:spcPts val="1960"/>
                </a:lnSpc>
                <a:spcBef>
                  <a:spcPct val="0"/>
                </a:spcBef>
              </a:pPr>
              <a:endParaRPr/>
            </a:p>
          </p:txBody>
        </p:sp>
      </p:grpSp>
      <p:sp>
        <p:nvSpPr>
          <p:cNvPr id="11" name="Freeform 11"/>
          <p:cNvSpPr/>
          <p:nvPr/>
        </p:nvSpPr>
        <p:spPr>
          <a:xfrm>
            <a:off x="1443386" y="458641"/>
            <a:ext cx="826618" cy="2926080"/>
          </a:xfrm>
          <a:custGeom>
            <a:avLst/>
            <a:gdLst/>
            <a:ahLst/>
            <a:cxnLst/>
            <a:rect l="l" t="t" r="r" b="b"/>
            <a:pathLst>
              <a:path w="826618" h="2926080">
                <a:moveTo>
                  <a:pt x="0" y="0"/>
                </a:moveTo>
                <a:lnTo>
                  <a:pt x="826617" y="0"/>
                </a:lnTo>
                <a:lnTo>
                  <a:pt x="826617" y="2926080"/>
                </a:lnTo>
                <a:lnTo>
                  <a:pt x="0" y="2926080"/>
                </a:lnTo>
                <a:lnTo>
                  <a:pt x="0" y="0"/>
                </a:lnTo>
                <a:close/>
              </a:path>
            </a:pathLst>
          </a:custGeom>
          <a:blipFill>
            <a:blip>
              <a:extLst>
                <a:ext uri="{96DAC541-7B7A-43D3-8B79-37D633B846F1}">
                  <asvg:svgBlip xmlns:asvg="http://schemas.microsoft.com/office/drawing/2016/SVG/main" r:embed="rId4"/>
                </a:ext>
              </a:extLst>
            </a:blip>
            <a:stretch>
              <a:fillRect/>
            </a:stretch>
          </a:blipFill>
        </p:spPr>
        <p:txBody>
          <a:bodyPr/>
          <a:lstStyle/>
          <a:p>
            <a:endParaRPr lang="en-GB"/>
          </a:p>
        </p:txBody>
      </p:sp>
      <p:sp>
        <p:nvSpPr>
          <p:cNvPr id="12" name="Freeform 12"/>
          <p:cNvSpPr/>
          <p:nvPr/>
        </p:nvSpPr>
        <p:spPr>
          <a:xfrm>
            <a:off x="6611525" y="3657600"/>
            <a:ext cx="2112750" cy="2624534"/>
          </a:xfrm>
          <a:custGeom>
            <a:avLst/>
            <a:gdLst/>
            <a:ahLst/>
            <a:cxnLst/>
            <a:rect l="l" t="t" r="r" b="b"/>
            <a:pathLst>
              <a:path w="2112750" h="2624534">
                <a:moveTo>
                  <a:pt x="0" y="0"/>
                </a:moveTo>
                <a:lnTo>
                  <a:pt x="2112750" y="0"/>
                </a:lnTo>
                <a:lnTo>
                  <a:pt x="2112750" y="2624534"/>
                </a:lnTo>
                <a:lnTo>
                  <a:pt x="0" y="2624534"/>
                </a:lnTo>
                <a:lnTo>
                  <a:pt x="0" y="0"/>
                </a:lnTo>
                <a:close/>
              </a:path>
            </a:pathLst>
          </a:custGeom>
          <a:blipFill>
            <a:blip r:embed="rId5"/>
            <a:stretch>
              <a:fillRect/>
            </a:stretch>
          </a:blipFill>
        </p:spPr>
        <p:txBody>
          <a:bodyPr/>
          <a:lstStyle/>
          <a:p>
            <a:endParaRPr lang="en-GB"/>
          </a:p>
        </p:txBody>
      </p:sp>
      <p:sp>
        <p:nvSpPr>
          <p:cNvPr id="13" name="TextBox 13"/>
          <p:cNvSpPr txBox="1"/>
          <p:nvPr/>
        </p:nvSpPr>
        <p:spPr>
          <a:xfrm>
            <a:off x="1443386" y="3052127"/>
            <a:ext cx="6866828" cy="1210946"/>
          </a:xfrm>
          <a:prstGeom prst="rect">
            <a:avLst/>
          </a:prstGeom>
        </p:spPr>
        <p:txBody>
          <a:bodyPr lIns="0" tIns="0" rIns="0" bIns="0" rtlCol="0" anchor="t">
            <a:spAutoFit/>
          </a:bodyPr>
          <a:lstStyle/>
          <a:p>
            <a:pPr algn="ctr">
              <a:lnSpc>
                <a:spcPts val="9440"/>
              </a:lnSpc>
            </a:pPr>
            <a:r>
              <a:rPr lang="en-US" sz="8000">
                <a:solidFill>
                  <a:srgbClr val="000000"/>
                </a:solidFill>
                <a:latin typeface="Marykate"/>
                <a:ea typeface="Marykate"/>
                <a:cs typeface="Marykate"/>
                <a:sym typeface="Marykate"/>
              </a:rPr>
              <a:t>TASK TIME</a:t>
            </a:r>
          </a:p>
        </p:txBody>
      </p:sp>
      <p:sp>
        <p:nvSpPr>
          <p:cNvPr id="14" name="Freeform 14"/>
          <p:cNvSpPr/>
          <p:nvPr/>
        </p:nvSpPr>
        <p:spPr>
          <a:xfrm>
            <a:off x="1232369" y="4832231"/>
            <a:ext cx="1549757" cy="1861570"/>
          </a:xfrm>
          <a:custGeom>
            <a:avLst/>
            <a:gdLst/>
            <a:ahLst/>
            <a:cxnLst/>
            <a:rect l="l" t="t" r="r" b="b"/>
            <a:pathLst>
              <a:path w="1549757" h="1861570">
                <a:moveTo>
                  <a:pt x="0" y="0"/>
                </a:moveTo>
                <a:lnTo>
                  <a:pt x="1549757" y="0"/>
                </a:lnTo>
                <a:lnTo>
                  <a:pt x="1549757" y="1861570"/>
                </a:lnTo>
                <a:lnTo>
                  <a:pt x="0" y="1861570"/>
                </a:lnTo>
                <a:lnTo>
                  <a:pt x="0" y="0"/>
                </a:lnTo>
                <a:close/>
              </a:path>
            </a:pathLst>
          </a:custGeom>
          <a:blipFill>
            <a:blip>
              <a:extLst>
                <a:ext uri="{96DAC541-7B7A-43D3-8B79-37D633B846F1}">
                  <asvg:svgBlip xmlns:asvg="http://schemas.microsoft.com/office/drawing/2016/SVG/main" r:embed="rId6"/>
                </a:ext>
              </a:extLst>
            </a:blip>
            <a:stretch>
              <a:fillRect/>
            </a:stretch>
          </a:blipFill>
        </p:spPr>
        <p:txBody>
          <a:bodyPr/>
          <a:lstStyle/>
          <a:p>
            <a:endParaRPr lang="en-GB"/>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rgbClr val="9DCB7F"/>
        </a:solidFill>
        <a:effectLst/>
      </p:bgPr>
    </p:bg>
    <p:spTree>
      <p:nvGrpSpPr>
        <p:cNvPr id="1" name=""/>
        <p:cNvGrpSpPr/>
        <p:nvPr/>
      </p:nvGrpSpPr>
      <p:grpSpPr>
        <a:xfrm>
          <a:off x="0" y="0"/>
          <a:ext cx="0" cy="0"/>
          <a:chOff x="0" y="0"/>
          <a:chExt cx="0" cy="0"/>
        </a:xfrm>
      </p:grpSpPr>
      <p:sp>
        <p:nvSpPr>
          <p:cNvPr id="2" name="Freeform 2"/>
          <p:cNvSpPr/>
          <p:nvPr/>
        </p:nvSpPr>
        <p:spPr>
          <a:xfrm>
            <a:off x="-186690" y="-163830"/>
            <a:ext cx="3821430" cy="3821430"/>
          </a:xfrm>
          <a:custGeom>
            <a:avLst/>
            <a:gdLst/>
            <a:ahLst/>
            <a:cxnLst/>
            <a:rect l="l" t="t" r="r" b="b"/>
            <a:pathLst>
              <a:path w="3821430" h="3821430">
                <a:moveTo>
                  <a:pt x="0" y="0"/>
                </a:moveTo>
                <a:lnTo>
                  <a:pt x="3821430" y="0"/>
                </a:lnTo>
                <a:lnTo>
                  <a:pt x="3821430" y="3821430"/>
                </a:lnTo>
                <a:lnTo>
                  <a:pt x="0" y="3821430"/>
                </a:lnTo>
                <a:lnTo>
                  <a:pt x="0" y="0"/>
                </a:lnTo>
                <a:close/>
              </a:path>
            </a:pathLst>
          </a:custGeom>
          <a:blipFill>
            <a:blip>
              <a:alphaModFix amt="57000"/>
              <a:extLst>
                <a:ext uri="{96DAC541-7B7A-43D3-8B79-37D633B846F1}">
                  <asvg:svgBlip xmlns:asvg="http://schemas.microsoft.com/office/drawing/2016/SVG/main" r:embed="rId3"/>
                </a:ext>
              </a:extLst>
            </a:blip>
            <a:stretch>
              <a:fillRect/>
            </a:stretch>
          </a:blipFill>
        </p:spPr>
        <p:txBody>
          <a:bodyPr/>
          <a:lstStyle/>
          <a:p>
            <a:endParaRPr lang="en-GB"/>
          </a:p>
        </p:txBody>
      </p:sp>
      <p:sp>
        <p:nvSpPr>
          <p:cNvPr id="3" name="Freeform 3"/>
          <p:cNvSpPr/>
          <p:nvPr/>
        </p:nvSpPr>
        <p:spPr>
          <a:xfrm>
            <a:off x="3634740" y="-163830"/>
            <a:ext cx="3821430" cy="3821430"/>
          </a:xfrm>
          <a:custGeom>
            <a:avLst/>
            <a:gdLst/>
            <a:ahLst/>
            <a:cxnLst/>
            <a:rect l="l" t="t" r="r" b="b"/>
            <a:pathLst>
              <a:path w="3821430" h="3821430">
                <a:moveTo>
                  <a:pt x="0" y="0"/>
                </a:moveTo>
                <a:lnTo>
                  <a:pt x="3821430" y="0"/>
                </a:lnTo>
                <a:lnTo>
                  <a:pt x="3821430" y="3821430"/>
                </a:lnTo>
                <a:lnTo>
                  <a:pt x="0" y="3821430"/>
                </a:lnTo>
                <a:lnTo>
                  <a:pt x="0" y="0"/>
                </a:lnTo>
                <a:close/>
              </a:path>
            </a:pathLst>
          </a:custGeom>
          <a:blipFill>
            <a:blip>
              <a:alphaModFix amt="57000"/>
              <a:extLst>
                <a:ext uri="{96DAC541-7B7A-43D3-8B79-37D633B846F1}">
                  <asvg:svgBlip xmlns:asvg="http://schemas.microsoft.com/office/drawing/2016/SVG/main" r:embed="rId3"/>
                </a:ext>
              </a:extLst>
            </a:blip>
            <a:stretch>
              <a:fillRect/>
            </a:stretch>
          </a:blipFill>
        </p:spPr>
        <p:txBody>
          <a:bodyPr/>
          <a:lstStyle/>
          <a:p>
            <a:endParaRPr lang="en-GB"/>
          </a:p>
        </p:txBody>
      </p:sp>
      <p:sp>
        <p:nvSpPr>
          <p:cNvPr id="4" name="Freeform 4"/>
          <p:cNvSpPr/>
          <p:nvPr/>
        </p:nvSpPr>
        <p:spPr>
          <a:xfrm>
            <a:off x="7456170" y="-163830"/>
            <a:ext cx="3821430" cy="3821430"/>
          </a:xfrm>
          <a:custGeom>
            <a:avLst/>
            <a:gdLst/>
            <a:ahLst/>
            <a:cxnLst/>
            <a:rect l="l" t="t" r="r" b="b"/>
            <a:pathLst>
              <a:path w="3821430" h="3821430">
                <a:moveTo>
                  <a:pt x="0" y="0"/>
                </a:moveTo>
                <a:lnTo>
                  <a:pt x="3821430" y="0"/>
                </a:lnTo>
                <a:lnTo>
                  <a:pt x="3821430" y="3821430"/>
                </a:lnTo>
                <a:lnTo>
                  <a:pt x="0" y="3821430"/>
                </a:lnTo>
                <a:lnTo>
                  <a:pt x="0" y="0"/>
                </a:lnTo>
                <a:close/>
              </a:path>
            </a:pathLst>
          </a:custGeom>
          <a:blipFill>
            <a:blip>
              <a:alphaModFix amt="57000"/>
              <a:extLst>
                <a:ext uri="{96DAC541-7B7A-43D3-8B79-37D633B846F1}">
                  <asvg:svgBlip xmlns:asvg="http://schemas.microsoft.com/office/drawing/2016/SVG/main" r:embed="rId3"/>
                </a:ext>
              </a:extLst>
            </a:blip>
            <a:stretch>
              <a:fillRect/>
            </a:stretch>
          </a:blipFill>
        </p:spPr>
        <p:txBody>
          <a:bodyPr/>
          <a:lstStyle/>
          <a:p>
            <a:endParaRPr lang="en-GB"/>
          </a:p>
        </p:txBody>
      </p:sp>
      <p:sp>
        <p:nvSpPr>
          <p:cNvPr id="5" name="Freeform 5"/>
          <p:cNvSpPr/>
          <p:nvPr/>
        </p:nvSpPr>
        <p:spPr>
          <a:xfrm>
            <a:off x="-1558290" y="3657600"/>
            <a:ext cx="3821430" cy="3821430"/>
          </a:xfrm>
          <a:custGeom>
            <a:avLst/>
            <a:gdLst/>
            <a:ahLst/>
            <a:cxnLst/>
            <a:rect l="l" t="t" r="r" b="b"/>
            <a:pathLst>
              <a:path w="3821430" h="3821430">
                <a:moveTo>
                  <a:pt x="0" y="0"/>
                </a:moveTo>
                <a:lnTo>
                  <a:pt x="3821430" y="0"/>
                </a:lnTo>
                <a:lnTo>
                  <a:pt x="3821430" y="3821430"/>
                </a:lnTo>
                <a:lnTo>
                  <a:pt x="0" y="3821430"/>
                </a:lnTo>
                <a:lnTo>
                  <a:pt x="0" y="0"/>
                </a:lnTo>
                <a:close/>
              </a:path>
            </a:pathLst>
          </a:custGeom>
          <a:blipFill>
            <a:blip>
              <a:alphaModFix amt="57000"/>
              <a:extLst>
                <a:ext uri="{96DAC541-7B7A-43D3-8B79-37D633B846F1}">
                  <asvg:svgBlip xmlns:asvg="http://schemas.microsoft.com/office/drawing/2016/SVG/main" r:embed="rId3"/>
                </a:ext>
              </a:extLst>
            </a:blip>
            <a:stretch>
              <a:fillRect/>
            </a:stretch>
          </a:blipFill>
        </p:spPr>
        <p:txBody>
          <a:bodyPr/>
          <a:lstStyle/>
          <a:p>
            <a:endParaRPr lang="en-GB"/>
          </a:p>
        </p:txBody>
      </p:sp>
      <p:sp>
        <p:nvSpPr>
          <p:cNvPr id="6" name="Freeform 6"/>
          <p:cNvSpPr/>
          <p:nvPr/>
        </p:nvSpPr>
        <p:spPr>
          <a:xfrm>
            <a:off x="2263140" y="3657600"/>
            <a:ext cx="3821430" cy="3821430"/>
          </a:xfrm>
          <a:custGeom>
            <a:avLst/>
            <a:gdLst/>
            <a:ahLst/>
            <a:cxnLst/>
            <a:rect l="l" t="t" r="r" b="b"/>
            <a:pathLst>
              <a:path w="3821430" h="3821430">
                <a:moveTo>
                  <a:pt x="0" y="0"/>
                </a:moveTo>
                <a:lnTo>
                  <a:pt x="3821430" y="0"/>
                </a:lnTo>
                <a:lnTo>
                  <a:pt x="3821430" y="3821430"/>
                </a:lnTo>
                <a:lnTo>
                  <a:pt x="0" y="3821430"/>
                </a:lnTo>
                <a:lnTo>
                  <a:pt x="0" y="0"/>
                </a:lnTo>
                <a:close/>
              </a:path>
            </a:pathLst>
          </a:custGeom>
          <a:blipFill>
            <a:blip>
              <a:alphaModFix amt="57000"/>
              <a:extLst>
                <a:ext uri="{96DAC541-7B7A-43D3-8B79-37D633B846F1}">
                  <asvg:svgBlip xmlns:asvg="http://schemas.microsoft.com/office/drawing/2016/SVG/main" r:embed="rId3"/>
                </a:ext>
              </a:extLst>
            </a:blip>
            <a:stretch>
              <a:fillRect/>
            </a:stretch>
          </a:blipFill>
        </p:spPr>
        <p:txBody>
          <a:bodyPr/>
          <a:lstStyle/>
          <a:p>
            <a:endParaRPr lang="en-GB"/>
          </a:p>
        </p:txBody>
      </p:sp>
      <p:sp>
        <p:nvSpPr>
          <p:cNvPr id="7" name="Freeform 7"/>
          <p:cNvSpPr/>
          <p:nvPr/>
        </p:nvSpPr>
        <p:spPr>
          <a:xfrm>
            <a:off x="6084570" y="3657600"/>
            <a:ext cx="3821430" cy="3821430"/>
          </a:xfrm>
          <a:custGeom>
            <a:avLst/>
            <a:gdLst/>
            <a:ahLst/>
            <a:cxnLst/>
            <a:rect l="l" t="t" r="r" b="b"/>
            <a:pathLst>
              <a:path w="3821430" h="3821430">
                <a:moveTo>
                  <a:pt x="0" y="0"/>
                </a:moveTo>
                <a:lnTo>
                  <a:pt x="3821430" y="0"/>
                </a:lnTo>
                <a:lnTo>
                  <a:pt x="3821430" y="3821430"/>
                </a:lnTo>
                <a:lnTo>
                  <a:pt x="0" y="3821430"/>
                </a:lnTo>
                <a:lnTo>
                  <a:pt x="0" y="0"/>
                </a:lnTo>
                <a:close/>
              </a:path>
            </a:pathLst>
          </a:custGeom>
          <a:blipFill>
            <a:blip>
              <a:alphaModFix amt="57000"/>
              <a:extLst>
                <a:ext uri="{96DAC541-7B7A-43D3-8B79-37D633B846F1}">
                  <asvg:svgBlip xmlns:asvg="http://schemas.microsoft.com/office/drawing/2016/SVG/main" r:embed="rId3"/>
                </a:ext>
              </a:extLst>
            </a:blip>
            <a:stretch>
              <a:fillRect/>
            </a:stretch>
          </a:blipFill>
        </p:spPr>
        <p:txBody>
          <a:bodyPr/>
          <a:lstStyle/>
          <a:p>
            <a:endParaRPr lang="en-GB"/>
          </a:p>
        </p:txBody>
      </p:sp>
      <p:grpSp>
        <p:nvGrpSpPr>
          <p:cNvPr id="8" name="Group 8"/>
          <p:cNvGrpSpPr/>
          <p:nvPr/>
        </p:nvGrpSpPr>
        <p:grpSpPr>
          <a:xfrm>
            <a:off x="731520" y="1941195"/>
            <a:ext cx="8290560" cy="3432810"/>
            <a:chOff x="0" y="0"/>
            <a:chExt cx="3070578" cy="1271411"/>
          </a:xfrm>
        </p:grpSpPr>
        <p:sp>
          <p:nvSpPr>
            <p:cNvPr id="9" name="Freeform 9"/>
            <p:cNvSpPr/>
            <p:nvPr/>
          </p:nvSpPr>
          <p:spPr>
            <a:xfrm>
              <a:off x="0" y="0"/>
              <a:ext cx="3070578" cy="1271411"/>
            </a:xfrm>
            <a:custGeom>
              <a:avLst/>
              <a:gdLst/>
              <a:ahLst/>
              <a:cxnLst/>
              <a:rect l="l" t="t" r="r" b="b"/>
              <a:pathLst>
                <a:path w="3070578" h="1271411">
                  <a:moveTo>
                    <a:pt x="33618" y="0"/>
                  </a:moveTo>
                  <a:lnTo>
                    <a:pt x="3036960" y="0"/>
                  </a:lnTo>
                  <a:cubicBezTo>
                    <a:pt x="3045876" y="0"/>
                    <a:pt x="3054427" y="3542"/>
                    <a:pt x="3060731" y="9846"/>
                  </a:cubicBezTo>
                  <a:cubicBezTo>
                    <a:pt x="3067036" y="16151"/>
                    <a:pt x="3070578" y="24702"/>
                    <a:pt x="3070578" y="33618"/>
                  </a:cubicBezTo>
                  <a:lnTo>
                    <a:pt x="3070578" y="1237794"/>
                  </a:lnTo>
                  <a:cubicBezTo>
                    <a:pt x="3070578" y="1246709"/>
                    <a:pt x="3067036" y="1255260"/>
                    <a:pt x="3060731" y="1261565"/>
                  </a:cubicBezTo>
                  <a:cubicBezTo>
                    <a:pt x="3054427" y="1267869"/>
                    <a:pt x="3045876" y="1271411"/>
                    <a:pt x="3036960" y="1271411"/>
                  </a:cubicBezTo>
                  <a:lnTo>
                    <a:pt x="33618" y="1271411"/>
                  </a:lnTo>
                  <a:cubicBezTo>
                    <a:pt x="24702" y="1271411"/>
                    <a:pt x="16151" y="1267869"/>
                    <a:pt x="9846" y="1261565"/>
                  </a:cubicBezTo>
                  <a:cubicBezTo>
                    <a:pt x="3542" y="1255260"/>
                    <a:pt x="0" y="1246709"/>
                    <a:pt x="0" y="1237794"/>
                  </a:cubicBezTo>
                  <a:lnTo>
                    <a:pt x="0" y="33618"/>
                  </a:lnTo>
                  <a:cubicBezTo>
                    <a:pt x="0" y="24702"/>
                    <a:pt x="3542" y="16151"/>
                    <a:pt x="9846" y="9846"/>
                  </a:cubicBezTo>
                  <a:cubicBezTo>
                    <a:pt x="16151" y="3542"/>
                    <a:pt x="24702" y="0"/>
                    <a:pt x="33618" y="0"/>
                  </a:cubicBezTo>
                  <a:close/>
                </a:path>
              </a:pathLst>
            </a:custGeom>
            <a:solidFill>
              <a:srgbClr val="FFFFFF">
                <a:alpha val="94902"/>
              </a:srgbClr>
            </a:solidFill>
          </p:spPr>
          <p:txBody>
            <a:bodyPr/>
            <a:lstStyle/>
            <a:p>
              <a:endParaRPr lang="en-GB"/>
            </a:p>
          </p:txBody>
        </p:sp>
        <p:sp>
          <p:nvSpPr>
            <p:cNvPr id="10" name="TextBox 10"/>
            <p:cNvSpPr txBox="1"/>
            <p:nvPr/>
          </p:nvSpPr>
          <p:spPr>
            <a:xfrm>
              <a:off x="0" y="-28575"/>
              <a:ext cx="3070578" cy="1299986"/>
            </a:xfrm>
            <a:prstGeom prst="rect">
              <a:avLst/>
            </a:prstGeom>
          </p:spPr>
          <p:txBody>
            <a:bodyPr lIns="50800" tIns="50800" rIns="50800" bIns="50800" rtlCol="0" anchor="ctr"/>
            <a:lstStyle/>
            <a:p>
              <a:pPr algn="ctr">
                <a:lnSpc>
                  <a:spcPts val="1960"/>
                </a:lnSpc>
              </a:pPr>
              <a:endParaRPr/>
            </a:p>
          </p:txBody>
        </p:sp>
      </p:grpSp>
      <p:sp>
        <p:nvSpPr>
          <p:cNvPr id="11" name="Freeform 11"/>
          <p:cNvSpPr/>
          <p:nvPr/>
        </p:nvSpPr>
        <p:spPr>
          <a:xfrm>
            <a:off x="1493569" y="2966028"/>
            <a:ext cx="6766461" cy="1383144"/>
          </a:xfrm>
          <a:custGeom>
            <a:avLst/>
            <a:gdLst/>
            <a:ahLst/>
            <a:cxnLst/>
            <a:rect l="l" t="t" r="r" b="b"/>
            <a:pathLst>
              <a:path w="6766461" h="1383144">
                <a:moveTo>
                  <a:pt x="0" y="0"/>
                </a:moveTo>
                <a:lnTo>
                  <a:pt x="6766462" y="0"/>
                </a:lnTo>
                <a:lnTo>
                  <a:pt x="6766462" y="1383144"/>
                </a:lnTo>
                <a:lnTo>
                  <a:pt x="0" y="1383144"/>
                </a:lnTo>
                <a:lnTo>
                  <a:pt x="0" y="0"/>
                </a:lnTo>
                <a:close/>
              </a:path>
            </a:pathLst>
          </a:custGeom>
          <a:blipFill>
            <a:blip r:embed="rId4"/>
            <a:stretch>
              <a:fillRect/>
            </a:stretch>
          </a:blipFill>
        </p:spPr>
        <p:txBody>
          <a:bodyPr/>
          <a:lstStyle/>
          <a:p>
            <a:endParaRPr lang="en-GB"/>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rgbClr val="9DCB7F"/>
        </a:solidFill>
        <a:effectLst/>
      </p:bgPr>
    </p:bg>
    <p:spTree>
      <p:nvGrpSpPr>
        <p:cNvPr id="1" name=""/>
        <p:cNvGrpSpPr/>
        <p:nvPr/>
      </p:nvGrpSpPr>
      <p:grpSpPr>
        <a:xfrm>
          <a:off x="0" y="0"/>
          <a:ext cx="0" cy="0"/>
          <a:chOff x="0" y="0"/>
          <a:chExt cx="0" cy="0"/>
        </a:xfrm>
      </p:grpSpPr>
      <p:sp>
        <p:nvSpPr>
          <p:cNvPr id="2" name="Freeform 2"/>
          <p:cNvSpPr/>
          <p:nvPr/>
        </p:nvSpPr>
        <p:spPr>
          <a:xfrm>
            <a:off x="-186690" y="-163830"/>
            <a:ext cx="3821430" cy="3821430"/>
          </a:xfrm>
          <a:custGeom>
            <a:avLst/>
            <a:gdLst/>
            <a:ahLst/>
            <a:cxnLst/>
            <a:rect l="l" t="t" r="r" b="b"/>
            <a:pathLst>
              <a:path w="3821430" h="3821430">
                <a:moveTo>
                  <a:pt x="0" y="0"/>
                </a:moveTo>
                <a:lnTo>
                  <a:pt x="3821430" y="0"/>
                </a:lnTo>
                <a:lnTo>
                  <a:pt x="3821430" y="3821430"/>
                </a:lnTo>
                <a:lnTo>
                  <a:pt x="0" y="3821430"/>
                </a:lnTo>
                <a:lnTo>
                  <a:pt x="0" y="0"/>
                </a:lnTo>
                <a:close/>
              </a:path>
            </a:pathLst>
          </a:custGeom>
          <a:blipFill>
            <a:blip>
              <a:alphaModFix amt="57000"/>
              <a:extLst>
                <a:ext uri="{96DAC541-7B7A-43D3-8B79-37D633B846F1}">
                  <asvg:svgBlip xmlns:asvg="http://schemas.microsoft.com/office/drawing/2016/SVG/main" r:embed="rId3"/>
                </a:ext>
              </a:extLst>
            </a:blip>
            <a:stretch>
              <a:fillRect/>
            </a:stretch>
          </a:blipFill>
        </p:spPr>
        <p:txBody>
          <a:bodyPr/>
          <a:lstStyle/>
          <a:p>
            <a:endParaRPr lang="en-GB"/>
          </a:p>
        </p:txBody>
      </p:sp>
      <p:sp>
        <p:nvSpPr>
          <p:cNvPr id="3" name="Freeform 3"/>
          <p:cNvSpPr/>
          <p:nvPr/>
        </p:nvSpPr>
        <p:spPr>
          <a:xfrm>
            <a:off x="3634740" y="-163830"/>
            <a:ext cx="3821430" cy="3821430"/>
          </a:xfrm>
          <a:custGeom>
            <a:avLst/>
            <a:gdLst/>
            <a:ahLst/>
            <a:cxnLst/>
            <a:rect l="l" t="t" r="r" b="b"/>
            <a:pathLst>
              <a:path w="3821430" h="3821430">
                <a:moveTo>
                  <a:pt x="0" y="0"/>
                </a:moveTo>
                <a:lnTo>
                  <a:pt x="3821430" y="0"/>
                </a:lnTo>
                <a:lnTo>
                  <a:pt x="3821430" y="3821430"/>
                </a:lnTo>
                <a:lnTo>
                  <a:pt x="0" y="3821430"/>
                </a:lnTo>
                <a:lnTo>
                  <a:pt x="0" y="0"/>
                </a:lnTo>
                <a:close/>
              </a:path>
            </a:pathLst>
          </a:custGeom>
          <a:blipFill>
            <a:blip>
              <a:alphaModFix amt="57000"/>
              <a:extLst>
                <a:ext uri="{96DAC541-7B7A-43D3-8B79-37D633B846F1}">
                  <asvg:svgBlip xmlns:asvg="http://schemas.microsoft.com/office/drawing/2016/SVG/main" r:embed="rId3"/>
                </a:ext>
              </a:extLst>
            </a:blip>
            <a:stretch>
              <a:fillRect/>
            </a:stretch>
          </a:blipFill>
        </p:spPr>
        <p:txBody>
          <a:bodyPr/>
          <a:lstStyle/>
          <a:p>
            <a:endParaRPr lang="en-GB" dirty="0"/>
          </a:p>
        </p:txBody>
      </p:sp>
      <p:sp>
        <p:nvSpPr>
          <p:cNvPr id="4" name="Freeform 4"/>
          <p:cNvSpPr/>
          <p:nvPr/>
        </p:nvSpPr>
        <p:spPr>
          <a:xfrm>
            <a:off x="7456170" y="-163830"/>
            <a:ext cx="3821430" cy="3821430"/>
          </a:xfrm>
          <a:custGeom>
            <a:avLst/>
            <a:gdLst/>
            <a:ahLst/>
            <a:cxnLst/>
            <a:rect l="l" t="t" r="r" b="b"/>
            <a:pathLst>
              <a:path w="3821430" h="3821430">
                <a:moveTo>
                  <a:pt x="0" y="0"/>
                </a:moveTo>
                <a:lnTo>
                  <a:pt x="3821430" y="0"/>
                </a:lnTo>
                <a:lnTo>
                  <a:pt x="3821430" y="3821430"/>
                </a:lnTo>
                <a:lnTo>
                  <a:pt x="0" y="3821430"/>
                </a:lnTo>
                <a:lnTo>
                  <a:pt x="0" y="0"/>
                </a:lnTo>
                <a:close/>
              </a:path>
            </a:pathLst>
          </a:custGeom>
          <a:blipFill>
            <a:blip>
              <a:alphaModFix amt="57000"/>
              <a:extLst>
                <a:ext uri="{96DAC541-7B7A-43D3-8B79-37D633B846F1}">
                  <asvg:svgBlip xmlns:asvg="http://schemas.microsoft.com/office/drawing/2016/SVG/main" r:embed="rId3"/>
                </a:ext>
              </a:extLst>
            </a:blip>
            <a:stretch>
              <a:fillRect/>
            </a:stretch>
          </a:blipFill>
        </p:spPr>
        <p:txBody>
          <a:bodyPr/>
          <a:lstStyle/>
          <a:p>
            <a:endParaRPr lang="en-GB"/>
          </a:p>
        </p:txBody>
      </p:sp>
      <p:sp>
        <p:nvSpPr>
          <p:cNvPr id="5" name="Freeform 5"/>
          <p:cNvSpPr/>
          <p:nvPr/>
        </p:nvSpPr>
        <p:spPr>
          <a:xfrm>
            <a:off x="-1558290" y="3657600"/>
            <a:ext cx="3821430" cy="3821430"/>
          </a:xfrm>
          <a:custGeom>
            <a:avLst/>
            <a:gdLst/>
            <a:ahLst/>
            <a:cxnLst/>
            <a:rect l="l" t="t" r="r" b="b"/>
            <a:pathLst>
              <a:path w="3821430" h="3821430">
                <a:moveTo>
                  <a:pt x="0" y="0"/>
                </a:moveTo>
                <a:lnTo>
                  <a:pt x="3821430" y="0"/>
                </a:lnTo>
                <a:lnTo>
                  <a:pt x="3821430" y="3821430"/>
                </a:lnTo>
                <a:lnTo>
                  <a:pt x="0" y="3821430"/>
                </a:lnTo>
                <a:lnTo>
                  <a:pt x="0" y="0"/>
                </a:lnTo>
                <a:close/>
              </a:path>
            </a:pathLst>
          </a:custGeom>
          <a:blipFill>
            <a:blip>
              <a:alphaModFix amt="57000"/>
              <a:extLst>
                <a:ext uri="{96DAC541-7B7A-43D3-8B79-37D633B846F1}">
                  <asvg:svgBlip xmlns:asvg="http://schemas.microsoft.com/office/drawing/2016/SVG/main" r:embed="rId3"/>
                </a:ext>
              </a:extLst>
            </a:blip>
            <a:stretch>
              <a:fillRect/>
            </a:stretch>
          </a:blipFill>
        </p:spPr>
        <p:txBody>
          <a:bodyPr/>
          <a:lstStyle/>
          <a:p>
            <a:endParaRPr lang="en-GB"/>
          </a:p>
        </p:txBody>
      </p:sp>
      <p:sp>
        <p:nvSpPr>
          <p:cNvPr id="6" name="Freeform 6"/>
          <p:cNvSpPr/>
          <p:nvPr/>
        </p:nvSpPr>
        <p:spPr>
          <a:xfrm>
            <a:off x="2263140" y="3657600"/>
            <a:ext cx="3821430" cy="3821430"/>
          </a:xfrm>
          <a:custGeom>
            <a:avLst/>
            <a:gdLst/>
            <a:ahLst/>
            <a:cxnLst/>
            <a:rect l="l" t="t" r="r" b="b"/>
            <a:pathLst>
              <a:path w="3821430" h="3821430">
                <a:moveTo>
                  <a:pt x="0" y="0"/>
                </a:moveTo>
                <a:lnTo>
                  <a:pt x="3821430" y="0"/>
                </a:lnTo>
                <a:lnTo>
                  <a:pt x="3821430" y="3821430"/>
                </a:lnTo>
                <a:lnTo>
                  <a:pt x="0" y="3821430"/>
                </a:lnTo>
                <a:lnTo>
                  <a:pt x="0" y="0"/>
                </a:lnTo>
                <a:close/>
              </a:path>
            </a:pathLst>
          </a:custGeom>
          <a:blipFill>
            <a:blip>
              <a:alphaModFix amt="57000"/>
              <a:extLst>
                <a:ext uri="{96DAC541-7B7A-43D3-8B79-37D633B846F1}">
                  <asvg:svgBlip xmlns:asvg="http://schemas.microsoft.com/office/drawing/2016/SVG/main" r:embed="rId3"/>
                </a:ext>
              </a:extLst>
            </a:blip>
            <a:stretch>
              <a:fillRect/>
            </a:stretch>
          </a:blipFill>
        </p:spPr>
        <p:txBody>
          <a:bodyPr/>
          <a:lstStyle/>
          <a:p>
            <a:endParaRPr lang="en-GB"/>
          </a:p>
        </p:txBody>
      </p:sp>
      <p:sp>
        <p:nvSpPr>
          <p:cNvPr id="7" name="Freeform 7"/>
          <p:cNvSpPr/>
          <p:nvPr/>
        </p:nvSpPr>
        <p:spPr>
          <a:xfrm>
            <a:off x="6084570" y="3657600"/>
            <a:ext cx="3821430" cy="3821430"/>
          </a:xfrm>
          <a:custGeom>
            <a:avLst/>
            <a:gdLst/>
            <a:ahLst/>
            <a:cxnLst/>
            <a:rect l="l" t="t" r="r" b="b"/>
            <a:pathLst>
              <a:path w="3821430" h="3821430">
                <a:moveTo>
                  <a:pt x="0" y="0"/>
                </a:moveTo>
                <a:lnTo>
                  <a:pt x="3821430" y="0"/>
                </a:lnTo>
                <a:lnTo>
                  <a:pt x="3821430" y="3821430"/>
                </a:lnTo>
                <a:lnTo>
                  <a:pt x="0" y="3821430"/>
                </a:lnTo>
                <a:lnTo>
                  <a:pt x="0" y="0"/>
                </a:lnTo>
                <a:close/>
              </a:path>
            </a:pathLst>
          </a:custGeom>
          <a:blipFill>
            <a:blip>
              <a:alphaModFix amt="57000"/>
              <a:extLst>
                <a:ext uri="{96DAC541-7B7A-43D3-8B79-37D633B846F1}">
                  <asvg:svgBlip xmlns:asvg="http://schemas.microsoft.com/office/drawing/2016/SVG/main" r:embed="rId3"/>
                </a:ext>
              </a:extLst>
            </a:blip>
            <a:stretch>
              <a:fillRect/>
            </a:stretch>
          </a:blipFill>
        </p:spPr>
        <p:txBody>
          <a:bodyPr/>
          <a:lstStyle/>
          <a:p>
            <a:endParaRPr lang="en-GB"/>
          </a:p>
        </p:txBody>
      </p:sp>
      <p:grpSp>
        <p:nvGrpSpPr>
          <p:cNvPr id="8" name="Group 8"/>
          <p:cNvGrpSpPr/>
          <p:nvPr/>
        </p:nvGrpSpPr>
        <p:grpSpPr>
          <a:xfrm>
            <a:off x="731520" y="731520"/>
            <a:ext cx="8290560" cy="2023110"/>
            <a:chOff x="0" y="0"/>
            <a:chExt cx="3070578" cy="749300"/>
          </a:xfrm>
        </p:grpSpPr>
        <p:sp>
          <p:nvSpPr>
            <p:cNvPr id="9" name="Freeform 9"/>
            <p:cNvSpPr/>
            <p:nvPr/>
          </p:nvSpPr>
          <p:spPr>
            <a:xfrm>
              <a:off x="0" y="0"/>
              <a:ext cx="3070578" cy="749300"/>
            </a:xfrm>
            <a:custGeom>
              <a:avLst/>
              <a:gdLst/>
              <a:ahLst/>
              <a:cxnLst/>
              <a:rect l="l" t="t" r="r" b="b"/>
              <a:pathLst>
                <a:path w="3070578" h="749300">
                  <a:moveTo>
                    <a:pt x="33618" y="0"/>
                  </a:moveTo>
                  <a:lnTo>
                    <a:pt x="3036960" y="0"/>
                  </a:lnTo>
                  <a:cubicBezTo>
                    <a:pt x="3045876" y="0"/>
                    <a:pt x="3054427" y="3542"/>
                    <a:pt x="3060731" y="9846"/>
                  </a:cubicBezTo>
                  <a:cubicBezTo>
                    <a:pt x="3067036" y="16151"/>
                    <a:pt x="3070578" y="24702"/>
                    <a:pt x="3070578" y="33618"/>
                  </a:cubicBezTo>
                  <a:lnTo>
                    <a:pt x="3070578" y="715682"/>
                  </a:lnTo>
                  <a:cubicBezTo>
                    <a:pt x="3070578" y="724598"/>
                    <a:pt x="3067036" y="733149"/>
                    <a:pt x="3060731" y="739454"/>
                  </a:cubicBezTo>
                  <a:cubicBezTo>
                    <a:pt x="3054427" y="745758"/>
                    <a:pt x="3045876" y="749300"/>
                    <a:pt x="3036960" y="749300"/>
                  </a:cubicBezTo>
                  <a:lnTo>
                    <a:pt x="33618" y="749300"/>
                  </a:lnTo>
                  <a:cubicBezTo>
                    <a:pt x="24702" y="749300"/>
                    <a:pt x="16151" y="745758"/>
                    <a:pt x="9846" y="739454"/>
                  </a:cubicBezTo>
                  <a:cubicBezTo>
                    <a:pt x="3542" y="733149"/>
                    <a:pt x="0" y="724598"/>
                    <a:pt x="0" y="715682"/>
                  </a:cubicBezTo>
                  <a:lnTo>
                    <a:pt x="0" y="33618"/>
                  </a:lnTo>
                  <a:cubicBezTo>
                    <a:pt x="0" y="24702"/>
                    <a:pt x="3542" y="16151"/>
                    <a:pt x="9846" y="9846"/>
                  </a:cubicBezTo>
                  <a:cubicBezTo>
                    <a:pt x="16151" y="3542"/>
                    <a:pt x="24702" y="0"/>
                    <a:pt x="33618" y="0"/>
                  </a:cubicBezTo>
                  <a:close/>
                </a:path>
              </a:pathLst>
            </a:custGeom>
            <a:solidFill>
              <a:srgbClr val="FFFFFF">
                <a:alpha val="94902"/>
              </a:srgbClr>
            </a:solidFill>
          </p:spPr>
          <p:txBody>
            <a:bodyPr/>
            <a:lstStyle/>
            <a:p>
              <a:endParaRPr lang="en-GB"/>
            </a:p>
          </p:txBody>
        </p:sp>
        <p:sp>
          <p:nvSpPr>
            <p:cNvPr id="10" name="TextBox 10"/>
            <p:cNvSpPr txBox="1"/>
            <p:nvPr/>
          </p:nvSpPr>
          <p:spPr>
            <a:xfrm>
              <a:off x="0" y="-28575"/>
              <a:ext cx="3070578" cy="777875"/>
            </a:xfrm>
            <a:prstGeom prst="rect">
              <a:avLst/>
            </a:prstGeom>
          </p:spPr>
          <p:txBody>
            <a:bodyPr lIns="50800" tIns="50800" rIns="50800" bIns="50800" rtlCol="0" anchor="ctr"/>
            <a:lstStyle/>
            <a:p>
              <a:pPr algn="ctr">
                <a:lnSpc>
                  <a:spcPts val="1960"/>
                </a:lnSpc>
                <a:spcBef>
                  <a:spcPct val="0"/>
                </a:spcBef>
              </a:pPr>
              <a:endParaRPr/>
            </a:p>
          </p:txBody>
        </p:sp>
      </p:grpSp>
      <p:grpSp>
        <p:nvGrpSpPr>
          <p:cNvPr id="11" name="Group 11"/>
          <p:cNvGrpSpPr/>
          <p:nvPr/>
        </p:nvGrpSpPr>
        <p:grpSpPr>
          <a:xfrm>
            <a:off x="352425" y="3035798"/>
            <a:ext cx="4932065" cy="1896619"/>
            <a:chOff x="0" y="0"/>
            <a:chExt cx="1826691" cy="702452"/>
          </a:xfrm>
        </p:grpSpPr>
        <p:sp>
          <p:nvSpPr>
            <p:cNvPr id="12" name="Freeform 12"/>
            <p:cNvSpPr/>
            <p:nvPr/>
          </p:nvSpPr>
          <p:spPr>
            <a:xfrm>
              <a:off x="0" y="0"/>
              <a:ext cx="1826691" cy="702452"/>
            </a:xfrm>
            <a:custGeom>
              <a:avLst/>
              <a:gdLst/>
              <a:ahLst/>
              <a:cxnLst/>
              <a:rect l="l" t="t" r="r" b="b"/>
              <a:pathLst>
                <a:path w="1826691" h="702452">
                  <a:moveTo>
                    <a:pt x="56510" y="0"/>
                  </a:moveTo>
                  <a:lnTo>
                    <a:pt x="1770181" y="0"/>
                  </a:lnTo>
                  <a:cubicBezTo>
                    <a:pt x="1785169" y="0"/>
                    <a:pt x="1799542" y="5954"/>
                    <a:pt x="1810140" y="16551"/>
                  </a:cubicBezTo>
                  <a:cubicBezTo>
                    <a:pt x="1820737" y="27149"/>
                    <a:pt x="1826691" y="41522"/>
                    <a:pt x="1826691" y="56510"/>
                  </a:cubicBezTo>
                  <a:lnTo>
                    <a:pt x="1826691" y="645942"/>
                  </a:lnTo>
                  <a:cubicBezTo>
                    <a:pt x="1826691" y="677151"/>
                    <a:pt x="1801391" y="702452"/>
                    <a:pt x="1770181" y="702452"/>
                  </a:cubicBezTo>
                  <a:lnTo>
                    <a:pt x="56510" y="702452"/>
                  </a:lnTo>
                  <a:cubicBezTo>
                    <a:pt x="41522" y="702452"/>
                    <a:pt x="27149" y="696498"/>
                    <a:pt x="16551" y="685900"/>
                  </a:cubicBezTo>
                  <a:cubicBezTo>
                    <a:pt x="5954" y="675303"/>
                    <a:pt x="0" y="660929"/>
                    <a:pt x="0" y="645942"/>
                  </a:cubicBezTo>
                  <a:lnTo>
                    <a:pt x="0" y="56510"/>
                  </a:lnTo>
                  <a:cubicBezTo>
                    <a:pt x="0" y="41522"/>
                    <a:pt x="5954" y="27149"/>
                    <a:pt x="16551" y="16551"/>
                  </a:cubicBezTo>
                  <a:cubicBezTo>
                    <a:pt x="27149" y="5954"/>
                    <a:pt x="41522" y="0"/>
                    <a:pt x="56510" y="0"/>
                  </a:cubicBezTo>
                  <a:close/>
                </a:path>
              </a:pathLst>
            </a:custGeom>
            <a:solidFill>
              <a:srgbClr val="FFFFFF">
                <a:alpha val="94902"/>
              </a:srgbClr>
            </a:solidFill>
          </p:spPr>
          <p:txBody>
            <a:bodyPr/>
            <a:lstStyle/>
            <a:p>
              <a:endParaRPr lang="en-GB"/>
            </a:p>
          </p:txBody>
        </p:sp>
        <p:sp>
          <p:nvSpPr>
            <p:cNvPr id="13" name="TextBox 13"/>
            <p:cNvSpPr txBox="1"/>
            <p:nvPr/>
          </p:nvSpPr>
          <p:spPr>
            <a:xfrm>
              <a:off x="0" y="-28575"/>
              <a:ext cx="1826691" cy="731027"/>
            </a:xfrm>
            <a:prstGeom prst="rect">
              <a:avLst/>
            </a:prstGeom>
          </p:spPr>
          <p:txBody>
            <a:bodyPr lIns="50800" tIns="50800" rIns="50800" bIns="50800" rtlCol="0" anchor="ctr"/>
            <a:lstStyle/>
            <a:p>
              <a:pPr algn="ctr">
                <a:lnSpc>
                  <a:spcPts val="1960"/>
                </a:lnSpc>
              </a:pPr>
              <a:endParaRPr/>
            </a:p>
          </p:txBody>
        </p:sp>
      </p:grpSp>
      <p:sp>
        <p:nvSpPr>
          <p:cNvPr id="14" name="TextBox 14"/>
          <p:cNvSpPr txBox="1"/>
          <p:nvPr/>
        </p:nvSpPr>
        <p:spPr>
          <a:xfrm>
            <a:off x="1729136" y="1281518"/>
            <a:ext cx="6295328" cy="932638"/>
          </a:xfrm>
          <a:prstGeom prst="rect">
            <a:avLst/>
          </a:prstGeom>
        </p:spPr>
        <p:txBody>
          <a:bodyPr lIns="0" tIns="0" rIns="0" bIns="0" rtlCol="0" anchor="t">
            <a:spAutoFit/>
          </a:bodyPr>
          <a:lstStyle/>
          <a:p>
            <a:pPr algn="ctr">
              <a:lnSpc>
                <a:spcPts val="7325"/>
              </a:lnSpc>
            </a:pPr>
            <a:r>
              <a:rPr lang="en-US" sz="6208" dirty="0">
                <a:solidFill>
                  <a:srgbClr val="000000"/>
                </a:solidFill>
                <a:latin typeface="Marykate"/>
                <a:ea typeface="Marykate"/>
                <a:cs typeface="Marykate"/>
                <a:sym typeface="Marykate"/>
              </a:rPr>
              <a:t>TRUE OR FALSE...</a:t>
            </a:r>
          </a:p>
        </p:txBody>
      </p:sp>
      <p:sp>
        <p:nvSpPr>
          <p:cNvPr id="15" name="TextBox 15"/>
          <p:cNvSpPr txBox="1"/>
          <p:nvPr/>
        </p:nvSpPr>
        <p:spPr>
          <a:xfrm>
            <a:off x="548275" y="3388229"/>
            <a:ext cx="4540364" cy="1153658"/>
          </a:xfrm>
          <a:prstGeom prst="rect">
            <a:avLst/>
          </a:prstGeom>
        </p:spPr>
        <p:txBody>
          <a:bodyPr lIns="0" tIns="0" rIns="0" bIns="0" rtlCol="0" anchor="t">
            <a:spAutoFit/>
          </a:bodyPr>
          <a:lstStyle/>
          <a:p>
            <a:pPr algn="ctr">
              <a:lnSpc>
                <a:spcPts val="3087"/>
              </a:lnSpc>
            </a:pPr>
            <a:r>
              <a:rPr lang="en-US" sz="2205" b="1">
                <a:solidFill>
                  <a:srgbClr val="F23636"/>
                </a:solidFill>
                <a:latin typeface="TT Commons Pro Bold"/>
                <a:ea typeface="TT Commons Pro Bold"/>
                <a:cs typeface="TT Commons Pro Bold"/>
                <a:sym typeface="TT Commons Pro Bold"/>
              </a:rPr>
              <a:t>Breastmilk is forever changing, it is never the same milk, it can even contain more water on a hot day!</a:t>
            </a:r>
          </a:p>
        </p:txBody>
      </p:sp>
      <p:grpSp>
        <p:nvGrpSpPr>
          <p:cNvPr id="16" name="Group 16"/>
          <p:cNvGrpSpPr/>
          <p:nvPr/>
        </p:nvGrpSpPr>
        <p:grpSpPr>
          <a:xfrm>
            <a:off x="731520" y="5218167"/>
            <a:ext cx="6007119" cy="1825822"/>
            <a:chOff x="0" y="0"/>
            <a:chExt cx="2224859" cy="676230"/>
          </a:xfrm>
        </p:grpSpPr>
        <p:sp>
          <p:nvSpPr>
            <p:cNvPr id="17" name="Freeform 17"/>
            <p:cNvSpPr/>
            <p:nvPr/>
          </p:nvSpPr>
          <p:spPr>
            <a:xfrm>
              <a:off x="0" y="0"/>
              <a:ext cx="2224859" cy="676230"/>
            </a:xfrm>
            <a:custGeom>
              <a:avLst/>
              <a:gdLst/>
              <a:ahLst/>
              <a:cxnLst/>
              <a:rect l="l" t="t" r="r" b="b"/>
              <a:pathLst>
                <a:path w="2224859" h="676230">
                  <a:moveTo>
                    <a:pt x="46396" y="0"/>
                  </a:moveTo>
                  <a:lnTo>
                    <a:pt x="2178463" y="0"/>
                  </a:lnTo>
                  <a:cubicBezTo>
                    <a:pt x="2190768" y="0"/>
                    <a:pt x="2202569" y="4888"/>
                    <a:pt x="2211270" y="13589"/>
                  </a:cubicBezTo>
                  <a:cubicBezTo>
                    <a:pt x="2219971" y="22290"/>
                    <a:pt x="2224859" y="34091"/>
                    <a:pt x="2224859" y="46396"/>
                  </a:cubicBezTo>
                  <a:lnTo>
                    <a:pt x="2224859" y="629834"/>
                  </a:lnTo>
                  <a:cubicBezTo>
                    <a:pt x="2224859" y="642139"/>
                    <a:pt x="2219971" y="653940"/>
                    <a:pt x="2211270" y="662641"/>
                  </a:cubicBezTo>
                  <a:cubicBezTo>
                    <a:pt x="2202569" y="671342"/>
                    <a:pt x="2190768" y="676230"/>
                    <a:pt x="2178463" y="676230"/>
                  </a:cubicBezTo>
                  <a:lnTo>
                    <a:pt x="46396" y="676230"/>
                  </a:lnTo>
                  <a:cubicBezTo>
                    <a:pt x="34091" y="676230"/>
                    <a:pt x="22290" y="671342"/>
                    <a:pt x="13589" y="662641"/>
                  </a:cubicBezTo>
                  <a:cubicBezTo>
                    <a:pt x="4888" y="653940"/>
                    <a:pt x="0" y="642139"/>
                    <a:pt x="0" y="629834"/>
                  </a:cubicBezTo>
                  <a:lnTo>
                    <a:pt x="0" y="46396"/>
                  </a:lnTo>
                  <a:cubicBezTo>
                    <a:pt x="0" y="34091"/>
                    <a:pt x="4888" y="22290"/>
                    <a:pt x="13589" y="13589"/>
                  </a:cubicBezTo>
                  <a:cubicBezTo>
                    <a:pt x="22290" y="4888"/>
                    <a:pt x="34091" y="0"/>
                    <a:pt x="46396" y="0"/>
                  </a:cubicBezTo>
                  <a:close/>
                </a:path>
              </a:pathLst>
            </a:custGeom>
            <a:solidFill>
              <a:srgbClr val="FFFFFF">
                <a:alpha val="94902"/>
              </a:srgbClr>
            </a:solidFill>
          </p:spPr>
          <p:txBody>
            <a:bodyPr/>
            <a:lstStyle/>
            <a:p>
              <a:endParaRPr lang="en-GB"/>
            </a:p>
          </p:txBody>
        </p:sp>
        <p:sp>
          <p:nvSpPr>
            <p:cNvPr id="18" name="TextBox 18"/>
            <p:cNvSpPr txBox="1"/>
            <p:nvPr/>
          </p:nvSpPr>
          <p:spPr>
            <a:xfrm>
              <a:off x="0" y="-28575"/>
              <a:ext cx="2224859" cy="704805"/>
            </a:xfrm>
            <a:prstGeom prst="rect">
              <a:avLst/>
            </a:prstGeom>
          </p:spPr>
          <p:txBody>
            <a:bodyPr lIns="50800" tIns="50800" rIns="50800" bIns="50800" rtlCol="0" anchor="ctr"/>
            <a:lstStyle/>
            <a:p>
              <a:pPr algn="ctr">
                <a:lnSpc>
                  <a:spcPts val="1960"/>
                </a:lnSpc>
              </a:pPr>
              <a:endParaRPr/>
            </a:p>
          </p:txBody>
        </p:sp>
      </p:grpSp>
      <p:sp>
        <p:nvSpPr>
          <p:cNvPr id="19" name="TextBox 19"/>
          <p:cNvSpPr txBox="1"/>
          <p:nvPr/>
        </p:nvSpPr>
        <p:spPr>
          <a:xfrm>
            <a:off x="858223" y="5425755"/>
            <a:ext cx="5753713" cy="1372546"/>
          </a:xfrm>
          <a:prstGeom prst="rect">
            <a:avLst/>
          </a:prstGeom>
        </p:spPr>
        <p:txBody>
          <a:bodyPr lIns="0" tIns="0" rIns="0" bIns="0" rtlCol="0" anchor="t">
            <a:spAutoFit/>
          </a:bodyPr>
          <a:lstStyle/>
          <a:p>
            <a:pPr algn="ctr">
              <a:lnSpc>
                <a:spcPts val="2749"/>
              </a:lnSpc>
            </a:pPr>
            <a:r>
              <a:rPr lang="en-US" sz="1963" b="1">
                <a:solidFill>
                  <a:srgbClr val="E2A785"/>
                </a:solidFill>
                <a:latin typeface="TT Commons Pro Bold"/>
                <a:ea typeface="TT Commons Pro Bold"/>
                <a:cs typeface="TT Commons Pro Bold"/>
                <a:sym typeface="TT Commons Pro Bold"/>
              </a:rPr>
              <a:t>Breastmilk protects a baby from germs, infections &amp; builds their immune system. A mothers body can also detect when baby is not well &amp; create a medicine like milk for baby.</a:t>
            </a:r>
          </a:p>
        </p:txBody>
      </p:sp>
      <p:grpSp>
        <p:nvGrpSpPr>
          <p:cNvPr id="20" name="Group 20"/>
          <p:cNvGrpSpPr/>
          <p:nvPr/>
        </p:nvGrpSpPr>
        <p:grpSpPr>
          <a:xfrm>
            <a:off x="5859851" y="3035798"/>
            <a:ext cx="3719382" cy="1615440"/>
            <a:chOff x="0" y="0"/>
            <a:chExt cx="1377549" cy="598311"/>
          </a:xfrm>
        </p:grpSpPr>
        <p:sp>
          <p:nvSpPr>
            <p:cNvPr id="21" name="Freeform 21"/>
            <p:cNvSpPr/>
            <p:nvPr/>
          </p:nvSpPr>
          <p:spPr>
            <a:xfrm>
              <a:off x="0" y="0"/>
              <a:ext cx="1377549" cy="598311"/>
            </a:xfrm>
            <a:custGeom>
              <a:avLst/>
              <a:gdLst/>
              <a:ahLst/>
              <a:cxnLst/>
              <a:rect l="l" t="t" r="r" b="b"/>
              <a:pathLst>
                <a:path w="1377549" h="598311">
                  <a:moveTo>
                    <a:pt x="74934" y="0"/>
                  </a:moveTo>
                  <a:lnTo>
                    <a:pt x="1302615" y="0"/>
                  </a:lnTo>
                  <a:cubicBezTo>
                    <a:pt x="1322489" y="0"/>
                    <a:pt x="1341548" y="7895"/>
                    <a:pt x="1355601" y="21948"/>
                  </a:cubicBezTo>
                  <a:cubicBezTo>
                    <a:pt x="1369654" y="36001"/>
                    <a:pt x="1377549" y="55060"/>
                    <a:pt x="1377549" y="74934"/>
                  </a:cubicBezTo>
                  <a:lnTo>
                    <a:pt x="1377549" y="523377"/>
                  </a:lnTo>
                  <a:cubicBezTo>
                    <a:pt x="1377549" y="564762"/>
                    <a:pt x="1344000" y="598311"/>
                    <a:pt x="1302615" y="598311"/>
                  </a:cubicBezTo>
                  <a:lnTo>
                    <a:pt x="74934" y="598311"/>
                  </a:lnTo>
                  <a:cubicBezTo>
                    <a:pt x="33549" y="598311"/>
                    <a:pt x="0" y="564762"/>
                    <a:pt x="0" y="523377"/>
                  </a:cubicBezTo>
                  <a:lnTo>
                    <a:pt x="0" y="74934"/>
                  </a:lnTo>
                  <a:cubicBezTo>
                    <a:pt x="0" y="33549"/>
                    <a:pt x="33549" y="0"/>
                    <a:pt x="74934" y="0"/>
                  </a:cubicBezTo>
                  <a:close/>
                </a:path>
              </a:pathLst>
            </a:custGeom>
            <a:solidFill>
              <a:srgbClr val="FFFFFF">
                <a:alpha val="94902"/>
              </a:srgbClr>
            </a:solidFill>
          </p:spPr>
          <p:txBody>
            <a:bodyPr/>
            <a:lstStyle/>
            <a:p>
              <a:endParaRPr lang="en-GB"/>
            </a:p>
          </p:txBody>
        </p:sp>
        <p:sp>
          <p:nvSpPr>
            <p:cNvPr id="22" name="TextBox 22"/>
            <p:cNvSpPr txBox="1"/>
            <p:nvPr/>
          </p:nvSpPr>
          <p:spPr>
            <a:xfrm>
              <a:off x="0" y="-28575"/>
              <a:ext cx="1377549" cy="626886"/>
            </a:xfrm>
            <a:prstGeom prst="rect">
              <a:avLst/>
            </a:prstGeom>
          </p:spPr>
          <p:txBody>
            <a:bodyPr lIns="50800" tIns="50800" rIns="50800" bIns="50800" rtlCol="0" anchor="ctr"/>
            <a:lstStyle/>
            <a:p>
              <a:pPr algn="ctr">
                <a:lnSpc>
                  <a:spcPts val="1960"/>
                </a:lnSpc>
              </a:pPr>
              <a:endParaRPr/>
            </a:p>
          </p:txBody>
        </p:sp>
      </p:grpSp>
      <p:sp>
        <p:nvSpPr>
          <p:cNvPr id="23" name="Freeform 23"/>
          <p:cNvSpPr/>
          <p:nvPr/>
        </p:nvSpPr>
        <p:spPr>
          <a:xfrm>
            <a:off x="7530167" y="4742544"/>
            <a:ext cx="2049067" cy="2400078"/>
          </a:xfrm>
          <a:custGeom>
            <a:avLst/>
            <a:gdLst/>
            <a:ahLst/>
            <a:cxnLst/>
            <a:rect l="l" t="t" r="r" b="b"/>
            <a:pathLst>
              <a:path w="2049067" h="2400078">
                <a:moveTo>
                  <a:pt x="0" y="0"/>
                </a:moveTo>
                <a:lnTo>
                  <a:pt x="2049067" y="0"/>
                </a:lnTo>
                <a:lnTo>
                  <a:pt x="2049067" y="2400079"/>
                </a:lnTo>
                <a:lnTo>
                  <a:pt x="0" y="2400079"/>
                </a:lnTo>
                <a:lnTo>
                  <a:pt x="0" y="0"/>
                </a:lnTo>
                <a:close/>
              </a:path>
            </a:pathLst>
          </a:custGeom>
          <a:blipFill>
            <a:blip>
              <a:extLst>
                <a:ext uri="{96DAC541-7B7A-43D3-8B79-37D633B846F1}">
                  <asvg:svgBlip xmlns:asvg="http://schemas.microsoft.com/office/drawing/2016/SVG/main" r:embed="rId4"/>
                </a:ext>
              </a:extLst>
            </a:blip>
            <a:stretch>
              <a:fillRect/>
            </a:stretch>
          </a:blipFill>
        </p:spPr>
        <p:txBody>
          <a:bodyPr/>
          <a:lstStyle/>
          <a:p>
            <a:endParaRPr lang="en-GB"/>
          </a:p>
        </p:txBody>
      </p:sp>
      <p:sp>
        <p:nvSpPr>
          <p:cNvPr id="24" name="TextBox 24"/>
          <p:cNvSpPr txBox="1"/>
          <p:nvPr/>
        </p:nvSpPr>
        <p:spPr>
          <a:xfrm>
            <a:off x="5981230" y="3216606"/>
            <a:ext cx="3476625" cy="1189802"/>
          </a:xfrm>
          <a:prstGeom prst="rect">
            <a:avLst/>
          </a:prstGeom>
        </p:spPr>
        <p:txBody>
          <a:bodyPr lIns="0" tIns="0" rIns="0" bIns="0" rtlCol="0" anchor="t">
            <a:spAutoFit/>
          </a:bodyPr>
          <a:lstStyle/>
          <a:p>
            <a:pPr algn="ctr">
              <a:lnSpc>
                <a:spcPts val="3195"/>
              </a:lnSpc>
            </a:pPr>
            <a:r>
              <a:rPr lang="en-US" sz="2282" b="1">
                <a:solidFill>
                  <a:srgbClr val="187AC8"/>
                </a:solidFill>
                <a:latin typeface="TT Commons Pro Bold"/>
                <a:ea typeface="TT Commons Pro Bold"/>
                <a:cs typeface="TT Commons Pro Bold"/>
                <a:sym typeface="TT Commons Pro Bold"/>
              </a:rPr>
              <a:t>A baby only needs breastmilk for the first 4 months of it’s life.</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rgbClr val="9DCB7F"/>
        </a:solidFill>
        <a:effectLst/>
      </p:bgPr>
    </p:bg>
    <p:spTree>
      <p:nvGrpSpPr>
        <p:cNvPr id="1" name=""/>
        <p:cNvGrpSpPr/>
        <p:nvPr/>
      </p:nvGrpSpPr>
      <p:grpSpPr>
        <a:xfrm>
          <a:off x="0" y="0"/>
          <a:ext cx="0" cy="0"/>
          <a:chOff x="0" y="0"/>
          <a:chExt cx="0" cy="0"/>
        </a:xfrm>
      </p:grpSpPr>
      <p:sp>
        <p:nvSpPr>
          <p:cNvPr id="2" name="Freeform 2"/>
          <p:cNvSpPr/>
          <p:nvPr/>
        </p:nvSpPr>
        <p:spPr>
          <a:xfrm>
            <a:off x="-186690" y="-163830"/>
            <a:ext cx="3821430" cy="3821430"/>
          </a:xfrm>
          <a:custGeom>
            <a:avLst/>
            <a:gdLst/>
            <a:ahLst/>
            <a:cxnLst/>
            <a:rect l="l" t="t" r="r" b="b"/>
            <a:pathLst>
              <a:path w="3821430" h="3821430">
                <a:moveTo>
                  <a:pt x="0" y="0"/>
                </a:moveTo>
                <a:lnTo>
                  <a:pt x="3821430" y="0"/>
                </a:lnTo>
                <a:lnTo>
                  <a:pt x="3821430" y="3821430"/>
                </a:lnTo>
                <a:lnTo>
                  <a:pt x="0" y="3821430"/>
                </a:lnTo>
                <a:lnTo>
                  <a:pt x="0" y="0"/>
                </a:lnTo>
                <a:close/>
              </a:path>
            </a:pathLst>
          </a:custGeom>
          <a:blipFill>
            <a:blip>
              <a:alphaModFix amt="57000"/>
              <a:extLst>
                <a:ext uri="{96DAC541-7B7A-43D3-8B79-37D633B846F1}">
                  <asvg:svgBlip xmlns:asvg="http://schemas.microsoft.com/office/drawing/2016/SVG/main" r:embed="rId3"/>
                </a:ext>
              </a:extLst>
            </a:blip>
            <a:stretch>
              <a:fillRect/>
            </a:stretch>
          </a:blipFill>
        </p:spPr>
        <p:txBody>
          <a:bodyPr/>
          <a:lstStyle/>
          <a:p>
            <a:endParaRPr lang="en-GB"/>
          </a:p>
        </p:txBody>
      </p:sp>
      <p:sp>
        <p:nvSpPr>
          <p:cNvPr id="3" name="Freeform 3"/>
          <p:cNvSpPr/>
          <p:nvPr/>
        </p:nvSpPr>
        <p:spPr>
          <a:xfrm>
            <a:off x="3634740" y="-163830"/>
            <a:ext cx="3821430" cy="3821430"/>
          </a:xfrm>
          <a:custGeom>
            <a:avLst/>
            <a:gdLst/>
            <a:ahLst/>
            <a:cxnLst/>
            <a:rect l="l" t="t" r="r" b="b"/>
            <a:pathLst>
              <a:path w="3821430" h="3821430">
                <a:moveTo>
                  <a:pt x="0" y="0"/>
                </a:moveTo>
                <a:lnTo>
                  <a:pt x="3821430" y="0"/>
                </a:lnTo>
                <a:lnTo>
                  <a:pt x="3821430" y="3821430"/>
                </a:lnTo>
                <a:lnTo>
                  <a:pt x="0" y="3821430"/>
                </a:lnTo>
                <a:lnTo>
                  <a:pt x="0" y="0"/>
                </a:lnTo>
                <a:close/>
              </a:path>
            </a:pathLst>
          </a:custGeom>
          <a:blipFill>
            <a:blip>
              <a:alphaModFix amt="57000"/>
              <a:extLst>
                <a:ext uri="{96DAC541-7B7A-43D3-8B79-37D633B846F1}">
                  <asvg:svgBlip xmlns:asvg="http://schemas.microsoft.com/office/drawing/2016/SVG/main" r:embed="rId3"/>
                </a:ext>
              </a:extLst>
            </a:blip>
            <a:stretch>
              <a:fillRect/>
            </a:stretch>
          </a:blipFill>
        </p:spPr>
        <p:txBody>
          <a:bodyPr/>
          <a:lstStyle/>
          <a:p>
            <a:endParaRPr lang="en-GB"/>
          </a:p>
        </p:txBody>
      </p:sp>
      <p:sp>
        <p:nvSpPr>
          <p:cNvPr id="4" name="Freeform 4"/>
          <p:cNvSpPr/>
          <p:nvPr/>
        </p:nvSpPr>
        <p:spPr>
          <a:xfrm>
            <a:off x="7456170" y="-163830"/>
            <a:ext cx="3821430" cy="3821430"/>
          </a:xfrm>
          <a:custGeom>
            <a:avLst/>
            <a:gdLst/>
            <a:ahLst/>
            <a:cxnLst/>
            <a:rect l="l" t="t" r="r" b="b"/>
            <a:pathLst>
              <a:path w="3821430" h="3821430">
                <a:moveTo>
                  <a:pt x="0" y="0"/>
                </a:moveTo>
                <a:lnTo>
                  <a:pt x="3821430" y="0"/>
                </a:lnTo>
                <a:lnTo>
                  <a:pt x="3821430" y="3821430"/>
                </a:lnTo>
                <a:lnTo>
                  <a:pt x="0" y="3821430"/>
                </a:lnTo>
                <a:lnTo>
                  <a:pt x="0" y="0"/>
                </a:lnTo>
                <a:close/>
              </a:path>
            </a:pathLst>
          </a:custGeom>
          <a:blipFill>
            <a:blip>
              <a:alphaModFix amt="57000"/>
              <a:extLst>
                <a:ext uri="{96DAC541-7B7A-43D3-8B79-37D633B846F1}">
                  <asvg:svgBlip xmlns:asvg="http://schemas.microsoft.com/office/drawing/2016/SVG/main" r:embed="rId3"/>
                </a:ext>
              </a:extLst>
            </a:blip>
            <a:stretch>
              <a:fillRect/>
            </a:stretch>
          </a:blipFill>
        </p:spPr>
        <p:txBody>
          <a:bodyPr/>
          <a:lstStyle/>
          <a:p>
            <a:endParaRPr lang="en-GB"/>
          </a:p>
        </p:txBody>
      </p:sp>
      <p:sp>
        <p:nvSpPr>
          <p:cNvPr id="5" name="Freeform 5"/>
          <p:cNvSpPr/>
          <p:nvPr/>
        </p:nvSpPr>
        <p:spPr>
          <a:xfrm>
            <a:off x="-1558290" y="3657600"/>
            <a:ext cx="3821430" cy="3821430"/>
          </a:xfrm>
          <a:custGeom>
            <a:avLst/>
            <a:gdLst/>
            <a:ahLst/>
            <a:cxnLst/>
            <a:rect l="l" t="t" r="r" b="b"/>
            <a:pathLst>
              <a:path w="3821430" h="3821430">
                <a:moveTo>
                  <a:pt x="0" y="0"/>
                </a:moveTo>
                <a:lnTo>
                  <a:pt x="3821430" y="0"/>
                </a:lnTo>
                <a:lnTo>
                  <a:pt x="3821430" y="3821430"/>
                </a:lnTo>
                <a:lnTo>
                  <a:pt x="0" y="3821430"/>
                </a:lnTo>
                <a:lnTo>
                  <a:pt x="0" y="0"/>
                </a:lnTo>
                <a:close/>
              </a:path>
            </a:pathLst>
          </a:custGeom>
          <a:blipFill>
            <a:blip>
              <a:alphaModFix amt="57000"/>
              <a:extLst>
                <a:ext uri="{96DAC541-7B7A-43D3-8B79-37D633B846F1}">
                  <asvg:svgBlip xmlns:asvg="http://schemas.microsoft.com/office/drawing/2016/SVG/main" r:embed="rId3"/>
                </a:ext>
              </a:extLst>
            </a:blip>
            <a:stretch>
              <a:fillRect/>
            </a:stretch>
          </a:blipFill>
        </p:spPr>
        <p:txBody>
          <a:bodyPr/>
          <a:lstStyle/>
          <a:p>
            <a:endParaRPr lang="en-GB"/>
          </a:p>
        </p:txBody>
      </p:sp>
      <p:sp>
        <p:nvSpPr>
          <p:cNvPr id="6" name="Freeform 6"/>
          <p:cNvSpPr/>
          <p:nvPr/>
        </p:nvSpPr>
        <p:spPr>
          <a:xfrm>
            <a:off x="2263140" y="3657600"/>
            <a:ext cx="3821430" cy="3821430"/>
          </a:xfrm>
          <a:custGeom>
            <a:avLst/>
            <a:gdLst/>
            <a:ahLst/>
            <a:cxnLst/>
            <a:rect l="l" t="t" r="r" b="b"/>
            <a:pathLst>
              <a:path w="3821430" h="3821430">
                <a:moveTo>
                  <a:pt x="0" y="0"/>
                </a:moveTo>
                <a:lnTo>
                  <a:pt x="3821430" y="0"/>
                </a:lnTo>
                <a:lnTo>
                  <a:pt x="3821430" y="3821430"/>
                </a:lnTo>
                <a:lnTo>
                  <a:pt x="0" y="3821430"/>
                </a:lnTo>
                <a:lnTo>
                  <a:pt x="0" y="0"/>
                </a:lnTo>
                <a:close/>
              </a:path>
            </a:pathLst>
          </a:custGeom>
          <a:blipFill>
            <a:blip>
              <a:alphaModFix amt="57000"/>
              <a:extLst>
                <a:ext uri="{96DAC541-7B7A-43D3-8B79-37D633B846F1}">
                  <asvg:svgBlip xmlns:asvg="http://schemas.microsoft.com/office/drawing/2016/SVG/main" r:embed="rId3"/>
                </a:ext>
              </a:extLst>
            </a:blip>
            <a:stretch>
              <a:fillRect/>
            </a:stretch>
          </a:blipFill>
        </p:spPr>
        <p:txBody>
          <a:bodyPr/>
          <a:lstStyle/>
          <a:p>
            <a:endParaRPr lang="en-GB"/>
          </a:p>
        </p:txBody>
      </p:sp>
      <p:sp>
        <p:nvSpPr>
          <p:cNvPr id="7" name="Freeform 7"/>
          <p:cNvSpPr/>
          <p:nvPr/>
        </p:nvSpPr>
        <p:spPr>
          <a:xfrm>
            <a:off x="6084570" y="3657600"/>
            <a:ext cx="3821430" cy="3821430"/>
          </a:xfrm>
          <a:custGeom>
            <a:avLst/>
            <a:gdLst/>
            <a:ahLst/>
            <a:cxnLst/>
            <a:rect l="l" t="t" r="r" b="b"/>
            <a:pathLst>
              <a:path w="3821430" h="3821430">
                <a:moveTo>
                  <a:pt x="0" y="0"/>
                </a:moveTo>
                <a:lnTo>
                  <a:pt x="3821430" y="0"/>
                </a:lnTo>
                <a:lnTo>
                  <a:pt x="3821430" y="3821430"/>
                </a:lnTo>
                <a:lnTo>
                  <a:pt x="0" y="3821430"/>
                </a:lnTo>
                <a:lnTo>
                  <a:pt x="0" y="0"/>
                </a:lnTo>
                <a:close/>
              </a:path>
            </a:pathLst>
          </a:custGeom>
          <a:blipFill>
            <a:blip>
              <a:alphaModFix amt="57000"/>
              <a:extLst>
                <a:ext uri="{96DAC541-7B7A-43D3-8B79-37D633B846F1}">
                  <asvg:svgBlip xmlns:asvg="http://schemas.microsoft.com/office/drawing/2016/SVG/main" r:embed="rId3"/>
                </a:ext>
              </a:extLst>
            </a:blip>
            <a:stretch>
              <a:fillRect/>
            </a:stretch>
          </a:blipFill>
        </p:spPr>
        <p:txBody>
          <a:bodyPr/>
          <a:lstStyle/>
          <a:p>
            <a:endParaRPr lang="en-GB"/>
          </a:p>
        </p:txBody>
      </p:sp>
      <p:grpSp>
        <p:nvGrpSpPr>
          <p:cNvPr id="8" name="Group 8"/>
          <p:cNvGrpSpPr/>
          <p:nvPr/>
        </p:nvGrpSpPr>
        <p:grpSpPr>
          <a:xfrm>
            <a:off x="731520" y="731520"/>
            <a:ext cx="8290560" cy="2023110"/>
            <a:chOff x="0" y="0"/>
            <a:chExt cx="3070578" cy="749300"/>
          </a:xfrm>
        </p:grpSpPr>
        <p:sp>
          <p:nvSpPr>
            <p:cNvPr id="9" name="Freeform 9"/>
            <p:cNvSpPr/>
            <p:nvPr/>
          </p:nvSpPr>
          <p:spPr>
            <a:xfrm>
              <a:off x="0" y="0"/>
              <a:ext cx="3070578" cy="749300"/>
            </a:xfrm>
            <a:custGeom>
              <a:avLst/>
              <a:gdLst/>
              <a:ahLst/>
              <a:cxnLst/>
              <a:rect l="l" t="t" r="r" b="b"/>
              <a:pathLst>
                <a:path w="3070578" h="749300">
                  <a:moveTo>
                    <a:pt x="33618" y="0"/>
                  </a:moveTo>
                  <a:lnTo>
                    <a:pt x="3036960" y="0"/>
                  </a:lnTo>
                  <a:cubicBezTo>
                    <a:pt x="3045876" y="0"/>
                    <a:pt x="3054427" y="3542"/>
                    <a:pt x="3060731" y="9846"/>
                  </a:cubicBezTo>
                  <a:cubicBezTo>
                    <a:pt x="3067036" y="16151"/>
                    <a:pt x="3070578" y="24702"/>
                    <a:pt x="3070578" y="33618"/>
                  </a:cubicBezTo>
                  <a:lnTo>
                    <a:pt x="3070578" y="715682"/>
                  </a:lnTo>
                  <a:cubicBezTo>
                    <a:pt x="3070578" y="724598"/>
                    <a:pt x="3067036" y="733149"/>
                    <a:pt x="3060731" y="739454"/>
                  </a:cubicBezTo>
                  <a:cubicBezTo>
                    <a:pt x="3054427" y="745758"/>
                    <a:pt x="3045876" y="749300"/>
                    <a:pt x="3036960" y="749300"/>
                  </a:cubicBezTo>
                  <a:lnTo>
                    <a:pt x="33618" y="749300"/>
                  </a:lnTo>
                  <a:cubicBezTo>
                    <a:pt x="24702" y="749300"/>
                    <a:pt x="16151" y="745758"/>
                    <a:pt x="9846" y="739454"/>
                  </a:cubicBezTo>
                  <a:cubicBezTo>
                    <a:pt x="3542" y="733149"/>
                    <a:pt x="0" y="724598"/>
                    <a:pt x="0" y="715682"/>
                  </a:cubicBezTo>
                  <a:lnTo>
                    <a:pt x="0" y="33618"/>
                  </a:lnTo>
                  <a:cubicBezTo>
                    <a:pt x="0" y="24702"/>
                    <a:pt x="3542" y="16151"/>
                    <a:pt x="9846" y="9846"/>
                  </a:cubicBezTo>
                  <a:cubicBezTo>
                    <a:pt x="16151" y="3542"/>
                    <a:pt x="24702" y="0"/>
                    <a:pt x="33618" y="0"/>
                  </a:cubicBezTo>
                  <a:close/>
                </a:path>
              </a:pathLst>
            </a:custGeom>
            <a:solidFill>
              <a:srgbClr val="FFFFFF">
                <a:alpha val="94902"/>
              </a:srgbClr>
            </a:solidFill>
          </p:spPr>
          <p:txBody>
            <a:bodyPr/>
            <a:lstStyle/>
            <a:p>
              <a:endParaRPr lang="en-GB"/>
            </a:p>
          </p:txBody>
        </p:sp>
        <p:sp>
          <p:nvSpPr>
            <p:cNvPr id="10" name="TextBox 10"/>
            <p:cNvSpPr txBox="1"/>
            <p:nvPr/>
          </p:nvSpPr>
          <p:spPr>
            <a:xfrm>
              <a:off x="0" y="-28575"/>
              <a:ext cx="3070578" cy="777875"/>
            </a:xfrm>
            <a:prstGeom prst="rect">
              <a:avLst/>
            </a:prstGeom>
          </p:spPr>
          <p:txBody>
            <a:bodyPr lIns="50800" tIns="50800" rIns="50800" bIns="50800" rtlCol="0" anchor="ctr"/>
            <a:lstStyle/>
            <a:p>
              <a:pPr algn="ctr">
                <a:lnSpc>
                  <a:spcPts val="1960"/>
                </a:lnSpc>
                <a:spcBef>
                  <a:spcPct val="0"/>
                </a:spcBef>
              </a:pPr>
              <a:endParaRPr/>
            </a:p>
          </p:txBody>
        </p:sp>
      </p:grpSp>
      <p:grpSp>
        <p:nvGrpSpPr>
          <p:cNvPr id="11" name="Group 11"/>
          <p:cNvGrpSpPr/>
          <p:nvPr/>
        </p:nvGrpSpPr>
        <p:grpSpPr>
          <a:xfrm>
            <a:off x="352425" y="3035798"/>
            <a:ext cx="4932065" cy="1896619"/>
            <a:chOff x="0" y="0"/>
            <a:chExt cx="1826691" cy="702452"/>
          </a:xfrm>
        </p:grpSpPr>
        <p:sp>
          <p:nvSpPr>
            <p:cNvPr id="12" name="Freeform 12"/>
            <p:cNvSpPr/>
            <p:nvPr/>
          </p:nvSpPr>
          <p:spPr>
            <a:xfrm>
              <a:off x="0" y="0"/>
              <a:ext cx="1826691" cy="702452"/>
            </a:xfrm>
            <a:custGeom>
              <a:avLst/>
              <a:gdLst/>
              <a:ahLst/>
              <a:cxnLst/>
              <a:rect l="l" t="t" r="r" b="b"/>
              <a:pathLst>
                <a:path w="1826691" h="702452">
                  <a:moveTo>
                    <a:pt x="56510" y="0"/>
                  </a:moveTo>
                  <a:lnTo>
                    <a:pt x="1770181" y="0"/>
                  </a:lnTo>
                  <a:cubicBezTo>
                    <a:pt x="1785169" y="0"/>
                    <a:pt x="1799542" y="5954"/>
                    <a:pt x="1810140" y="16551"/>
                  </a:cubicBezTo>
                  <a:cubicBezTo>
                    <a:pt x="1820737" y="27149"/>
                    <a:pt x="1826691" y="41522"/>
                    <a:pt x="1826691" y="56510"/>
                  </a:cubicBezTo>
                  <a:lnTo>
                    <a:pt x="1826691" y="645942"/>
                  </a:lnTo>
                  <a:cubicBezTo>
                    <a:pt x="1826691" y="677151"/>
                    <a:pt x="1801391" y="702452"/>
                    <a:pt x="1770181" y="702452"/>
                  </a:cubicBezTo>
                  <a:lnTo>
                    <a:pt x="56510" y="702452"/>
                  </a:lnTo>
                  <a:cubicBezTo>
                    <a:pt x="41522" y="702452"/>
                    <a:pt x="27149" y="696498"/>
                    <a:pt x="16551" y="685900"/>
                  </a:cubicBezTo>
                  <a:cubicBezTo>
                    <a:pt x="5954" y="675303"/>
                    <a:pt x="0" y="660929"/>
                    <a:pt x="0" y="645942"/>
                  </a:cubicBezTo>
                  <a:lnTo>
                    <a:pt x="0" y="56510"/>
                  </a:lnTo>
                  <a:cubicBezTo>
                    <a:pt x="0" y="41522"/>
                    <a:pt x="5954" y="27149"/>
                    <a:pt x="16551" y="16551"/>
                  </a:cubicBezTo>
                  <a:cubicBezTo>
                    <a:pt x="27149" y="5954"/>
                    <a:pt x="41522" y="0"/>
                    <a:pt x="56510" y="0"/>
                  </a:cubicBezTo>
                  <a:close/>
                </a:path>
              </a:pathLst>
            </a:custGeom>
            <a:solidFill>
              <a:srgbClr val="FFFFFF">
                <a:alpha val="94902"/>
              </a:srgbClr>
            </a:solidFill>
          </p:spPr>
          <p:txBody>
            <a:bodyPr/>
            <a:lstStyle/>
            <a:p>
              <a:endParaRPr lang="en-GB"/>
            </a:p>
          </p:txBody>
        </p:sp>
        <p:sp>
          <p:nvSpPr>
            <p:cNvPr id="13" name="TextBox 13"/>
            <p:cNvSpPr txBox="1"/>
            <p:nvPr/>
          </p:nvSpPr>
          <p:spPr>
            <a:xfrm>
              <a:off x="0" y="-28575"/>
              <a:ext cx="1826691" cy="731027"/>
            </a:xfrm>
            <a:prstGeom prst="rect">
              <a:avLst/>
            </a:prstGeom>
          </p:spPr>
          <p:txBody>
            <a:bodyPr lIns="50800" tIns="50800" rIns="50800" bIns="50800" rtlCol="0" anchor="ctr"/>
            <a:lstStyle/>
            <a:p>
              <a:pPr algn="ctr">
                <a:lnSpc>
                  <a:spcPts val="1960"/>
                </a:lnSpc>
              </a:pPr>
              <a:endParaRPr/>
            </a:p>
          </p:txBody>
        </p:sp>
      </p:grpSp>
      <p:sp>
        <p:nvSpPr>
          <p:cNvPr id="14" name="TextBox 14"/>
          <p:cNvSpPr txBox="1"/>
          <p:nvPr/>
        </p:nvSpPr>
        <p:spPr>
          <a:xfrm>
            <a:off x="1729136" y="1281518"/>
            <a:ext cx="6295328" cy="932638"/>
          </a:xfrm>
          <a:prstGeom prst="rect">
            <a:avLst/>
          </a:prstGeom>
        </p:spPr>
        <p:txBody>
          <a:bodyPr lIns="0" tIns="0" rIns="0" bIns="0" rtlCol="0" anchor="t">
            <a:spAutoFit/>
          </a:bodyPr>
          <a:lstStyle/>
          <a:p>
            <a:pPr algn="ctr">
              <a:lnSpc>
                <a:spcPts val="7325"/>
              </a:lnSpc>
            </a:pPr>
            <a:r>
              <a:rPr lang="en-US" sz="6208">
                <a:solidFill>
                  <a:srgbClr val="000000"/>
                </a:solidFill>
                <a:latin typeface="Marykate"/>
                <a:ea typeface="Marykate"/>
                <a:cs typeface="Marykate"/>
                <a:sym typeface="Marykate"/>
              </a:rPr>
              <a:t>DID YOU KNOW...</a:t>
            </a:r>
          </a:p>
        </p:txBody>
      </p:sp>
      <p:sp>
        <p:nvSpPr>
          <p:cNvPr id="15" name="TextBox 15"/>
          <p:cNvSpPr txBox="1"/>
          <p:nvPr/>
        </p:nvSpPr>
        <p:spPr>
          <a:xfrm>
            <a:off x="460343" y="3297355"/>
            <a:ext cx="4540364" cy="1325880"/>
          </a:xfrm>
          <a:prstGeom prst="rect">
            <a:avLst/>
          </a:prstGeom>
        </p:spPr>
        <p:txBody>
          <a:bodyPr lIns="0" tIns="0" rIns="0" bIns="0" rtlCol="0" anchor="t">
            <a:spAutoFit/>
          </a:bodyPr>
          <a:lstStyle/>
          <a:p>
            <a:pPr algn="ctr">
              <a:lnSpc>
                <a:spcPts val="3569"/>
              </a:lnSpc>
            </a:pPr>
            <a:r>
              <a:rPr lang="en-US" sz="2549" b="1">
                <a:solidFill>
                  <a:srgbClr val="459236"/>
                </a:solidFill>
                <a:latin typeface="TT Commons Pro Bold"/>
                <a:ea typeface="TT Commons Pro Bold"/>
                <a:cs typeface="TT Commons Pro Bold"/>
                <a:sym typeface="TT Commons Pro Bold"/>
              </a:rPr>
              <a:t>A mother who is breastfeeding can become very thirsty!</a:t>
            </a:r>
          </a:p>
        </p:txBody>
      </p:sp>
      <p:grpSp>
        <p:nvGrpSpPr>
          <p:cNvPr id="16" name="Group 16"/>
          <p:cNvGrpSpPr/>
          <p:nvPr/>
        </p:nvGrpSpPr>
        <p:grpSpPr>
          <a:xfrm>
            <a:off x="352425" y="5337262"/>
            <a:ext cx="4756200" cy="1706727"/>
            <a:chOff x="0" y="0"/>
            <a:chExt cx="1761556" cy="632121"/>
          </a:xfrm>
        </p:grpSpPr>
        <p:sp>
          <p:nvSpPr>
            <p:cNvPr id="17" name="Freeform 17"/>
            <p:cNvSpPr/>
            <p:nvPr/>
          </p:nvSpPr>
          <p:spPr>
            <a:xfrm>
              <a:off x="0" y="0"/>
              <a:ext cx="1761556" cy="632121"/>
            </a:xfrm>
            <a:custGeom>
              <a:avLst/>
              <a:gdLst/>
              <a:ahLst/>
              <a:cxnLst/>
              <a:rect l="l" t="t" r="r" b="b"/>
              <a:pathLst>
                <a:path w="1761556" h="632121">
                  <a:moveTo>
                    <a:pt x="58599" y="0"/>
                  </a:moveTo>
                  <a:lnTo>
                    <a:pt x="1702957" y="0"/>
                  </a:lnTo>
                  <a:cubicBezTo>
                    <a:pt x="1735320" y="0"/>
                    <a:pt x="1761556" y="26236"/>
                    <a:pt x="1761556" y="58599"/>
                  </a:cubicBezTo>
                  <a:lnTo>
                    <a:pt x="1761556" y="573522"/>
                  </a:lnTo>
                  <a:cubicBezTo>
                    <a:pt x="1761556" y="605886"/>
                    <a:pt x="1735320" y="632121"/>
                    <a:pt x="1702957" y="632121"/>
                  </a:cubicBezTo>
                  <a:lnTo>
                    <a:pt x="58599" y="632121"/>
                  </a:lnTo>
                  <a:cubicBezTo>
                    <a:pt x="26236" y="632121"/>
                    <a:pt x="0" y="605886"/>
                    <a:pt x="0" y="573522"/>
                  </a:cubicBezTo>
                  <a:lnTo>
                    <a:pt x="0" y="58599"/>
                  </a:lnTo>
                  <a:cubicBezTo>
                    <a:pt x="0" y="26236"/>
                    <a:pt x="26236" y="0"/>
                    <a:pt x="58599" y="0"/>
                  </a:cubicBezTo>
                  <a:close/>
                </a:path>
              </a:pathLst>
            </a:custGeom>
            <a:solidFill>
              <a:srgbClr val="FFFFFF">
                <a:alpha val="94902"/>
              </a:srgbClr>
            </a:solidFill>
          </p:spPr>
          <p:txBody>
            <a:bodyPr/>
            <a:lstStyle/>
            <a:p>
              <a:endParaRPr lang="en-GB"/>
            </a:p>
          </p:txBody>
        </p:sp>
        <p:sp>
          <p:nvSpPr>
            <p:cNvPr id="18" name="TextBox 18"/>
            <p:cNvSpPr txBox="1"/>
            <p:nvPr/>
          </p:nvSpPr>
          <p:spPr>
            <a:xfrm>
              <a:off x="0" y="-28575"/>
              <a:ext cx="1761556" cy="660696"/>
            </a:xfrm>
            <a:prstGeom prst="rect">
              <a:avLst/>
            </a:prstGeom>
          </p:spPr>
          <p:txBody>
            <a:bodyPr lIns="50800" tIns="50800" rIns="50800" bIns="50800" rtlCol="0" anchor="ctr"/>
            <a:lstStyle/>
            <a:p>
              <a:pPr algn="ctr">
                <a:lnSpc>
                  <a:spcPts val="1960"/>
                </a:lnSpc>
              </a:pPr>
              <a:endParaRPr/>
            </a:p>
          </p:txBody>
        </p:sp>
      </p:grpSp>
      <p:grpSp>
        <p:nvGrpSpPr>
          <p:cNvPr id="19" name="Group 19"/>
          <p:cNvGrpSpPr/>
          <p:nvPr/>
        </p:nvGrpSpPr>
        <p:grpSpPr>
          <a:xfrm>
            <a:off x="5859851" y="3035798"/>
            <a:ext cx="3719382" cy="1615440"/>
            <a:chOff x="0" y="0"/>
            <a:chExt cx="1377549" cy="598311"/>
          </a:xfrm>
        </p:grpSpPr>
        <p:sp>
          <p:nvSpPr>
            <p:cNvPr id="20" name="Freeform 20"/>
            <p:cNvSpPr/>
            <p:nvPr/>
          </p:nvSpPr>
          <p:spPr>
            <a:xfrm>
              <a:off x="0" y="0"/>
              <a:ext cx="1377549" cy="598311"/>
            </a:xfrm>
            <a:custGeom>
              <a:avLst/>
              <a:gdLst/>
              <a:ahLst/>
              <a:cxnLst/>
              <a:rect l="l" t="t" r="r" b="b"/>
              <a:pathLst>
                <a:path w="1377549" h="598311">
                  <a:moveTo>
                    <a:pt x="74934" y="0"/>
                  </a:moveTo>
                  <a:lnTo>
                    <a:pt x="1302615" y="0"/>
                  </a:lnTo>
                  <a:cubicBezTo>
                    <a:pt x="1322489" y="0"/>
                    <a:pt x="1341548" y="7895"/>
                    <a:pt x="1355601" y="21948"/>
                  </a:cubicBezTo>
                  <a:cubicBezTo>
                    <a:pt x="1369654" y="36001"/>
                    <a:pt x="1377549" y="55060"/>
                    <a:pt x="1377549" y="74934"/>
                  </a:cubicBezTo>
                  <a:lnTo>
                    <a:pt x="1377549" y="523377"/>
                  </a:lnTo>
                  <a:cubicBezTo>
                    <a:pt x="1377549" y="564762"/>
                    <a:pt x="1344000" y="598311"/>
                    <a:pt x="1302615" y="598311"/>
                  </a:cubicBezTo>
                  <a:lnTo>
                    <a:pt x="74934" y="598311"/>
                  </a:lnTo>
                  <a:cubicBezTo>
                    <a:pt x="33549" y="598311"/>
                    <a:pt x="0" y="564762"/>
                    <a:pt x="0" y="523377"/>
                  </a:cubicBezTo>
                  <a:lnTo>
                    <a:pt x="0" y="74934"/>
                  </a:lnTo>
                  <a:cubicBezTo>
                    <a:pt x="0" y="33549"/>
                    <a:pt x="33549" y="0"/>
                    <a:pt x="74934" y="0"/>
                  </a:cubicBezTo>
                  <a:close/>
                </a:path>
              </a:pathLst>
            </a:custGeom>
            <a:solidFill>
              <a:srgbClr val="FFFFFF">
                <a:alpha val="94902"/>
              </a:srgbClr>
            </a:solidFill>
          </p:spPr>
          <p:txBody>
            <a:bodyPr/>
            <a:lstStyle/>
            <a:p>
              <a:endParaRPr lang="en-GB"/>
            </a:p>
          </p:txBody>
        </p:sp>
        <p:sp>
          <p:nvSpPr>
            <p:cNvPr id="21" name="TextBox 21"/>
            <p:cNvSpPr txBox="1"/>
            <p:nvPr/>
          </p:nvSpPr>
          <p:spPr>
            <a:xfrm>
              <a:off x="0" y="-28575"/>
              <a:ext cx="1377549" cy="626886"/>
            </a:xfrm>
            <a:prstGeom prst="rect">
              <a:avLst/>
            </a:prstGeom>
          </p:spPr>
          <p:txBody>
            <a:bodyPr lIns="50800" tIns="50800" rIns="50800" bIns="50800" rtlCol="0" anchor="ctr"/>
            <a:lstStyle/>
            <a:p>
              <a:pPr algn="ctr">
                <a:lnSpc>
                  <a:spcPts val="1960"/>
                </a:lnSpc>
              </a:pPr>
              <a:endParaRPr/>
            </a:p>
          </p:txBody>
        </p:sp>
      </p:grpSp>
      <p:sp>
        <p:nvSpPr>
          <p:cNvPr id="22" name="TextBox 22"/>
          <p:cNvSpPr txBox="1"/>
          <p:nvPr/>
        </p:nvSpPr>
        <p:spPr>
          <a:xfrm>
            <a:off x="5921228" y="3288475"/>
            <a:ext cx="3596629" cy="1071985"/>
          </a:xfrm>
          <a:prstGeom prst="rect">
            <a:avLst/>
          </a:prstGeom>
        </p:spPr>
        <p:txBody>
          <a:bodyPr lIns="0" tIns="0" rIns="0" bIns="0" rtlCol="0" anchor="t">
            <a:spAutoFit/>
          </a:bodyPr>
          <a:lstStyle/>
          <a:p>
            <a:pPr algn="ctr">
              <a:lnSpc>
                <a:spcPts val="2864"/>
              </a:lnSpc>
            </a:pPr>
            <a:r>
              <a:rPr lang="en-US" sz="2045" b="1">
                <a:solidFill>
                  <a:srgbClr val="E2A785"/>
                </a:solidFill>
                <a:latin typeface="TT Commons Pro Bold"/>
                <a:ea typeface="TT Commons Pro Bold"/>
                <a:cs typeface="TT Commons Pro Bold"/>
                <a:sym typeface="TT Commons Pro Bold"/>
              </a:rPr>
              <a:t>A mother and her baby should feel relaxed and calm whilst feeding.</a:t>
            </a:r>
          </a:p>
        </p:txBody>
      </p:sp>
      <p:sp>
        <p:nvSpPr>
          <p:cNvPr id="23" name="TextBox 23"/>
          <p:cNvSpPr txBox="1"/>
          <p:nvPr/>
        </p:nvSpPr>
        <p:spPr>
          <a:xfrm>
            <a:off x="545210" y="5558282"/>
            <a:ext cx="4370631" cy="1217062"/>
          </a:xfrm>
          <a:prstGeom prst="rect">
            <a:avLst/>
          </a:prstGeom>
        </p:spPr>
        <p:txBody>
          <a:bodyPr lIns="0" tIns="0" rIns="0" bIns="0" rtlCol="0" anchor="t">
            <a:spAutoFit/>
          </a:bodyPr>
          <a:lstStyle/>
          <a:p>
            <a:pPr algn="ctr">
              <a:lnSpc>
                <a:spcPts val="3267"/>
              </a:lnSpc>
            </a:pPr>
            <a:r>
              <a:rPr lang="en-US" sz="2334" b="1">
                <a:solidFill>
                  <a:srgbClr val="187AC8"/>
                </a:solidFill>
                <a:latin typeface="TT Commons Pro Bold"/>
                <a:ea typeface="TT Commons Pro Bold"/>
                <a:cs typeface="TT Commons Pro Bold"/>
                <a:sym typeface="TT Commons Pro Bold"/>
              </a:rPr>
              <a:t>You can choose to breastfeed your baby anywhere, it is protected by the law.</a:t>
            </a:r>
          </a:p>
        </p:txBody>
      </p:sp>
      <p:sp>
        <p:nvSpPr>
          <p:cNvPr id="24" name="Freeform 24"/>
          <p:cNvSpPr/>
          <p:nvPr/>
        </p:nvSpPr>
        <p:spPr>
          <a:xfrm>
            <a:off x="7597451" y="4824287"/>
            <a:ext cx="1769434" cy="2356388"/>
          </a:xfrm>
          <a:custGeom>
            <a:avLst/>
            <a:gdLst/>
            <a:ahLst/>
            <a:cxnLst/>
            <a:rect l="l" t="t" r="r" b="b"/>
            <a:pathLst>
              <a:path w="1769434" h="2356388">
                <a:moveTo>
                  <a:pt x="0" y="0"/>
                </a:moveTo>
                <a:lnTo>
                  <a:pt x="1769434" y="0"/>
                </a:lnTo>
                <a:lnTo>
                  <a:pt x="1769434" y="2356389"/>
                </a:lnTo>
                <a:lnTo>
                  <a:pt x="0" y="2356389"/>
                </a:lnTo>
                <a:lnTo>
                  <a:pt x="0" y="0"/>
                </a:lnTo>
                <a:close/>
              </a:path>
            </a:pathLst>
          </a:custGeom>
          <a:blipFill>
            <a:blip>
              <a:extLst>
                <a:ext uri="{96DAC541-7B7A-43D3-8B79-37D633B846F1}">
                  <asvg:svgBlip xmlns:asvg="http://schemas.microsoft.com/office/drawing/2016/SVG/main" r:embed="rId4"/>
                </a:ext>
              </a:extLst>
            </a:blip>
            <a:stretch>
              <a:fillRect/>
            </a:stretch>
          </a:blipFill>
        </p:spPr>
        <p:txBody>
          <a:bodyPr/>
          <a:lstStyle/>
          <a:p>
            <a:endParaRPr lang="en-GB"/>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rgbClr val="CEE8E5"/>
        </a:solidFill>
        <a:effectLst/>
      </p:bgPr>
    </p:bg>
    <p:spTree>
      <p:nvGrpSpPr>
        <p:cNvPr id="1" name=""/>
        <p:cNvGrpSpPr/>
        <p:nvPr/>
      </p:nvGrpSpPr>
      <p:grpSpPr>
        <a:xfrm>
          <a:off x="0" y="0"/>
          <a:ext cx="0" cy="0"/>
          <a:chOff x="0" y="0"/>
          <a:chExt cx="0" cy="0"/>
        </a:xfrm>
      </p:grpSpPr>
      <p:sp>
        <p:nvSpPr>
          <p:cNvPr id="2" name="Freeform 2"/>
          <p:cNvSpPr/>
          <p:nvPr/>
        </p:nvSpPr>
        <p:spPr>
          <a:xfrm>
            <a:off x="-186690" y="-163830"/>
            <a:ext cx="3821430" cy="3821430"/>
          </a:xfrm>
          <a:custGeom>
            <a:avLst/>
            <a:gdLst/>
            <a:ahLst/>
            <a:cxnLst/>
            <a:rect l="l" t="t" r="r" b="b"/>
            <a:pathLst>
              <a:path w="3821430" h="3821430">
                <a:moveTo>
                  <a:pt x="0" y="0"/>
                </a:moveTo>
                <a:lnTo>
                  <a:pt x="3821430" y="0"/>
                </a:lnTo>
                <a:lnTo>
                  <a:pt x="3821430" y="3821430"/>
                </a:lnTo>
                <a:lnTo>
                  <a:pt x="0" y="3821430"/>
                </a:lnTo>
                <a:lnTo>
                  <a:pt x="0" y="0"/>
                </a:lnTo>
                <a:close/>
              </a:path>
            </a:pathLst>
          </a:custGeom>
          <a:blipFill>
            <a:blip>
              <a:alphaModFix amt="57000"/>
              <a:extLst>
                <a:ext uri="{96DAC541-7B7A-43D3-8B79-37D633B846F1}">
                  <asvg:svgBlip xmlns:asvg="http://schemas.microsoft.com/office/drawing/2016/SVG/main" r:embed="rId3"/>
                </a:ext>
              </a:extLst>
            </a:blip>
            <a:stretch>
              <a:fillRect/>
            </a:stretch>
          </a:blipFill>
        </p:spPr>
        <p:txBody>
          <a:bodyPr/>
          <a:lstStyle/>
          <a:p>
            <a:endParaRPr lang="en-GB"/>
          </a:p>
        </p:txBody>
      </p:sp>
      <p:sp>
        <p:nvSpPr>
          <p:cNvPr id="3" name="Freeform 3"/>
          <p:cNvSpPr/>
          <p:nvPr/>
        </p:nvSpPr>
        <p:spPr>
          <a:xfrm>
            <a:off x="3634740" y="-163830"/>
            <a:ext cx="3821430" cy="3821430"/>
          </a:xfrm>
          <a:custGeom>
            <a:avLst/>
            <a:gdLst/>
            <a:ahLst/>
            <a:cxnLst/>
            <a:rect l="l" t="t" r="r" b="b"/>
            <a:pathLst>
              <a:path w="3821430" h="3821430">
                <a:moveTo>
                  <a:pt x="0" y="0"/>
                </a:moveTo>
                <a:lnTo>
                  <a:pt x="3821430" y="0"/>
                </a:lnTo>
                <a:lnTo>
                  <a:pt x="3821430" y="3821430"/>
                </a:lnTo>
                <a:lnTo>
                  <a:pt x="0" y="3821430"/>
                </a:lnTo>
                <a:lnTo>
                  <a:pt x="0" y="0"/>
                </a:lnTo>
                <a:close/>
              </a:path>
            </a:pathLst>
          </a:custGeom>
          <a:blipFill>
            <a:blip>
              <a:alphaModFix amt="57000"/>
              <a:extLst>
                <a:ext uri="{96DAC541-7B7A-43D3-8B79-37D633B846F1}">
                  <asvg:svgBlip xmlns:asvg="http://schemas.microsoft.com/office/drawing/2016/SVG/main" r:embed="rId3"/>
                </a:ext>
              </a:extLst>
            </a:blip>
            <a:stretch>
              <a:fillRect/>
            </a:stretch>
          </a:blipFill>
        </p:spPr>
        <p:txBody>
          <a:bodyPr/>
          <a:lstStyle/>
          <a:p>
            <a:endParaRPr lang="en-GB"/>
          </a:p>
        </p:txBody>
      </p:sp>
      <p:sp>
        <p:nvSpPr>
          <p:cNvPr id="4" name="Freeform 4"/>
          <p:cNvSpPr/>
          <p:nvPr/>
        </p:nvSpPr>
        <p:spPr>
          <a:xfrm>
            <a:off x="7456170" y="-163830"/>
            <a:ext cx="3821430" cy="3821430"/>
          </a:xfrm>
          <a:custGeom>
            <a:avLst/>
            <a:gdLst/>
            <a:ahLst/>
            <a:cxnLst/>
            <a:rect l="l" t="t" r="r" b="b"/>
            <a:pathLst>
              <a:path w="3821430" h="3821430">
                <a:moveTo>
                  <a:pt x="0" y="0"/>
                </a:moveTo>
                <a:lnTo>
                  <a:pt x="3821430" y="0"/>
                </a:lnTo>
                <a:lnTo>
                  <a:pt x="3821430" y="3821430"/>
                </a:lnTo>
                <a:lnTo>
                  <a:pt x="0" y="3821430"/>
                </a:lnTo>
                <a:lnTo>
                  <a:pt x="0" y="0"/>
                </a:lnTo>
                <a:close/>
              </a:path>
            </a:pathLst>
          </a:custGeom>
          <a:blipFill>
            <a:blip>
              <a:alphaModFix amt="57000"/>
              <a:extLst>
                <a:ext uri="{96DAC541-7B7A-43D3-8B79-37D633B846F1}">
                  <asvg:svgBlip xmlns:asvg="http://schemas.microsoft.com/office/drawing/2016/SVG/main" r:embed="rId3"/>
                </a:ext>
              </a:extLst>
            </a:blip>
            <a:stretch>
              <a:fillRect/>
            </a:stretch>
          </a:blipFill>
        </p:spPr>
        <p:txBody>
          <a:bodyPr/>
          <a:lstStyle/>
          <a:p>
            <a:endParaRPr lang="en-GB"/>
          </a:p>
        </p:txBody>
      </p:sp>
      <p:sp>
        <p:nvSpPr>
          <p:cNvPr id="5" name="Freeform 5"/>
          <p:cNvSpPr/>
          <p:nvPr/>
        </p:nvSpPr>
        <p:spPr>
          <a:xfrm>
            <a:off x="-1558290" y="3657600"/>
            <a:ext cx="3821430" cy="3821430"/>
          </a:xfrm>
          <a:custGeom>
            <a:avLst/>
            <a:gdLst/>
            <a:ahLst/>
            <a:cxnLst/>
            <a:rect l="l" t="t" r="r" b="b"/>
            <a:pathLst>
              <a:path w="3821430" h="3821430">
                <a:moveTo>
                  <a:pt x="0" y="0"/>
                </a:moveTo>
                <a:lnTo>
                  <a:pt x="3821430" y="0"/>
                </a:lnTo>
                <a:lnTo>
                  <a:pt x="3821430" y="3821430"/>
                </a:lnTo>
                <a:lnTo>
                  <a:pt x="0" y="3821430"/>
                </a:lnTo>
                <a:lnTo>
                  <a:pt x="0" y="0"/>
                </a:lnTo>
                <a:close/>
              </a:path>
            </a:pathLst>
          </a:custGeom>
          <a:blipFill>
            <a:blip>
              <a:alphaModFix amt="57000"/>
              <a:extLst>
                <a:ext uri="{96DAC541-7B7A-43D3-8B79-37D633B846F1}">
                  <asvg:svgBlip xmlns:asvg="http://schemas.microsoft.com/office/drawing/2016/SVG/main" r:embed="rId3"/>
                </a:ext>
              </a:extLst>
            </a:blip>
            <a:stretch>
              <a:fillRect/>
            </a:stretch>
          </a:blipFill>
        </p:spPr>
        <p:txBody>
          <a:bodyPr/>
          <a:lstStyle/>
          <a:p>
            <a:endParaRPr lang="en-GB"/>
          </a:p>
        </p:txBody>
      </p:sp>
      <p:sp>
        <p:nvSpPr>
          <p:cNvPr id="6" name="Freeform 6"/>
          <p:cNvSpPr/>
          <p:nvPr/>
        </p:nvSpPr>
        <p:spPr>
          <a:xfrm>
            <a:off x="2263140" y="3657600"/>
            <a:ext cx="3821430" cy="3821430"/>
          </a:xfrm>
          <a:custGeom>
            <a:avLst/>
            <a:gdLst/>
            <a:ahLst/>
            <a:cxnLst/>
            <a:rect l="l" t="t" r="r" b="b"/>
            <a:pathLst>
              <a:path w="3821430" h="3821430">
                <a:moveTo>
                  <a:pt x="0" y="0"/>
                </a:moveTo>
                <a:lnTo>
                  <a:pt x="3821430" y="0"/>
                </a:lnTo>
                <a:lnTo>
                  <a:pt x="3821430" y="3821430"/>
                </a:lnTo>
                <a:lnTo>
                  <a:pt x="0" y="3821430"/>
                </a:lnTo>
                <a:lnTo>
                  <a:pt x="0" y="0"/>
                </a:lnTo>
                <a:close/>
              </a:path>
            </a:pathLst>
          </a:custGeom>
          <a:blipFill>
            <a:blip>
              <a:alphaModFix amt="57000"/>
              <a:extLst>
                <a:ext uri="{96DAC541-7B7A-43D3-8B79-37D633B846F1}">
                  <asvg:svgBlip xmlns:asvg="http://schemas.microsoft.com/office/drawing/2016/SVG/main" r:embed="rId3"/>
                </a:ext>
              </a:extLst>
            </a:blip>
            <a:stretch>
              <a:fillRect/>
            </a:stretch>
          </a:blipFill>
        </p:spPr>
        <p:txBody>
          <a:bodyPr/>
          <a:lstStyle/>
          <a:p>
            <a:endParaRPr lang="en-GB"/>
          </a:p>
        </p:txBody>
      </p:sp>
      <p:sp>
        <p:nvSpPr>
          <p:cNvPr id="7" name="Freeform 7"/>
          <p:cNvSpPr/>
          <p:nvPr/>
        </p:nvSpPr>
        <p:spPr>
          <a:xfrm>
            <a:off x="6084570" y="3657600"/>
            <a:ext cx="3821430" cy="3821430"/>
          </a:xfrm>
          <a:custGeom>
            <a:avLst/>
            <a:gdLst/>
            <a:ahLst/>
            <a:cxnLst/>
            <a:rect l="l" t="t" r="r" b="b"/>
            <a:pathLst>
              <a:path w="3821430" h="3821430">
                <a:moveTo>
                  <a:pt x="0" y="0"/>
                </a:moveTo>
                <a:lnTo>
                  <a:pt x="3821430" y="0"/>
                </a:lnTo>
                <a:lnTo>
                  <a:pt x="3821430" y="3821430"/>
                </a:lnTo>
                <a:lnTo>
                  <a:pt x="0" y="3821430"/>
                </a:lnTo>
                <a:lnTo>
                  <a:pt x="0" y="0"/>
                </a:lnTo>
                <a:close/>
              </a:path>
            </a:pathLst>
          </a:custGeom>
          <a:blipFill>
            <a:blip>
              <a:alphaModFix amt="57000"/>
              <a:extLst>
                <a:ext uri="{96DAC541-7B7A-43D3-8B79-37D633B846F1}">
                  <asvg:svgBlip xmlns:asvg="http://schemas.microsoft.com/office/drawing/2016/SVG/main" r:embed="rId3"/>
                </a:ext>
              </a:extLst>
            </a:blip>
            <a:stretch>
              <a:fillRect/>
            </a:stretch>
          </a:blipFill>
        </p:spPr>
        <p:txBody>
          <a:bodyPr/>
          <a:lstStyle/>
          <a:p>
            <a:endParaRPr lang="en-GB"/>
          </a:p>
        </p:txBody>
      </p:sp>
      <p:grpSp>
        <p:nvGrpSpPr>
          <p:cNvPr id="8" name="Group 8"/>
          <p:cNvGrpSpPr/>
          <p:nvPr/>
        </p:nvGrpSpPr>
        <p:grpSpPr>
          <a:xfrm>
            <a:off x="731520" y="731520"/>
            <a:ext cx="8290560" cy="5852160"/>
            <a:chOff x="0" y="0"/>
            <a:chExt cx="3070578" cy="2167467"/>
          </a:xfrm>
        </p:grpSpPr>
        <p:sp>
          <p:nvSpPr>
            <p:cNvPr id="9" name="Freeform 9"/>
            <p:cNvSpPr/>
            <p:nvPr/>
          </p:nvSpPr>
          <p:spPr>
            <a:xfrm>
              <a:off x="0" y="0"/>
              <a:ext cx="3070578" cy="2167467"/>
            </a:xfrm>
            <a:custGeom>
              <a:avLst/>
              <a:gdLst/>
              <a:ahLst/>
              <a:cxnLst/>
              <a:rect l="l" t="t" r="r" b="b"/>
              <a:pathLst>
                <a:path w="3070578" h="2167467">
                  <a:moveTo>
                    <a:pt x="33618" y="0"/>
                  </a:moveTo>
                  <a:lnTo>
                    <a:pt x="3036960" y="0"/>
                  </a:lnTo>
                  <a:cubicBezTo>
                    <a:pt x="3045876" y="0"/>
                    <a:pt x="3054427" y="3542"/>
                    <a:pt x="3060731" y="9846"/>
                  </a:cubicBezTo>
                  <a:cubicBezTo>
                    <a:pt x="3067036" y="16151"/>
                    <a:pt x="3070578" y="24702"/>
                    <a:pt x="3070578" y="33618"/>
                  </a:cubicBezTo>
                  <a:lnTo>
                    <a:pt x="3070578" y="2133849"/>
                  </a:lnTo>
                  <a:cubicBezTo>
                    <a:pt x="3070578" y="2142765"/>
                    <a:pt x="3067036" y="2151316"/>
                    <a:pt x="3060731" y="2157620"/>
                  </a:cubicBezTo>
                  <a:cubicBezTo>
                    <a:pt x="3054427" y="2163925"/>
                    <a:pt x="3045876" y="2167467"/>
                    <a:pt x="3036960" y="2167467"/>
                  </a:cubicBezTo>
                  <a:lnTo>
                    <a:pt x="33618" y="2167467"/>
                  </a:lnTo>
                  <a:cubicBezTo>
                    <a:pt x="24702" y="2167467"/>
                    <a:pt x="16151" y="2163925"/>
                    <a:pt x="9846" y="2157620"/>
                  </a:cubicBezTo>
                  <a:cubicBezTo>
                    <a:pt x="3542" y="2151316"/>
                    <a:pt x="0" y="2142765"/>
                    <a:pt x="0" y="2133849"/>
                  </a:cubicBezTo>
                  <a:lnTo>
                    <a:pt x="0" y="33618"/>
                  </a:lnTo>
                  <a:cubicBezTo>
                    <a:pt x="0" y="24702"/>
                    <a:pt x="3542" y="16151"/>
                    <a:pt x="9846" y="9846"/>
                  </a:cubicBezTo>
                  <a:cubicBezTo>
                    <a:pt x="16151" y="3542"/>
                    <a:pt x="24702" y="0"/>
                    <a:pt x="33618" y="0"/>
                  </a:cubicBezTo>
                  <a:close/>
                </a:path>
              </a:pathLst>
            </a:custGeom>
            <a:solidFill>
              <a:srgbClr val="FFFFFF">
                <a:alpha val="94902"/>
              </a:srgbClr>
            </a:solidFill>
          </p:spPr>
          <p:txBody>
            <a:bodyPr/>
            <a:lstStyle/>
            <a:p>
              <a:endParaRPr lang="en-GB"/>
            </a:p>
          </p:txBody>
        </p:sp>
        <p:sp>
          <p:nvSpPr>
            <p:cNvPr id="10" name="TextBox 10"/>
            <p:cNvSpPr txBox="1"/>
            <p:nvPr/>
          </p:nvSpPr>
          <p:spPr>
            <a:xfrm>
              <a:off x="0" y="-28575"/>
              <a:ext cx="3070578" cy="2196042"/>
            </a:xfrm>
            <a:prstGeom prst="rect">
              <a:avLst/>
            </a:prstGeom>
          </p:spPr>
          <p:txBody>
            <a:bodyPr lIns="50800" tIns="50800" rIns="50800" bIns="50800" rtlCol="0" anchor="ctr"/>
            <a:lstStyle/>
            <a:p>
              <a:pPr algn="ctr">
                <a:lnSpc>
                  <a:spcPts val="1960"/>
                </a:lnSpc>
                <a:spcBef>
                  <a:spcPct val="0"/>
                </a:spcBef>
              </a:pPr>
              <a:endParaRPr/>
            </a:p>
          </p:txBody>
        </p:sp>
      </p:grpSp>
      <p:sp>
        <p:nvSpPr>
          <p:cNvPr id="11" name="Freeform 11"/>
          <p:cNvSpPr/>
          <p:nvPr/>
        </p:nvSpPr>
        <p:spPr>
          <a:xfrm>
            <a:off x="87479" y="5119036"/>
            <a:ext cx="1636546" cy="2094779"/>
          </a:xfrm>
          <a:custGeom>
            <a:avLst/>
            <a:gdLst/>
            <a:ahLst/>
            <a:cxnLst/>
            <a:rect l="l" t="t" r="r" b="b"/>
            <a:pathLst>
              <a:path w="1636546" h="2094779">
                <a:moveTo>
                  <a:pt x="0" y="0"/>
                </a:moveTo>
                <a:lnTo>
                  <a:pt x="1636546" y="0"/>
                </a:lnTo>
                <a:lnTo>
                  <a:pt x="1636546" y="2094780"/>
                </a:lnTo>
                <a:lnTo>
                  <a:pt x="0" y="2094780"/>
                </a:lnTo>
                <a:lnTo>
                  <a:pt x="0" y="0"/>
                </a:lnTo>
                <a:close/>
              </a:path>
            </a:pathLst>
          </a:custGeom>
          <a:blipFill>
            <a:blip r:embed="rId4"/>
            <a:stretch>
              <a:fillRect/>
            </a:stretch>
          </a:blipFill>
        </p:spPr>
        <p:txBody>
          <a:bodyPr/>
          <a:lstStyle/>
          <a:p>
            <a:endParaRPr lang="en-GB"/>
          </a:p>
        </p:txBody>
      </p:sp>
      <p:sp>
        <p:nvSpPr>
          <p:cNvPr id="12" name="Freeform 12"/>
          <p:cNvSpPr/>
          <p:nvPr/>
        </p:nvSpPr>
        <p:spPr>
          <a:xfrm>
            <a:off x="7888505" y="97368"/>
            <a:ext cx="1478380" cy="1649517"/>
          </a:xfrm>
          <a:custGeom>
            <a:avLst/>
            <a:gdLst/>
            <a:ahLst/>
            <a:cxnLst/>
            <a:rect l="l" t="t" r="r" b="b"/>
            <a:pathLst>
              <a:path w="1478380" h="1649517">
                <a:moveTo>
                  <a:pt x="0" y="0"/>
                </a:moveTo>
                <a:lnTo>
                  <a:pt x="1478380" y="0"/>
                </a:lnTo>
                <a:lnTo>
                  <a:pt x="1478380" y="1649517"/>
                </a:lnTo>
                <a:lnTo>
                  <a:pt x="0" y="1649517"/>
                </a:lnTo>
                <a:lnTo>
                  <a:pt x="0" y="0"/>
                </a:lnTo>
                <a:close/>
              </a:path>
            </a:pathLst>
          </a:custGeom>
          <a:blipFill>
            <a:blip r:embed="rId5"/>
            <a:stretch>
              <a:fillRect/>
            </a:stretch>
          </a:blipFill>
        </p:spPr>
        <p:txBody>
          <a:bodyPr/>
          <a:lstStyle/>
          <a:p>
            <a:endParaRPr lang="en-GB"/>
          </a:p>
        </p:txBody>
      </p:sp>
      <p:sp>
        <p:nvSpPr>
          <p:cNvPr id="13" name="TextBox 13"/>
          <p:cNvSpPr txBox="1"/>
          <p:nvPr/>
        </p:nvSpPr>
        <p:spPr>
          <a:xfrm>
            <a:off x="1724025" y="946958"/>
            <a:ext cx="6658255" cy="5421284"/>
          </a:xfrm>
          <a:prstGeom prst="rect">
            <a:avLst/>
          </a:prstGeom>
        </p:spPr>
        <p:txBody>
          <a:bodyPr lIns="0" tIns="0" rIns="0" bIns="0" rtlCol="0" anchor="t">
            <a:spAutoFit/>
          </a:bodyPr>
          <a:lstStyle/>
          <a:p>
            <a:pPr marL="711537" lvl="1" indent="-355769" algn="l">
              <a:lnSpc>
                <a:spcPts val="3888"/>
              </a:lnSpc>
              <a:buFont typeface="Arial"/>
              <a:buChar char="•"/>
            </a:pPr>
            <a:r>
              <a:rPr lang="en-US" sz="3295">
                <a:solidFill>
                  <a:srgbClr val="000000"/>
                </a:solidFill>
                <a:latin typeface="Marykate"/>
                <a:ea typeface="Marykate"/>
                <a:cs typeface="Marykate"/>
                <a:sym typeface="Marykate"/>
              </a:rPr>
              <a:t>ALL BABY MAMMALS NEED WHAT TO SURVIVE?</a:t>
            </a:r>
          </a:p>
          <a:p>
            <a:pPr marL="711537" lvl="1" indent="-355769" algn="l">
              <a:lnSpc>
                <a:spcPts val="3888"/>
              </a:lnSpc>
              <a:buFont typeface="Arial"/>
              <a:buChar char="•"/>
            </a:pPr>
            <a:r>
              <a:rPr lang="en-US" sz="3295">
                <a:solidFill>
                  <a:srgbClr val="000000"/>
                </a:solidFill>
                <a:latin typeface="Marykate"/>
                <a:ea typeface="Marykate"/>
                <a:cs typeface="Marykate"/>
                <a:sym typeface="Marykate"/>
              </a:rPr>
              <a:t>HOW SMALL IS BABY’S STOMACH WHEN THEY ARE BORN?</a:t>
            </a:r>
          </a:p>
          <a:p>
            <a:pPr marL="711537" lvl="1" indent="-355769" algn="l">
              <a:lnSpc>
                <a:spcPts val="3888"/>
              </a:lnSpc>
              <a:buFont typeface="Arial"/>
              <a:buChar char="•"/>
            </a:pPr>
            <a:r>
              <a:rPr lang="en-US" sz="3295">
                <a:solidFill>
                  <a:srgbClr val="000000"/>
                </a:solidFill>
                <a:latin typeface="Marykate"/>
                <a:ea typeface="Marykate"/>
                <a:cs typeface="Marykate"/>
                <a:sym typeface="Marykate"/>
              </a:rPr>
              <a:t>HOW LONG SHOULD A BABY HAVE MILK FOR?</a:t>
            </a:r>
          </a:p>
          <a:p>
            <a:pPr marL="711537" lvl="1" indent="-355769" algn="l">
              <a:lnSpc>
                <a:spcPts val="3888"/>
              </a:lnSpc>
              <a:buFont typeface="Arial"/>
              <a:buChar char="•"/>
            </a:pPr>
            <a:r>
              <a:rPr lang="en-US" sz="3295">
                <a:solidFill>
                  <a:srgbClr val="000000"/>
                </a:solidFill>
                <a:latin typeface="Marykate"/>
                <a:ea typeface="Marykate"/>
                <a:cs typeface="Marykate"/>
                <a:sym typeface="Marykate"/>
              </a:rPr>
              <a:t>WHY IS BREASTFEEDING GOOD FOR A BABY?</a:t>
            </a:r>
          </a:p>
          <a:p>
            <a:pPr marL="711537" lvl="1" indent="-355769" algn="l">
              <a:lnSpc>
                <a:spcPts val="3888"/>
              </a:lnSpc>
              <a:buFont typeface="Arial"/>
              <a:buChar char="•"/>
            </a:pPr>
            <a:r>
              <a:rPr lang="en-US" sz="3295">
                <a:solidFill>
                  <a:srgbClr val="000000"/>
                </a:solidFill>
                <a:latin typeface="Marykate"/>
                <a:ea typeface="Marykate"/>
                <a:cs typeface="Marykate"/>
                <a:sym typeface="Marykate"/>
              </a:rPr>
              <a:t>HOW CAN WE SUPPORT A MOTHER TO FEED HER BABY?</a:t>
            </a:r>
          </a:p>
          <a:p>
            <a:pPr marL="711537" lvl="1" indent="-355769" algn="l">
              <a:lnSpc>
                <a:spcPts val="3888"/>
              </a:lnSpc>
              <a:buFont typeface="Arial"/>
              <a:buChar char="•"/>
            </a:pPr>
            <a:r>
              <a:rPr lang="en-US" sz="3295">
                <a:solidFill>
                  <a:srgbClr val="000000"/>
                </a:solidFill>
                <a:latin typeface="Marykate"/>
                <a:ea typeface="Marykate"/>
                <a:cs typeface="Marykate"/>
                <a:sym typeface="Marykate"/>
              </a:rPr>
              <a:t>IS BREASTFEEDING PROTECTED BY THE LAW?</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rgbClr val="FACC77"/>
        </a:solidFill>
        <a:effectLst/>
      </p:bgPr>
    </p:bg>
    <p:spTree>
      <p:nvGrpSpPr>
        <p:cNvPr id="1" name=""/>
        <p:cNvGrpSpPr/>
        <p:nvPr/>
      </p:nvGrpSpPr>
      <p:grpSpPr>
        <a:xfrm>
          <a:off x="0" y="0"/>
          <a:ext cx="0" cy="0"/>
          <a:chOff x="0" y="0"/>
          <a:chExt cx="0" cy="0"/>
        </a:xfrm>
      </p:grpSpPr>
      <p:sp>
        <p:nvSpPr>
          <p:cNvPr id="2" name="Freeform 2"/>
          <p:cNvSpPr/>
          <p:nvPr/>
        </p:nvSpPr>
        <p:spPr>
          <a:xfrm>
            <a:off x="-186690" y="-163830"/>
            <a:ext cx="3821430" cy="3821430"/>
          </a:xfrm>
          <a:custGeom>
            <a:avLst/>
            <a:gdLst/>
            <a:ahLst/>
            <a:cxnLst/>
            <a:rect l="l" t="t" r="r" b="b"/>
            <a:pathLst>
              <a:path w="3821430" h="3821430">
                <a:moveTo>
                  <a:pt x="0" y="0"/>
                </a:moveTo>
                <a:lnTo>
                  <a:pt x="3821430" y="0"/>
                </a:lnTo>
                <a:lnTo>
                  <a:pt x="3821430" y="3821430"/>
                </a:lnTo>
                <a:lnTo>
                  <a:pt x="0" y="3821430"/>
                </a:lnTo>
                <a:lnTo>
                  <a:pt x="0" y="0"/>
                </a:lnTo>
                <a:close/>
              </a:path>
            </a:pathLst>
          </a:custGeom>
          <a:blipFill>
            <a:blip>
              <a:alphaModFix amt="57000"/>
              <a:extLst>
                <a:ext uri="{96DAC541-7B7A-43D3-8B79-37D633B846F1}">
                  <asvg:svgBlip xmlns:asvg="http://schemas.microsoft.com/office/drawing/2016/SVG/main" r:embed="rId3"/>
                </a:ext>
              </a:extLst>
            </a:blip>
            <a:stretch>
              <a:fillRect/>
            </a:stretch>
          </a:blipFill>
        </p:spPr>
        <p:txBody>
          <a:bodyPr/>
          <a:lstStyle/>
          <a:p>
            <a:endParaRPr lang="en-GB"/>
          </a:p>
        </p:txBody>
      </p:sp>
      <p:sp>
        <p:nvSpPr>
          <p:cNvPr id="3" name="Freeform 3"/>
          <p:cNvSpPr/>
          <p:nvPr/>
        </p:nvSpPr>
        <p:spPr>
          <a:xfrm>
            <a:off x="3634740" y="-163830"/>
            <a:ext cx="3821430" cy="3821430"/>
          </a:xfrm>
          <a:custGeom>
            <a:avLst/>
            <a:gdLst/>
            <a:ahLst/>
            <a:cxnLst/>
            <a:rect l="l" t="t" r="r" b="b"/>
            <a:pathLst>
              <a:path w="3821430" h="3821430">
                <a:moveTo>
                  <a:pt x="0" y="0"/>
                </a:moveTo>
                <a:lnTo>
                  <a:pt x="3821430" y="0"/>
                </a:lnTo>
                <a:lnTo>
                  <a:pt x="3821430" y="3821430"/>
                </a:lnTo>
                <a:lnTo>
                  <a:pt x="0" y="3821430"/>
                </a:lnTo>
                <a:lnTo>
                  <a:pt x="0" y="0"/>
                </a:lnTo>
                <a:close/>
              </a:path>
            </a:pathLst>
          </a:custGeom>
          <a:blipFill>
            <a:blip>
              <a:alphaModFix amt="57000"/>
              <a:extLst>
                <a:ext uri="{96DAC541-7B7A-43D3-8B79-37D633B846F1}">
                  <asvg:svgBlip xmlns:asvg="http://schemas.microsoft.com/office/drawing/2016/SVG/main" r:embed="rId3"/>
                </a:ext>
              </a:extLst>
            </a:blip>
            <a:stretch>
              <a:fillRect/>
            </a:stretch>
          </a:blipFill>
        </p:spPr>
        <p:txBody>
          <a:bodyPr/>
          <a:lstStyle/>
          <a:p>
            <a:endParaRPr lang="en-GB"/>
          </a:p>
        </p:txBody>
      </p:sp>
      <p:sp>
        <p:nvSpPr>
          <p:cNvPr id="4" name="Freeform 4"/>
          <p:cNvSpPr/>
          <p:nvPr/>
        </p:nvSpPr>
        <p:spPr>
          <a:xfrm>
            <a:off x="7456170" y="-163830"/>
            <a:ext cx="3821430" cy="3821430"/>
          </a:xfrm>
          <a:custGeom>
            <a:avLst/>
            <a:gdLst/>
            <a:ahLst/>
            <a:cxnLst/>
            <a:rect l="l" t="t" r="r" b="b"/>
            <a:pathLst>
              <a:path w="3821430" h="3821430">
                <a:moveTo>
                  <a:pt x="0" y="0"/>
                </a:moveTo>
                <a:lnTo>
                  <a:pt x="3821430" y="0"/>
                </a:lnTo>
                <a:lnTo>
                  <a:pt x="3821430" y="3821430"/>
                </a:lnTo>
                <a:lnTo>
                  <a:pt x="0" y="3821430"/>
                </a:lnTo>
                <a:lnTo>
                  <a:pt x="0" y="0"/>
                </a:lnTo>
                <a:close/>
              </a:path>
            </a:pathLst>
          </a:custGeom>
          <a:blipFill>
            <a:blip>
              <a:alphaModFix amt="57000"/>
              <a:extLst>
                <a:ext uri="{96DAC541-7B7A-43D3-8B79-37D633B846F1}">
                  <asvg:svgBlip xmlns:asvg="http://schemas.microsoft.com/office/drawing/2016/SVG/main" r:embed="rId3"/>
                </a:ext>
              </a:extLst>
            </a:blip>
            <a:stretch>
              <a:fillRect/>
            </a:stretch>
          </a:blipFill>
        </p:spPr>
        <p:txBody>
          <a:bodyPr/>
          <a:lstStyle/>
          <a:p>
            <a:endParaRPr lang="en-GB"/>
          </a:p>
        </p:txBody>
      </p:sp>
      <p:sp>
        <p:nvSpPr>
          <p:cNvPr id="5" name="Freeform 5"/>
          <p:cNvSpPr/>
          <p:nvPr/>
        </p:nvSpPr>
        <p:spPr>
          <a:xfrm>
            <a:off x="-1558290" y="3657600"/>
            <a:ext cx="3821430" cy="3821430"/>
          </a:xfrm>
          <a:custGeom>
            <a:avLst/>
            <a:gdLst/>
            <a:ahLst/>
            <a:cxnLst/>
            <a:rect l="l" t="t" r="r" b="b"/>
            <a:pathLst>
              <a:path w="3821430" h="3821430">
                <a:moveTo>
                  <a:pt x="0" y="0"/>
                </a:moveTo>
                <a:lnTo>
                  <a:pt x="3821430" y="0"/>
                </a:lnTo>
                <a:lnTo>
                  <a:pt x="3821430" y="3821430"/>
                </a:lnTo>
                <a:lnTo>
                  <a:pt x="0" y="3821430"/>
                </a:lnTo>
                <a:lnTo>
                  <a:pt x="0" y="0"/>
                </a:lnTo>
                <a:close/>
              </a:path>
            </a:pathLst>
          </a:custGeom>
          <a:blipFill>
            <a:blip>
              <a:alphaModFix amt="57000"/>
              <a:extLst>
                <a:ext uri="{96DAC541-7B7A-43D3-8B79-37D633B846F1}">
                  <asvg:svgBlip xmlns:asvg="http://schemas.microsoft.com/office/drawing/2016/SVG/main" r:embed="rId3"/>
                </a:ext>
              </a:extLst>
            </a:blip>
            <a:stretch>
              <a:fillRect/>
            </a:stretch>
          </a:blipFill>
        </p:spPr>
        <p:txBody>
          <a:bodyPr/>
          <a:lstStyle/>
          <a:p>
            <a:endParaRPr lang="en-GB"/>
          </a:p>
        </p:txBody>
      </p:sp>
      <p:sp>
        <p:nvSpPr>
          <p:cNvPr id="6" name="Freeform 6"/>
          <p:cNvSpPr/>
          <p:nvPr/>
        </p:nvSpPr>
        <p:spPr>
          <a:xfrm>
            <a:off x="2263140" y="3657600"/>
            <a:ext cx="3821430" cy="3821430"/>
          </a:xfrm>
          <a:custGeom>
            <a:avLst/>
            <a:gdLst/>
            <a:ahLst/>
            <a:cxnLst/>
            <a:rect l="l" t="t" r="r" b="b"/>
            <a:pathLst>
              <a:path w="3821430" h="3821430">
                <a:moveTo>
                  <a:pt x="0" y="0"/>
                </a:moveTo>
                <a:lnTo>
                  <a:pt x="3821430" y="0"/>
                </a:lnTo>
                <a:lnTo>
                  <a:pt x="3821430" y="3821430"/>
                </a:lnTo>
                <a:lnTo>
                  <a:pt x="0" y="3821430"/>
                </a:lnTo>
                <a:lnTo>
                  <a:pt x="0" y="0"/>
                </a:lnTo>
                <a:close/>
              </a:path>
            </a:pathLst>
          </a:custGeom>
          <a:blipFill>
            <a:blip>
              <a:alphaModFix amt="57000"/>
              <a:extLst>
                <a:ext uri="{96DAC541-7B7A-43D3-8B79-37D633B846F1}">
                  <asvg:svgBlip xmlns:asvg="http://schemas.microsoft.com/office/drawing/2016/SVG/main" r:embed="rId3"/>
                </a:ext>
              </a:extLst>
            </a:blip>
            <a:stretch>
              <a:fillRect/>
            </a:stretch>
          </a:blipFill>
        </p:spPr>
        <p:txBody>
          <a:bodyPr/>
          <a:lstStyle/>
          <a:p>
            <a:endParaRPr lang="en-GB"/>
          </a:p>
        </p:txBody>
      </p:sp>
      <p:sp>
        <p:nvSpPr>
          <p:cNvPr id="7" name="Freeform 7"/>
          <p:cNvSpPr/>
          <p:nvPr/>
        </p:nvSpPr>
        <p:spPr>
          <a:xfrm>
            <a:off x="6084570" y="3657600"/>
            <a:ext cx="3821430" cy="3821430"/>
          </a:xfrm>
          <a:custGeom>
            <a:avLst/>
            <a:gdLst/>
            <a:ahLst/>
            <a:cxnLst/>
            <a:rect l="l" t="t" r="r" b="b"/>
            <a:pathLst>
              <a:path w="3821430" h="3821430">
                <a:moveTo>
                  <a:pt x="0" y="0"/>
                </a:moveTo>
                <a:lnTo>
                  <a:pt x="3821430" y="0"/>
                </a:lnTo>
                <a:lnTo>
                  <a:pt x="3821430" y="3821430"/>
                </a:lnTo>
                <a:lnTo>
                  <a:pt x="0" y="3821430"/>
                </a:lnTo>
                <a:lnTo>
                  <a:pt x="0" y="0"/>
                </a:lnTo>
                <a:close/>
              </a:path>
            </a:pathLst>
          </a:custGeom>
          <a:blipFill>
            <a:blip>
              <a:alphaModFix amt="57000"/>
              <a:extLst>
                <a:ext uri="{96DAC541-7B7A-43D3-8B79-37D633B846F1}">
                  <asvg:svgBlip xmlns:asvg="http://schemas.microsoft.com/office/drawing/2016/SVG/main" r:embed="rId3"/>
                </a:ext>
              </a:extLst>
            </a:blip>
            <a:stretch>
              <a:fillRect/>
            </a:stretch>
          </a:blipFill>
        </p:spPr>
        <p:txBody>
          <a:bodyPr/>
          <a:lstStyle/>
          <a:p>
            <a:endParaRPr lang="en-GB"/>
          </a:p>
        </p:txBody>
      </p:sp>
      <p:grpSp>
        <p:nvGrpSpPr>
          <p:cNvPr id="8" name="Group 8"/>
          <p:cNvGrpSpPr/>
          <p:nvPr/>
        </p:nvGrpSpPr>
        <p:grpSpPr>
          <a:xfrm>
            <a:off x="683155" y="1303020"/>
            <a:ext cx="8338925" cy="4709160"/>
            <a:chOff x="0" y="0"/>
            <a:chExt cx="3088491" cy="1744133"/>
          </a:xfrm>
        </p:grpSpPr>
        <p:sp>
          <p:nvSpPr>
            <p:cNvPr id="9" name="Freeform 9"/>
            <p:cNvSpPr/>
            <p:nvPr/>
          </p:nvSpPr>
          <p:spPr>
            <a:xfrm>
              <a:off x="0" y="0"/>
              <a:ext cx="3088491" cy="1744133"/>
            </a:xfrm>
            <a:custGeom>
              <a:avLst/>
              <a:gdLst/>
              <a:ahLst/>
              <a:cxnLst/>
              <a:rect l="l" t="t" r="r" b="b"/>
              <a:pathLst>
                <a:path w="3088491" h="1744133">
                  <a:moveTo>
                    <a:pt x="33423" y="0"/>
                  </a:moveTo>
                  <a:lnTo>
                    <a:pt x="3055068" y="0"/>
                  </a:lnTo>
                  <a:cubicBezTo>
                    <a:pt x="3073527" y="0"/>
                    <a:pt x="3088491" y="14964"/>
                    <a:pt x="3088491" y="33423"/>
                  </a:cubicBezTo>
                  <a:lnTo>
                    <a:pt x="3088491" y="1710711"/>
                  </a:lnTo>
                  <a:cubicBezTo>
                    <a:pt x="3088491" y="1719575"/>
                    <a:pt x="3084969" y="1728076"/>
                    <a:pt x="3078701" y="1734344"/>
                  </a:cubicBezTo>
                  <a:cubicBezTo>
                    <a:pt x="3072434" y="1740612"/>
                    <a:pt x="3063932" y="1744133"/>
                    <a:pt x="3055068" y="1744133"/>
                  </a:cubicBezTo>
                  <a:lnTo>
                    <a:pt x="33423" y="1744133"/>
                  </a:lnTo>
                  <a:cubicBezTo>
                    <a:pt x="14964" y="1744133"/>
                    <a:pt x="0" y="1729169"/>
                    <a:pt x="0" y="1710711"/>
                  </a:cubicBezTo>
                  <a:lnTo>
                    <a:pt x="0" y="33423"/>
                  </a:lnTo>
                  <a:cubicBezTo>
                    <a:pt x="0" y="24558"/>
                    <a:pt x="3521" y="16057"/>
                    <a:pt x="9789" y="9789"/>
                  </a:cubicBezTo>
                  <a:cubicBezTo>
                    <a:pt x="16057" y="3521"/>
                    <a:pt x="24558" y="0"/>
                    <a:pt x="33423" y="0"/>
                  </a:cubicBezTo>
                  <a:close/>
                </a:path>
              </a:pathLst>
            </a:custGeom>
            <a:solidFill>
              <a:srgbClr val="FFFFFF">
                <a:alpha val="94902"/>
              </a:srgbClr>
            </a:solidFill>
          </p:spPr>
          <p:txBody>
            <a:bodyPr/>
            <a:lstStyle/>
            <a:p>
              <a:endParaRPr lang="en-GB"/>
            </a:p>
          </p:txBody>
        </p:sp>
        <p:sp>
          <p:nvSpPr>
            <p:cNvPr id="10" name="TextBox 10"/>
            <p:cNvSpPr txBox="1"/>
            <p:nvPr/>
          </p:nvSpPr>
          <p:spPr>
            <a:xfrm>
              <a:off x="0" y="-28575"/>
              <a:ext cx="3088491" cy="1772708"/>
            </a:xfrm>
            <a:prstGeom prst="rect">
              <a:avLst/>
            </a:prstGeom>
          </p:spPr>
          <p:txBody>
            <a:bodyPr lIns="50800" tIns="50800" rIns="50800" bIns="50800" rtlCol="0" anchor="ctr"/>
            <a:lstStyle/>
            <a:p>
              <a:pPr algn="ctr">
                <a:lnSpc>
                  <a:spcPts val="1960"/>
                </a:lnSpc>
                <a:spcBef>
                  <a:spcPct val="0"/>
                </a:spcBef>
              </a:pPr>
              <a:endParaRPr/>
            </a:p>
          </p:txBody>
        </p:sp>
      </p:grpSp>
      <p:sp>
        <p:nvSpPr>
          <p:cNvPr id="11" name="Freeform 11"/>
          <p:cNvSpPr/>
          <p:nvPr/>
        </p:nvSpPr>
        <p:spPr>
          <a:xfrm>
            <a:off x="3752683" y="4291907"/>
            <a:ext cx="2199870" cy="1276408"/>
          </a:xfrm>
          <a:custGeom>
            <a:avLst/>
            <a:gdLst/>
            <a:ahLst/>
            <a:cxnLst/>
            <a:rect l="l" t="t" r="r" b="b"/>
            <a:pathLst>
              <a:path w="2199870" h="1276408">
                <a:moveTo>
                  <a:pt x="0" y="0"/>
                </a:moveTo>
                <a:lnTo>
                  <a:pt x="2199869" y="0"/>
                </a:lnTo>
                <a:lnTo>
                  <a:pt x="2199869" y="1276408"/>
                </a:lnTo>
                <a:lnTo>
                  <a:pt x="0" y="1276408"/>
                </a:lnTo>
                <a:lnTo>
                  <a:pt x="0" y="0"/>
                </a:lnTo>
                <a:close/>
              </a:path>
            </a:pathLst>
          </a:custGeom>
          <a:blipFill>
            <a:blip r:embed="rId4"/>
            <a:stretch>
              <a:fillRect/>
            </a:stretch>
          </a:blipFill>
        </p:spPr>
        <p:txBody>
          <a:bodyPr/>
          <a:lstStyle/>
          <a:p>
            <a:endParaRPr lang="en-GB"/>
          </a:p>
        </p:txBody>
      </p:sp>
      <p:sp>
        <p:nvSpPr>
          <p:cNvPr id="12" name="TextBox 12"/>
          <p:cNvSpPr txBox="1"/>
          <p:nvPr/>
        </p:nvSpPr>
        <p:spPr>
          <a:xfrm>
            <a:off x="1559586" y="2702979"/>
            <a:ext cx="6586062" cy="1162578"/>
          </a:xfrm>
          <a:prstGeom prst="rect">
            <a:avLst/>
          </a:prstGeom>
        </p:spPr>
        <p:txBody>
          <a:bodyPr lIns="0" tIns="0" rIns="0" bIns="0" rtlCol="0" anchor="t">
            <a:spAutoFit/>
          </a:bodyPr>
          <a:lstStyle/>
          <a:p>
            <a:pPr algn="ctr">
              <a:lnSpc>
                <a:spcPts val="9095"/>
              </a:lnSpc>
            </a:pPr>
            <a:r>
              <a:rPr lang="en-US" sz="7707">
                <a:solidFill>
                  <a:srgbClr val="000000"/>
                </a:solidFill>
                <a:latin typeface="Marykate"/>
                <a:ea typeface="Marykate"/>
                <a:cs typeface="Marykate"/>
                <a:sym typeface="Marykate"/>
              </a:rPr>
              <a:t>THANK YOU!</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TaxCatchAll xmlns="149ec21c-6f18-4eda-b99e-11757989f842" xsi:nil="true"/>
    <lcf76f155ced4ddcb4097134ff3c332f xmlns="7af7f7ba-3cec-47e1-a84f-6db05ec69c62">
      <Terms xmlns="http://schemas.microsoft.com/office/infopath/2007/PartnerControls"/>
    </lcf76f155ced4ddcb4097134ff3c332f>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E762C9786575D54588711D79B9093701" ma:contentTypeVersion="16" ma:contentTypeDescription="Create a new document." ma:contentTypeScope="" ma:versionID="42887e9b308e9aad729d7b6870e95e38">
  <xsd:schema xmlns:xsd="http://www.w3.org/2001/XMLSchema" xmlns:xs="http://www.w3.org/2001/XMLSchema" xmlns:p="http://schemas.microsoft.com/office/2006/metadata/properties" xmlns:ns2="149ec21c-6f18-4eda-b99e-11757989f842" xmlns:ns3="7af7f7ba-3cec-47e1-a84f-6db05ec69c62" targetNamespace="http://schemas.microsoft.com/office/2006/metadata/properties" ma:root="true" ma:fieldsID="4d212e7765a9dddbf3be4a4e7c528551" ns2:_="" ns3:_="">
    <xsd:import namespace="149ec21c-6f18-4eda-b99e-11757989f842"/>
    <xsd:import namespace="7af7f7ba-3cec-47e1-a84f-6db05ec69c62"/>
    <xsd:element name="properties">
      <xsd:complexType>
        <xsd:sequence>
          <xsd:element name="documentManagement">
            <xsd:complexType>
              <xsd:all>
                <xsd:element ref="ns2:SharedWithUsers" minOccurs="0"/>
                <xsd:element ref="ns2:SharedWithDetails" minOccurs="0"/>
                <xsd:element ref="ns3:MediaServiceMetadata" minOccurs="0"/>
                <xsd:element ref="ns3:MediaServiceFastMetadata" minOccurs="0"/>
                <xsd:element ref="ns3:MediaServiceObjectDetectorVersions" minOccurs="0"/>
                <xsd:element ref="ns3:MediaServiceDateTaken" minOccurs="0"/>
                <xsd:element ref="ns3:MediaServiceGenerationTime" minOccurs="0"/>
                <xsd:element ref="ns3:MediaServiceEventHashCode" minOccurs="0"/>
                <xsd:element ref="ns3:MediaLengthInSeconds" minOccurs="0"/>
                <xsd:element ref="ns3:lcf76f155ced4ddcb4097134ff3c332f" minOccurs="0"/>
                <xsd:element ref="ns2:TaxCatchAll" minOccurs="0"/>
                <xsd:element ref="ns3:MediaServiceOCR" minOccurs="0"/>
                <xsd:element ref="ns3:MediaServiceSearchProperties" minOccurs="0"/>
                <xsd:element ref="ns3:MediaServiceLocation" minOccurs="0"/>
                <xsd:element ref="ns3: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149ec21c-6f18-4eda-b99e-11757989f842" elementFormDefault="qualified">
    <xsd:import namespace="http://schemas.microsoft.com/office/2006/documentManagement/types"/>
    <xsd:import namespace="http://schemas.microsoft.com/office/infopath/2007/PartnerControls"/>
    <xsd:element name="SharedWithUsers" ma:index="8"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9" nillable="true" ma:displayName="Shared With Details" ma:internalName="SharedWithDetails" ma:readOnly="true">
      <xsd:simpleType>
        <xsd:restriction base="dms:Note">
          <xsd:maxLength value="255"/>
        </xsd:restriction>
      </xsd:simpleType>
    </xsd:element>
    <xsd:element name="TaxCatchAll" ma:index="19" nillable="true" ma:displayName="Taxonomy Catch All Column" ma:hidden="true" ma:list="{e9b67b2e-e81e-460b-b74a-37b3b74fcb55}" ma:internalName="TaxCatchAll" ma:showField="CatchAllData" ma:web="149ec21c-6f18-4eda-b99e-11757989f842">
      <xsd:complexType>
        <xsd:complexContent>
          <xsd:extension base="dms:MultiChoiceLookup">
            <xsd:sequence>
              <xsd:element name="Value" type="dms:Lookup" maxOccurs="unbounded" minOccurs="0" nillable="true"/>
            </xsd:sequence>
          </xsd:extension>
        </xsd:complexContent>
      </xsd:complexType>
    </xsd:element>
  </xsd:schema>
  <xsd:schema xmlns:xsd="http://www.w3.org/2001/XMLSchema" xmlns:xs="http://www.w3.org/2001/XMLSchema" xmlns:dms="http://schemas.microsoft.com/office/2006/documentManagement/types" xmlns:pc="http://schemas.microsoft.com/office/infopath/2007/PartnerControls" targetNamespace="7af7f7ba-3cec-47e1-a84f-6db05ec69c62" elementFormDefault="qualified">
    <xsd:import namespace="http://schemas.microsoft.com/office/2006/documentManagement/types"/>
    <xsd:import namespace="http://schemas.microsoft.com/office/infopath/2007/PartnerControls"/>
    <xsd:element name="MediaServiceMetadata" ma:index="10" nillable="true" ma:displayName="MediaServiceMetadata" ma:hidden="true" ma:internalName="MediaServiceMetadata" ma:readOnly="true">
      <xsd:simpleType>
        <xsd:restriction base="dms:Note"/>
      </xsd:simpleType>
    </xsd:element>
    <xsd:element name="MediaServiceFastMetadata" ma:index="11" nillable="true" ma:displayName="MediaServiceFastMetadata" ma:hidden="true" ma:internalName="MediaServiceFastMetadata" ma:readOnly="true">
      <xsd:simpleType>
        <xsd:restriction base="dms:Note"/>
      </xsd:simpleType>
    </xsd:element>
    <xsd:element name="MediaServiceObjectDetectorVersions" ma:index="12" nillable="true" ma:displayName="MediaServiceObjectDetectorVersions" ma:hidden="true" ma:indexed="true" ma:internalName="MediaServiceObjectDetectorVersions" ma:readOnly="true">
      <xsd:simpleType>
        <xsd:restriction base="dms:Text"/>
      </xsd:simpleType>
    </xsd:element>
    <xsd:element name="MediaServiceDateTaken" ma:index="13" nillable="true" ma:displayName="MediaServiceDateTaken" ma:hidden="true" ma:indexed="true" ma:internalName="MediaServiceDateTaken" ma:readOnly="true">
      <xsd:simpleType>
        <xsd:restriction base="dms:Text"/>
      </xsd:simpleType>
    </xsd:element>
    <xsd:element name="MediaServiceGenerationTime" ma:index="14" nillable="true" ma:displayName="MediaServiceGenerationTime" ma:hidden="true" ma:internalName="MediaServiceGenerationTime" ma:readOnly="true">
      <xsd:simpleType>
        <xsd:restriction base="dms:Text"/>
      </xsd:simpleType>
    </xsd:element>
    <xsd:element name="MediaServiceEventHashCode" ma:index="15" nillable="true" ma:displayName="MediaServiceEventHashCode" ma:hidden="true" ma:internalName="MediaServiceEventHashCode" ma:readOnly="true">
      <xsd:simpleType>
        <xsd:restriction base="dms:Text"/>
      </xsd:simpleType>
    </xsd:element>
    <xsd:element name="MediaLengthInSeconds" ma:index="16" nillable="true" ma:displayName="MediaLengthInSeconds" ma:hidden="true" ma:internalName="MediaLengthInSeconds" ma:readOnly="true">
      <xsd:simpleType>
        <xsd:restriction base="dms:Unknown"/>
      </xsd:simpleType>
    </xsd:element>
    <xsd:element name="lcf76f155ced4ddcb4097134ff3c332f" ma:index="18" nillable="true" ma:taxonomy="true" ma:internalName="lcf76f155ced4ddcb4097134ff3c332f" ma:taxonomyFieldName="MediaServiceImageTags" ma:displayName="Image Tags" ma:readOnly="false" ma:fieldId="{5cf76f15-5ced-4ddc-b409-7134ff3c332f}" ma:taxonomyMulti="true" ma:sspId="3705c3b1-7ce9-4e47-9927-71a36d6424bf" ma:termSetId="09814cd3-568e-fe90-9814-8d621ff8fb84" ma:anchorId="fba54fb3-c3e1-fe81-a776-ca4b69148c4d" ma:open="true" ma:isKeyword="false">
      <xsd:complexType>
        <xsd:sequence>
          <xsd:element ref="pc:Terms" minOccurs="0" maxOccurs="1"/>
        </xsd:sequence>
      </xsd:complexType>
    </xsd:element>
    <xsd:element name="MediaServiceOCR" ma:index="20" nillable="true" ma:displayName="Extracted Text" ma:internalName="MediaServiceOCR" ma:readOnly="true">
      <xsd:simpleType>
        <xsd:restriction base="dms:Note">
          <xsd:maxLength value="255"/>
        </xsd:restriction>
      </xsd:simpleType>
    </xsd:element>
    <xsd:element name="MediaServiceSearchProperties" ma:index="21" nillable="true" ma:displayName="MediaServiceSearchProperties" ma:hidden="true" ma:internalName="MediaServiceSearchProperties" ma:readOnly="true">
      <xsd:simpleType>
        <xsd:restriction base="dms:Note"/>
      </xsd:simpleType>
    </xsd:element>
    <xsd:element name="MediaServiceLocation" ma:index="22" nillable="true" ma:displayName="Location" ma:indexed="true" ma:internalName="MediaServiceLocation" ma:readOnly="true">
      <xsd:simpleType>
        <xsd:restriction base="dms:Text"/>
      </xsd:simpleType>
    </xsd:element>
    <xsd:element name="MediaServiceBillingMetadata" ma:index="23" nillable="true" ma:displayName="MediaServiceBillingMetadata" ma:hidden="true" ma:internalName="MediaServiceBillingMetadata" ma:readOnly="true">
      <xsd:simpleType>
        <xsd:restriction base="dms:Note"/>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C10B1BE7-A6F1-42C2-B266-B8D7FED33B83}">
  <ds:schemaRefs>
    <ds:schemaRef ds:uri="http://schemas.microsoft.com/office/2006/metadata/properties"/>
    <ds:schemaRef ds:uri="http://schemas.microsoft.com/office/infopath/2007/PartnerControls"/>
    <ds:schemaRef ds:uri="149ec21c-6f18-4eda-b99e-11757989f842"/>
    <ds:schemaRef ds:uri="7af7f7ba-3cec-47e1-a84f-6db05ec69c62"/>
  </ds:schemaRefs>
</ds:datastoreItem>
</file>

<file path=customXml/itemProps2.xml><?xml version="1.0" encoding="utf-8"?>
<ds:datastoreItem xmlns:ds="http://schemas.openxmlformats.org/officeDocument/2006/customXml" ds:itemID="{66800EE4-3F1B-43AE-8656-8C0C9B23C8D4}">
  <ds:schemaRefs>
    <ds:schemaRef ds:uri="http://schemas.microsoft.com/sharepoint/v3/contenttype/forms"/>
  </ds:schemaRefs>
</ds:datastoreItem>
</file>

<file path=customXml/itemProps3.xml><?xml version="1.0" encoding="utf-8"?>
<ds:datastoreItem xmlns:ds="http://schemas.openxmlformats.org/officeDocument/2006/customXml" ds:itemID="{23860872-5838-46AA-8066-13E5016CBB2F}">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149ec21c-6f18-4eda-b99e-11757989f842"/>
    <ds:schemaRef ds:uri="7af7f7ba-3cec-47e1-a84f-6db05ec69c62"/>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Metadata/LabelInfo.xml><?xml version="1.0" encoding="utf-8"?>
<clbl:labelList xmlns:clbl="http://schemas.microsoft.com/office/2020/mipLabelMetadata">
  <clbl:label id="{145a4c31-6fb2-46ad-9292-92ae3f7968fe}" enabled="0" method="" siteId="{145a4c31-6fb2-46ad-9292-92ae3f7968fe}" removed="1"/>
</clbl:labelList>
</file>

<file path=docProps/app.xml><?xml version="1.0" encoding="utf-8"?>
<Properties xmlns="http://schemas.openxmlformats.org/officeDocument/2006/extended-properties" xmlns:vt="http://schemas.openxmlformats.org/officeDocument/2006/docPropsVTypes">
  <TotalTime>0</TotalTime>
  <Words>3076</Words>
  <Application>Microsoft Office PowerPoint</Application>
  <PresentationFormat>Custom</PresentationFormat>
  <Paragraphs>310</Paragraphs>
  <Slides>26</Slides>
  <Notes>26</Notes>
  <HiddenSlides>0</HiddenSlides>
  <MMClips>5</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26</vt:i4>
      </vt:variant>
    </vt:vector>
  </HeadingPairs>
  <TitlesOfParts>
    <vt:vector size="32" baseType="lpstr">
      <vt:lpstr>TT Commons Pro Bold</vt:lpstr>
      <vt:lpstr>TT Commons Pro</vt:lpstr>
      <vt:lpstr>Arial</vt:lpstr>
      <vt:lpstr>Marykate</vt:lpstr>
      <vt:lpstr>Calibri</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The Science OF Breast Milk</dc:title>
  <dc:creator>Elle Gregson</dc:creator>
  <cp:lastModifiedBy>Isabelle Murphy</cp:lastModifiedBy>
  <cp:revision>2</cp:revision>
  <dcterms:created xsi:type="dcterms:W3CDTF">2006-08-16T00:00:00Z</dcterms:created>
  <dcterms:modified xsi:type="dcterms:W3CDTF">2026-10-02T10:54:17Z</dcterms:modified>
  <dc:identifier>DAGF2BJNtuk</dc:identifier>
</cp:coreProperties>
</file>

<file path=docProps/custom.xml><?xml version="1.0" encoding="utf-8"?>
<Properties xmlns="http://schemas.openxmlformats.org/officeDocument/2006/custom-properties" xmlns:vt="http://schemas.openxmlformats.org/officeDocument/2006/docPropsVTypes">
  <property fmtid="{D5CDD505-2E9C-101B-9397-08002B2CF9AE}" pid="2" name="MediaServiceImageTags">
    <vt:lpwstr/>
  </property>
  <property fmtid="{D5CDD505-2E9C-101B-9397-08002B2CF9AE}" pid="3" name="ContentTypeId">
    <vt:lpwstr>0x010100E762C9786575D54588711D79B9093701</vt:lpwstr>
  </property>
</Properties>
</file>