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0" r:id="rId5"/>
  </p:sldMasterIdLst>
  <p:notesMasterIdLst>
    <p:notesMasterId r:id="rId31"/>
  </p:notesMasterIdLst>
  <p:sldIdLst>
    <p:sldId id="262" r:id="rId6"/>
    <p:sldId id="361" r:id="rId7"/>
    <p:sldId id="362" r:id="rId8"/>
    <p:sldId id="363" r:id="rId9"/>
    <p:sldId id="385" r:id="rId10"/>
    <p:sldId id="364" r:id="rId11"/>
    <p:sldId id="387" r:id="rId12"/>
    <p:sldId id="365" r:id="rId13"/>
    <p:sldId id="366" r:id="rId14"/>
    <p:sldId id="367" r:id="rId15"/>
    <p:sldId id="368" r:id="rId16"/>
    <p:sldId id="369" r:id="rId17"/>
    <p:sldId id="372" r:id="rId18"/>
    <p:sldId id="370" r:id="rId19"/>
    <p:sldId id="373" r:id="rId20"/>
    <p:sldId id="386" r:id="rId21"/>
    <p:sldId id="374" r:id="rId22"/>
    <p:sldId id="379" r:id="rId23"/>
    <p:sldId id="381" r:id="rId24"/>
    <p:sldId id="376" r:id="rId25"/>
    <p:sldId id="378" r:id="rId26"/>
    <p:sldId id="384" r:id="rId27"/>
    <p:sldId id="382" r:id="rId28"/>
    <p:sldId id="388" r:id="rId29"/>
    <p:sldId id="383" r:id="rId30"/>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413E93E1-E092-4B15-B800-1CBD39601ECC}">
          <p14:sldIdLst>
            <p14:sldId id="262"/>
            <p14:sldId id="361"/>
            <p14:sldId id="362"/>
          </p14:sldIdLst>
        </p14:section>
        <p14:section name="LO1." id="{119DE782-7FEE-492C-B4B7-88C61B27E92A}">
          <p14:sldIdLst>
            <p14:sldId id="363"/>
            <p14:sldId id="385"/>
            <p14:sldId id="364"/>
            <p14:sldId id="387"/>
          </p14:sldIdLst>
        </p14:section>
        <p14:section name="Travel Time/Screen Time" id="{2514C94D-6061-427D-B482-0511172B3F98}">
          <p14:sldIdLst>
            <p14:sldId id="365"/>
            <p14:sldId id="366"/>
            <p14:sldId id="367"/>
            <p14:sldId id="368"/>
          </p14:sldIdLst>
        </p14:section>
        <p14:section name="LO2." id="{CE52838E-D493-40F7-9F18-4B5119DAF8D3}">
          <p14:sldIdLst/>
        </p14:section>
        <p14:section name="The Impacts of Screentime" id="{EF99AB32-FB42-413F-A805-AF8F9B5D6CD5}">
          <p14:sldIdLst>
            <p14:sldId id="369"/>
            <p14:sldId id="372"/>
            <p14:sldId id="370"/>
            <p14:sldId id="373"/>
            <p14:sldId id="386"/>
            <p14:sldId id="374"/>
            <p14:sldId id="379"/>
          </p14:sldIdLst>
        </p14:section>
        <p14:section name="LO3." id="{79CA13C3-66A1-4BA7-A686-6DC21DC54EEE}">
          <p14:sldIdLst>
            <p14:sldId id="381"/>
            <p14:sldId id="376"/>
            <p14:sldId id="378"/>
            <p14:sldId id="384"/>
            <p14:sldId id="382"/>
            <p14:sldId id="388"/>
            <p14:sldId id="383"/>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8931D"/>
    <a:srgbClr val="686868"/>
    <a:srgbClr val="2D2E48"/>
    <a:srgbClr val="33CFF0"/>
    <a:srgbClr val="2D508F"/>
    <a:srgbClr val="06A657"/>
    <a:srgbClr val="E7ECF1"/>
    <a:srgbClr val="D2F1FF"/>
    <a:srgbClr val="9B6AAC"/>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8639AE2-F34A-4062-8A45-07F07E7F1410}" v="2" dt="2026-08-07T12:59:24.97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08" autoAdjust="0"/>
    <p:restoredTop sz="67277" autoAdjust="0"/>
  </p:normalViewPr>
  <p:slideViewPr>
    <p:cSldViewPr>
      <p:cViewPr varScale="1">
        <p:scale>
          <a:sx n="55" d="100"/>
          <a:sy n="55" d="100"/>
        </p:scale>
        <p:origin x="1738" y="48"/>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144" d="100"/>
          <a:sy n="144" d="100"/>
        </p:scale>
        <p:origin x="-2408" y="-12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uisa Mogg" userId="7eb9e65f-c32b-43ae-8b6d-fc68577a6a62" providerId="ADAL" clId="{A4378083-11C3-4D80-89BD-C8ADE90AF83B}"/>
    <pc:docChg chg="undo custSel addSld delSld modSld sldOrd addSection delSection modSection">
      <pc:chgData name="Louisa Mogg" userId="7eb9e65f-c32b-43ae-8b6d-fc68577a6a62" providerId="ADAL" clId="{A4378083-11C3-4D80-89BD-C8ADE90AF83B}" dt="2026-08-07T12:59:24.963" v="700"/>
      <pc:docMkLst>
        <pc:docMk/>
      </pc:docMkLst>
      <pc:sldChg chg="modSp mod">
        <pc:chgData name="Louisa Mogg" userId="7eb9e65f-c32b-43ae-8b6d-fc68577a6a62" providerId="ADAL" clId="{A4378083-11C3-4D80-89BD-C8ADE90AF83B}" dt="2026-08-07T12:45:17.555" v="699" actId="27636"/>
        <pc:sldMkLst>
          <pc:docMk/>
          <pc:sldMk cId="3932877564" sldId="362"/>
        </pc:sldMkLst>
        <pc:spChg chg="mod">
          <ac:chgData name="Louisa Mogg" userId="7eb9e65f-c32b-43ae-8b6d-fc68577a6a62" providerId="ADAL" clId="{A4378083-11C3-4D80-89BD-C8ADE90AF83B}" dt="2026-08-07T12:45:17.555" v="699" actId="27636"/>
          <ac:spMkLst>
            <pc:docMk/>
            <pc:sldMk cId="3932877564" sldId="362"/>
            <ac:spMk id="2" creationId="{2FD6110E-5AD5-81DA-94F1-25229332CD44}"/>
          </ac:spMkLst>
        </pc:spChg>
      </pc:sldChg>
      <pc:sldChg chg="modSp mod ord modAnim modNotesTx">
        <pc:chgData name="Louisa Mogg" userId="7eb9e65f-c32b-43ae-8b6d-fc68577a6a62" providerId="ADAL" clId="{A4378083-11C3-4D80-89BD-C8ADE90AF83B}" dt="2026-08-07T12:59:24.963" v="700"/>
        <pc:sldMkLst>
          <pc:docMk/>
          <pc:sldMk cId="1973775380" sldId="379"/>
        </pc:sldMkLst>
      </pc:sldChg>
      <pc:sldChg chg="modSp mod modNotesTx">
        <pc:chgData name="Louisa Mogg" userId="7eb9e65f-c32b-43ae-8b6d-fc68577a6a62" providerId="ADAL" clId="{A4378083-11C3-4D80-89BD-C8ADE90AF83B}" dt="2026-07-13T14:27:53.721" v="517" actId="20577"/>
        <pc:sldMkLst>
          <pc:docMk/>
          <pc:sldMk cId="2403666567" sldId="382"/>
        </pc:sldMkLst>
        <pc:spChg chg="mod">
          <ac:chgData name="Louisa Mogg" userId="7eb9e65f-c32b-43ae-8b6d-fc68577a6a62" providerId="ADAL" clId="{A4378083-11C3-4D80-89BD-C8ADE90AF83B}" dt="2026-07-13T14:25:38.982" v="515" actId="20577"/>
          <ac:spMkLst>
            <pc:docMk/>
            <pc:sldMk cId="2403666567" sldId="382"/>
            <ac:spMk id="2" creationId="{4CDC6913-6B23-5FD8-3BB4-44765986F86E}"/>
          </ac:spMkLst>
        </pc:spChg>
      </pc:sldChg>
      <pc:sldChg chg="modSp mod modAnim">
        <pc:chgData name="Louisa Mogg" userId="7eb9e65f-c32b-43ae-8b6d-fc68577a6a62" providerId="ADAL" clId="{A4378083-11C3-4D80-89BD-C8ADE90AF83B}" dt="2026-07-13T14:37:42.885" v="557" actId="20577"/>
        <pc:sldMkLst>
          <pc:docMk/>
          <pc:sldMk cId="3354511815" sldId="383"/>
        </pc:sldMkLst>
        <pc:spChg chg="mod">
          <ac:chgData name="Louisa Mogg" userId="7eb9e65f-c32b-43ae-8b6d-fc68577a6a62" providerId="ADAL" clId="{A4378083-11C3-4D80-89BD-C8ADE90AF83B}" dt="2026-07-13T14:33:00.184" v="545" actId="2711"/>
          <ac:spMkLst>
            <pc:docMk/>
            <pc:sldMk cId="3354511815" sldId="383"/>
            <ac:spMk id="5" creationId="{99BBFD40-5BB1-E6B1-BE70-31F5CD793DE6}"/>
          </ac:spMkLst>
        </pc:spChg>
        <pc:spChg chg="mod">
          <ac:chgData name="Louisa Mogg" userId="7eb9e65f-c32b-43ae-8b6d-fc68577a6a62" providerId="ADAL" clId="{A4378083-11C3-4D80-89BD-C8ADE90AF83B}" dt="2026-07-13T14:37:42.885" v="557" actId="20577"/>
          <ac:spMkLst>
            <pc:docMk/>
            <pc:sldMk cId="3354511815" sldId="383"/>
            <ac:spMk id="6" creationId="{D18C9F19-244F-2D01-7183-73144FAB437E}"/>
          </ac:spMkLst>
        </pc:spChg>
      </pc:sldChg>
      <pc:sldChg chg="modSp add mod setBg modNotesTx">
        <pc:chgData name="Louisa Mogg" userId="7eb9e65f-c32b-43ae-8b6d-fc68577a6a62" providerId="ADAL" clId="{A4378083-11C3-4D80-89BD-C8ADE90AF83B}" dt="2026-07-13T14:40:31.580" v="696" actId="20577"/>
        <pc:sldMkLst>
          <pc:docMk/>
          <pc:sldMk cId="793949427" sldId="388"/>
        </pc:sldMkLst>
        <pc:spChg chg="mod">
          <ac:chgData name="Louisa Mogg" userId="7eb9e65f-c32b-43ae-8b6d-fc68577a6a62" providerId="ADAL" clId="{A4378083-11C3-4D80-89BD-C8ADE90AF83B}" dt="2026-07-13T14:39:24.587" v="573" actId="1076"/>
          <ac:spMkLst>
            <pc:docMk/>
            <pc:sldMk cId="793949427" sldId="388"/>
            <ac:spMk id="2" creationId="{8C806A6B-E01A-39A1-FD21-2EECEFE3049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C344843D-DD5D-A88C-887B-6D2CC46715B1}"/>
              </a:ext>
            </a:extLst>
          </p:cNvPr>
          <p:cNvSpPr>
            <a:spLocks noGrp="1" noChangeArrowheads="1"/>
          </p:cNvSpPr>
          <p:nvPr>
            <p:ph type="hdr" sz="quarter"/>
          </p:nvPr>
        </p:nvSpPr>
        <p:spPr bwMode="auto">
          <a:xfrm>
            <a:off x="0" y="0"/>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GB" altLang="en-US"/>
          </a:p>
        </p:txBody>
      </p:sp>
      <p:sp>
        <p:nvSpPr>
          <p:cNvPr id="10243" name="Rectangle 3">
            <a:extLst>
              <a:ext uri="{FF2B5EF4-FFF2-40B4-BE49-F238E27FC236}">
                <a16:creationId xmlns:a16="http://schemas.microsoft.com/office/drawing/2014/main" id="{C0E592A9-4E0E-3917-1F75-A7988DCF3205}"/>
              </a:ext>
            </a:extLst>
          </p:cNvPr>
          <p:cNvSpPr>
            <a:spLocks noGrp="1" noChangeArrowheads="1"/>
          </p:cNvSpPr>
          <p:nvPr>
            <p:ph type="dt" idx="1"/>
          </p:nvPr>
        </p:nvSpPr>
        <p:spPr bwMode="auto">
          <a:xfrm>
            <a:off x="3852016" y="0"/>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GB" altLang="en-US"/>
          </a:p>
        </p:txBody>
      </p:sp>
      <p:sp>
        <p:nvSpPr>
          <p:cNvPr id="2052" name="Rectangle 4">
            <a:extLst>
              <a:ext uri="{FF2B5EF4-FFF2-40B4-BE49-F238E27FC236}">
                <a16:creationId xmlns:a16="http://schemas.microsoft.com/office/drawing/2014/main" id="{F416FE7C-BEED-63E9-1F8E-C366F6E001CE}"/>
              </a:ext>
            </a:extLst>
          </p:cNvPr>
          <p:cNvSpPr>
            <a:spLocks noGrp="1" noRot="1" noChangeAspect="1" noChangeArrowheads="1" noTextEdit="1"/>
          </p:cNvSpPr>
          <p:nvPr>
            <p:ph type="sldImg" idx="2"/>
          </p:nvPr>
        </p:nvSpPr>
        <p:spPr bwMode="auto">
          <a:xfrm>
            <a:off x="90488" y="744538"/>
            <a:ext cx="6616700"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0245" name="Rectangle 5">
            <a:extLst>
              <a:ext uri="{FF2B5EF4-FFF2-40B4-BE49-F238E27FC236}">
                <a16:creationId xmlns:a16="http://schemas.microsoft.com/office/drawing/2014/main" id="{CFD4F272-59EA-768E-1132-80899E76FB41}"/>
              </a:ext>
            </a:extLst>
          </p:cNvPr>
          <p:cNvSpPr>
            <a:spLocks noGrp="1" noChangeArrowheads="1"/>
          </p:cNvSpPr>
          <p:nvPr>
            <p:ph type="body" sz="quarter" idx="3"/>
          </p:nvPr>
        </p:nvSpPr>
        <p:spPr bwMode="auto">
          <a:xfrm>
            <a:off x="906357" y="4715153"/>
            <a:ext cx="4984962" cy="4466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sp>
        <p:nvSpPr>
          <p:cNvPr id="10246" name="Rectangle 6">
            <a:extLst>
              <a:ext uri="{FF2B5EF4-FFF2-40B4-BE49-F238E27FC236}">
                <a16:creationId xmlns:a16="http://schemas.microsoft.com/office/drawing/2014/main" id="{B7A0D658-A4D3-86B6-10A0-48C3F1251AEC}"/>
              </a:ext>
            </a:extLst>
          </p:cNvPr>
          <p:cNvSpPr>
            <a:spLocks noGrp="1" noChangeArrowheads="1"/>
          </p:cNvSpPr>
          <p:nvPr>
            <p:ph type="ftr" sz="quarter" idx="4"/>
          </p:nvPr>
        </p:nvSpPr>
        <p:spPr bwMode="auto">
          <a:xfrm>
            <a:off x="0" y="9430306"/>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GB" altLang="en-US"/>
          </a:p>
        </p:txBody>
      </p:sp>
      <p:sp>
        <p:nvSpPr>
          <p:cNvPr id="10247" name="Rectangle 7">
            <a:extLst>
              <a:ext uri="{FF2B5EF4-FFF2-40B4-BE49-F238E27FC236}">
                <a16:creationId xmlns:a16="http://schemas.microsoft.com/office/drawing/2014/main" id="{A6673C0E-429C-8036-F0D1-564EA688B874}"/>
              </a:ext>
            </a:extLst>
          </p:cNvPr>
          <p:cNvSpPr>
            <a:spLocks noGrp="1" noChangeArrowheads="1"/>
          </p:cNvSpPr>
          <p:nvPr>
            <p:ph type="sldNum" sz="quarter" idx="5"/>
          </p:nvPr>
        </p:nvSpPr>
        <p:spPr bwMode="auto">
          <a:xfrm>
            <a:off x="3852016" y="9430306"/>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6A31EC3F-35D5-45BE-BBAA-5980B9B231DD}" type="slidenum">
              <a:rPr lang="en-GB" altLang="en-US"/>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a:extLst>
              <a:ext uri="{FF2B5EF4-FFF2-40B4-BE49-F238E27FC236}">
                <a16:creationId xmlns:a16="http://schemas.microsoft.com/office/drawing/2014/main" id="{DD0BEEB1-27D7-DAFF-E4E6-6D8DF0674796}"/>
              </a:ext>
            </a:extLst>
          </p:cNvPr>
          <p:cNvSpPr>
            <a:spLocks noGrp="1" noChangeArrowheads="1"/>
          </p:cNvSpPr>
          <p:nvPr>
            <p:ph type="sldNum" sz="quarter" idx="5"/>
          </p:nvPr>
        </p:nvSpPr>
        <p:spPr>
          <a:noFill/>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3D4EB32B-8E4F-47E3-A589-7D2328BA1BEE}" type="slidenum">
              <a:rPr lang="en-GB" altLang="en-US" sz="1200"/>
              <a:pPr/>
              <a:t>1</a:t>
            </a:fld>
            <a:endParaRPr lang="en-GB" altLang="en-US" sz="1200"/>
          </a:p>
        </p:txBody>
      </p:sp>
      <p:sp>
        <p:nvSpPr>
          <p:cNvPr id="4099" name="Rectangle 2">
            <a:extLst>
              <a:ext uri="{FF2B5EF4-FFF2-40B4-BE49-F238E27FC236}">
                <a16:creationId xmlns:a16="http://schemas.microsoft.com/office/drawing/2014/main" id="{2CABA3A6-FFFE-C9F0-3FD1-D4CE11FF1278}"/>
              </a:ext>
            </a:extLst>
          </p:cNvPr>
          <p:cNvSpPr>
            <a:spLocks noGrp="1" noRot="1" noChangeAspect="1" noChangeArrowheads="1" noTextEdit="1"/>
          </p:cNvSpPr>
          <p:nvPr>
            <p:ph type="sldImg"/>
          </p:nvPr>
        </p:nvSpPr>
        <p:spPr>
          <a:xfrm>
            <a:off x="90488" y="744538"/>
            <a:ext cx="6616700" cy="3722687"/>
          </a:xfrm>
          <a:ln/>
        </p:spPr>
      </p:sp>
      <p:sp>
        <p:nvSpPr>
          <p:cNvPr id="4100" name="Rectangle 3">
            <a:extLst>
              <a:ext uri="{FF2B5EF4-FFF2-40B4-BE49-F238E27FC236}">
                <a16:creationId xmlns:a16="http://schemas.microsoft.com/office/drawing/2014/main" id="{13893EB9-2CC2-20E0-2886-2F6375BFD34F}"/>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Even…</a:t>
            </a:r>
            <a:endParaRPr lang="en-GB" dirty="0"/>
          </a:p>
        </p:txBody>
      </p:sp>
      <p:sp>
        <p:nvSpPr>
          <p:cNvPr id="4" name="Slide Number Placeholder 3"/>
          <p:cNvSpPr>
            <a:spLocks noGrp="1"/>
          </p:cNvSpPr>
          <p:nvPr>
            <p:ph type="sldNum" sz="quarter" idx="5"/>
          </p:nvPr>
        </p:nvSpPr>
        <p:spPr/>
        <p:txBody>
          <a:bodyPr/>
          <a:lstStyle/>
          <a:p>
            <a:fld id="{6A31EC3F-35D5-45BE-BBAA-5980B9B231DD}" type="slidenum">
              <a:rPr lang="en-GB" altLang="en-US" smtClean="0"/>
              <a:pPr/>
              <a:t>10</a:t>
            </a:fld>
            <a:endParaRPr lang="en-GB" altLang="en-US"/>
          </a:p>
        </p:txBody>
      </p:sp>
    </p:spTree>
    <p:extLst>
      <p:ext uri="{BB962C8B-B14F-4D97-AF65-F5344CB8AC3E}">
        <p14:creationId xmlns:p14="http://schemas.microsoft.com/office/powerpoint/2010/main" val="15151613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a:t>
            </a:r>
          </a:p>
          <a:p>
            <a:endParaRPr lang="en-US" dirty="0"/>
          </a:p>
          <a:p>
            <a:r>
              <a:rPr lang="en-US" dirty="0"/>
              <a:t>What else could you do with all that time?</a:t>
            </a:r>
          </a:p>
          <a:p>
            <a:endParaRPr lang="en-US" dirty="0"/>
          </a:p>
          <a:p>
            <a:r>
              <a:rPr lang="en-US" dirty="0"/>
              <a:t>Hand </a:t>
            </a:r>
            <a:r>
              <a:rPr lang="en-US"/>
              <a:t>experiement</a:t>
            </a:r>
            <a:endParaRPr lang="en-GB" dirty="0"/>
          </a:p>
        </p:txBody>
      </p:sp>
      <p:sp>
        <p:nvSpPr>
          <p:cNvPr id="4" name="Slide Number Placeholder 3"/>
          <p:cNvSpPr>
            <a:spLocks noGrp="1"/>
          </p:cNvSpPr>
          <p:nvPr>
            <p:ph type="sldNum" sz="quarter" idx="5"/>
          </p:nvPr>
        </p:nvSpPr>
        <p:spPr/>
        <p:txBody>
          <a:bodyPr/>
          <a:lstStyle/>
          <a:p>
            <a:fld id="{6A31EC3F-35D5-45BE-BBAA-5980B9B231DD}" type="slidenum">
              <a:rPr lang="en-GB" altLang="en-US" smtClean="0"/>
              <a:pPr/>
              <a:t>11</a:t>
            </a:fld>
            <a:endParaRPr lang="en-GB" altLang="en-US"/>
          </a:p>
        </p:txBody>
      </p:sp>
    </p:spTree>
    <p:extLst>
      <p:ext uri="{BB962C8B-B14F-4D97-AF65-F5344CB8AC3E}">
        <p14:creationId xmlns:p14="http://schemas.microsoft.com/office/powerpoint/2010/main" val="9451954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we know, screens are not all bad. They do help with learning, connect us with friends and are just all round entertaining. </a:t>
            </a:r>
          </a:p>
          <a:p>
            <a:r>
              <a:rPr lang="en-US" dirty="0"/>
              <a:t>It’s the overuse of screens that can be harmful to our health. </a:t>
            </a:r>
          </a:p>
          <a:p>
            <a:r>
              <a:rPr lang="en-US" dirty="0"/>
              <a:t>We will look at the negative impacts in more detail… </a:t>
            </a:r>
            <a:endParaRPr lang="en-GB" dirty="0"/>
          </a:p>
        </p:txBody>
      </p:sp>
      <p:sp>
        <p:nvSpPr>
          <p:cNvPr id="4" name="Slide Number Placeholder 3"/>
          <p:cNvSpPr>
            <a:spLocks noGrp="1"/>
          </p:cNvSpPr>
          <p:nvPr>
            <p:ph type="sldNum" sz="quarter" idx="5"/>
          </p:nvPr>
        </p:nvSpPr>
        <p:spPr/>
        <p:txBody>
          <a:bodyPr/>
          <a:lstStyle/>
          <a:p>
            <a:fld id="{6A31EC3F-35D5-45BE-BBAA-5980B9B231DD}" type="slidenum">
              <a:rPr lang="en-GB" altLang="en-US" smtClean="0"/>
              <a:pPr/>
              <a:t>12</a:t>
            </a:fld>
            <a:endParaRPr lang="en-GB" altLang="en-US"/>
          </a:p>
        </p:txBody>
      </p:sp>
    </p:spTree>
    <p:extLst>
      <p:ext uri="{BB962C8B-B14F-4D97-AF65-F5344CB8AC3E}">
        <p14:creationId xmlns:p14="http://schemas.microsoft.com/office/powerpoint/2010/main" val="27216492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We have put these three together because they all go hand in hand.</a:t>
            </a:r>
            <a:r>
              <a:rPr lang="en-GB" dirty="0"/>
              <a:t> </a:t>
            </a:r>
          </a:p>
          <a:p>
            <a:r>
              <a:rPr lang="en-GB" b="1" dirty="0"/>
              <a:t>Using screens excessively can change how we interact with others.</a:t>
            </a:r>
            <a:r>
              <a:rPr lang="en-GB" dirty="0"/>
              <a:t> When we are speaking to people online, we cannot usually see their facial expressions or hear the tone of their voice. This can make it easier for people to be mean or rude because they cannot always see how much their words might upset someone. </a:t>
            </a:r>
          </a:p>
          <a:p>
            <a:r>
              <a:rPr lang="en-GB" b="1" dirty="0"/>
              <a:t>Concentration can also be affected.</a:t>
            </a:r>
            <a:r>
              <a:rPr lang="en-GB" dirty="0"/>
              <a:t> The digital world is training our brains to expect information instantly. Think about YouTube Shorts, TikTok, fast search engines and online games - there is very little waiting. Research suggests that constantly switching our attention can make it harder to concentrate on tasks that require focus for longer periods. </a:t>
            </a:r>
          </a:p>
          <a:p>
            <a:r>
              <a:rPr lang="en-GB" b="1" dirty="0"/>
              <a:t>Screens can also affect our eating habits.</a:t>
            </a:r>
            <a:r>
              <a:rPr lang="en-GB" dirty="0"/>
              <a:t> Our bodies are really clever. They tell us when we are hungry and when we are full. However, if we are completely focused on a screen, we might not notice those signals. </a:t>
            </a:r>
          </a:p>
          <a:p>
            <a:r>
              <a:rPr lang="en-GB" dirty="0"/>
              <a:t>Ask the class: </a:t>
            </a:r>
          </a:p>
          <a:p>
            <a:pPr lvl="1"/>
            <a:r>
              <a:rPr lang="en-GB" i="1" dirty="0"/>
              <a:t>"Have you ever watched a film at the cinema or at home and suddenly realised your popcorn, crisps or sweets have almost disappeared?"</a:t>
            </a:r>
            <a:r>
              <a:rPr lang="en-GB" dirty="0"/>
              <a:t> </a:t>
            </a:r>
          </a:p>
          <a:p>
            <a:r>
              <a:rPr lang="en-GB" dirty="0"/>
              <a:t>Explain that: </a:t>
            </a:r>
          </a:p>
          <a:p>
            <a:pPr lvl="1"/>
            <a:r>
              <a:rPr lang="en-GB" dirty="0"/>
              <a:t>Sometimes we eat because we are hungry. </a:t>
            </a:r>
          </a:p>
          <a:p>
            <a:pPr lvl="1"/>
            <a:r>
              <a:rPr lang="en-GB" dirty="0"/>
              <a:t>Sometimes we eat because we are bored. </a:t>
            </a:r>
          </a:p>
          <a:p>
            <a:pPr lvl="1"/>
            <a:r>
              <a:rPr lang="en-GB" dirty="0"/>
              <a:t>Sometimes we simply aren't paying attention because our focus is on the screen. </a:t>
            </a:r>
          </a:p>
          <a:p>
            <a:r>
              <a:rPr lang="en-GB" dirty="0"/>
              <a:t>Explain that eating meals without screens can help us notice when we are full and gives families the opportunity to talk about their day. Meal times and even car journeys are valuable opportunities for conversation and connection. </a:t>
            </a:r>
          </a:p>
          <a:p>
            <a:r>
              <a:rPr lang="en-GB" b="1" dirty="0"/>
              <a:t>Activity</a:t>
            </a:r>
          </a:p>
          <a:p>
            <a:r>
              <a:rPr lang="en-GB" dirty="0"/>
              <a:t>Ask the children to hold one hand in front of their face and focus on it. </a:t>
            </a:r>
          </a:p>
          <a:p>
            <a:r>
              <a:rPr lang="en-GB" dirty="0"/>
              <a:t>Ask: </a:t>
            </a:r>
          </a:p>
          <a:p>
            <a:pPr lvl="1"/>
            <a:r>
              <a:rPr lang="en-GB" i="1" dirty="0"/>
              <a:t>"What do you notice about the world around your hand?"</a:t>
            </a:r>
            <a:r>
              <a:rPr lang="en-GB" dirty="0"/>
              <a:t> </a:t>
            </a:r>
          </a:p>
          <a:p>
            <a:r>
              <a:rPr lang="en-GB" dirty="0"/>
              <a:t>Expected answers:</a:t>
            </a:r>
          </a:p>
          <a:p>
            <a:r>
              <a:rPr lang="en-GB" dirty="0"/>
              <a:t>The world goes blurry. </a:t>
            </a:r>
          </a:p>
          <a:p>
            <a:r>
              <a:rPr lang="en-GB" dirty="0"/>
              <a:t>I can't see everything properly. </a:t>
            </a:r>
          </a:p>
          <a:p>
            <a:r>
              <a:rPr lang="en-GB" dirty="0"/>
              <a:t>My hand is all I can focus on. </a:t>
            </a:r>
          </a:p>
          <a:p>
            <a:r>
              <a:rPr lang="en-GB" dirty="0"/>
              <a:t>Explain:</a:t>
            </a:r>
          </a:p>
          <a:p>
            <a:r>
              <a:rPr lang="en-GB" dirty="0"/>
              <a:t>When we focus very hard on one thing, everything else becomes less noticeable. </a:t>
            </a:r>
          </a:p>
          <a:p>
            <a:r>
              <a:rPr lang="en-GB" dirty="0"/>
              <a:t>Screens can sometimes have the same effect. When we are completely focused on a screen, we may miss conversations, opportunities to move our bodies, or even the signals our own body is giving us, such as feeling hungry, full or tired.</a:t>
            </a:r>
          </a:p>
          <a:p>
            <a:endParaRPr lang="en-GB" b="1" dirty="0"/>
          </a:p>
        </p:txBody>
      </p:sp>
      <p:sp>
        <p:nvSpPr>
          <p:cNvPr id="4" name="Slide Number Placeholder 3"/>
          <p:cNvSpPr>
            <a:spLocks noGrp="1"/>
          </p:cNvSpPr>
          <p:nvPr>
            <p:ph type="sldNum" sz="quarter" idx="5"/>
          </p:nvPr>
        </p:nvSpPr>
        <p:spPr/>
        <p:txBody>
          <a:bodyPr/>
          <a:lstStyle/>
          <a:p>
            <a:fld id="{6A31EC3F-35D5-45BE-BBAA-5980B9B231DD}" type="slidenum">
              <a:rPr lang="en-GB" altLang="en-US" smtClean="0"/>
              <a:pPr/>
              <a:t>13</a:t>
            </a:fld>
            <a:endParaRPr lang="en-GB" altLang="en-US"/>
          </a:p>
        </p:txBody>
      </p:sp>
    </p:spTree>
    <p:extLst>
      <p:ext uri="{BB962C8B-B14F-4D97-AF65-F5344CB8AC3E}">
        <p14:creationId xmlns:p14="http://schemas.microsoft.com/office/powerpoint/2010/main" val="13981156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have just shown how far we could travel in the time we spend on our screens.</a:t>
            </a:r>
          </a:p>
          <a:p>
            <a:r>
              <a:rPr lang="en-GB" dirty="0"/>
              <a:t>Explain that when we spend long periods sitting on our screens, we are usually moving much less than our bodies need.</a:t>
            </a:r>
          </a:p>
          <a:p>
            <a:r>
              <a:rPr lang="en-GB" dirty="0"/>
              <a:t>Ask the class:</a:t>
            </a:r>
          </a:p>
          <a:p>
            <a:pPr lvl="1"/>
            <a:r>
              <a:rPr lang="en-GB" b="1" dirty="0"/>
              <a:t>"Where does our body get its energy from?"</a:t>
            </a:r>
            <a:endParaRPr lang="en-GB" dirty="0"/>
          </a:p>
          <a:p>
            <a:r>
              <a:rPr lang="en-GB" dirty="0"/>
              <a:t>Expected answers:</a:t>
            </a:r>
          </a:p>
          <a:p>
            <a:pPr lvl="1"/>
            <a:r>
              <a:rPr lang="en-GB" dirty="0"/>
              <a:t>Food</a:t>
            </a:r>
          </a:p>
          <a:p>
            <a:pPr lvl="1"/>
            <a:r>
              <a:rPr lang="en-GB" dirty="0"/>
              <a:t>Drinks</a:t>
            </a:r>
          </a:p>
          <a:p>
            <a:r>
              <a:rPr lang="en-GB" dirty="0"/>
              <a:t>Explain that our bodies use this energy every time we move. Walking, running, climbing, dancing and playing all help our bodies grow and develop.</a:t>
            </a:r>
          </a:p>
          <a:p>
            <a:r>
              <a:rPr lang="en-GB" dirty="0"/>
              <a:t>Explain that movement is important for healthy muscles, bones, our heart and even our brain. Regular movement can help us feel more awake, improve our concentration and give us more energy.</a:t>
            </a:r>
          </a:p>
          <a:p>
            <a:r>
              <a:rPr lang="en-GB" b="1" dirty="0"/>
              <a:t>Brain Break – Let's wake our bodies up!</a:t>
            </a:r>
          </a:p>
          <a:p>
            <a:r>
              <a:rPr lang="en-GB" dirty="0"/>
              <a:t>Explain:</a:t>
            </a:r>
          </a:p>
          <a:p>
            <a:pPr lvl="1"/>
            <a:r>
              <a:rPr lang="en-GB" b="1" dirty="0"/>
              <a:t>"We've been sitting for a little while now. Let's wake our bodies and brains up with a quick movement break."</a:t>
            </a:r>
            <a:endParaRPr lang="en-GB" dirty="0"/>
          </a:p>
          <a:p>
            <a:r>
              <a:rPr lang="en-GB" dirty="0"/>
              <a:t>Ask the children to:</a:t>
            </a:r>
          </a:p>
          <a:p>
            <a:pPr lvl="1"/>
            <a:r>
              <a:rPr lang="en-GB" dirty="0"/>
              <a:t>Stand up.</a:t>
            </a:r>
          </a:p>
          <a:p>
            <a:pPr lvl="1"/>
            <a:r>
              <a:rPr lang="en-GB" dirty="0"/>
              <a:t>March on the spot for 20 seconds.</a:t>
            </a:r>
          </a:p>
          <a:p>
            <a:pPr lvl="1"/>
            <a:r>
              <a:rPr lang="en-GB" dirty="0"/>
              <a:t>Reach both hands up as high as they can.</a:t>
            </a:r>
          </a:p>
          <a:p>
            <a:pPr lvl="1"/>
            <a:r>
              <a:rPr lang="en-GB" dirty="0"/>
              <a:t>Touch their toes (or as far as they comfortably can).</a:t>
            </a:r>
          </a:p>
          <a:p>
            <a:pPr lvl="1"/>
            <a:r>
              <a:rPr lang="en-GB" dirty="0"/>
              <a:t>Complete 5 star jumps (or continue marching on the spot if preferred).</a:t>
            </a:r>
          </a:p>
          <a:p>
            <a:pPr lvl="1"/>
            <a:r>
              <a:rPr lang="en-GB" dirty="0"/>
              <a:t>Take one deep breath and sit back down.</a:t>
            </a:r>
          </a:p>
          <a:p>
            <a:r>
              <a:rPr lang="en-GB" dirty="0"/>
              <a:t>Ask:</a:t>
            </a:r>
          </a:p>
          <a:p>
            <a:pPr lvl="1"/>
            <a:r>
              <a:rPr lang="en-GB" b="1" dirty="0"/>
              <a:t>"How does your body feel now compared to one minute ago?"</a:t>
            </a:r>
            <a:endParaRPr lang="en-GB" dirty="0"/>
          </a:p>
          <a:p>
            <a:r>
              <a:rPr lang="en-GB" dirty="0"/>
              <a:t>Expected answers:</a:t>
            </a:r>
          </a:p>
          <a:p>
            <a:pPr lvl="1"/>
            <a:r>
              <a:rPr lang="en-GB" dirty="0"/>
              <a:t>More awake.</a:t>
            </a:r>
          </a:p>
          <a:p>
            <a:pPr lvl="1"/>
            <a:r>
              <a:rPr lang="en-GB" dirty="0"/>
              <a:t>Warmer.</a:t>
            </a:r>
          </a:p>
          <a:p>
            <a:pPr lvl="1"/>
            <a:r>
              <a:rPr lang="en-GB" dirty="0"/>
              <a:t>More energetic.</a:t>
            </a:r>
          </a:p>
          <a:p>
            <a:pPr lvl="1"/>
            <a:r>
              <a:rPr lang="en-GB" dirty="0"/>
              <a:t>Ready to learn.</a:t>
            </a:r>
          </a:p>
          <a:p>
            <a:r>
              <a:rPr lang="en-GB" dirty="0"/>
              <a:t>Reinforce the message:</a:t>
            </a:r>
          </a:p>
          <a:p>
            <a:pPr lvl="1"/>
            <a:r>
              <a:rPr lang="en-GB" dirty="0"/>
              <a:t>Even a short movement break can help wake up our bodies and brains.</a:t>
            </a:r>
          </a:p>
          <a:p>
            <a:pPr lvl="1"/>
            <a:r>
              <a:rPr lang="en-GB" dirty="0"/>
              <a:t>If we spend long periods on our screens, it's important to take regular breaks to move our bodies.</a:t>
            </a:r>
          </a:p>
          <a:p>
            <a:endParaRPr lang="en-GB" dirty="0"/>
          </a:p>
        </p:txBody>
      </p:sp>
      <p:sp>
        <p:nvSpPr>
          <p:cNvPr id="4" name="Slide Number Placeholder 3"/>
          <p:cNvSpPr>
            <a:spLocks noGrp="1"/>
          </p:cNvSpPr>
          <p:nvPr>
            <p:ph type="sldNum" sz="quarter" idx="5"/>
          </p:nvPr>
        </p:nvSpPr>
        <p:spPr/>
        <p:txBody>
          <a:bodyPr/>
          <a:lstStyle/>
          <a:p>
            <a:fld id="{6A31EC3F-35D5-45BE-BBAA-5980B9B231DD}" type="slidenum">
              <a:rPr lang="en-GB" altLang="en-US" smtClean="0"/>
              <a:pPr/>
              <a:t>14</a:t>
            </a:fld>
            <a:endParaRPr lang="en-GB" altLang="en-US"/>
          </a:p>
        </p:txBody>
      </p:sp>
    </p:spTree>
    <p:extLst>
      <p:ext uri="{BB962C8B-B14F-4D97-AF65-F5344CB8AC3E}">
        <p14:creationId xmlns:p14="http://schemas.microsoft.com/office/powerpoint/2010/main" val="42120162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count how many sheep you see on the screen DO NOT SHOUT OUT.</a:t>
            </a:r>
          </a:p>
          <a:p>
            <a:r>
              <a:rPr lang="en-US" dirty="0"/>
              <a:t>Ask the children to raise their hand if they counted 7 sheep. </a:t>
            </a:r>
          </a:p>
          <a:p>
            <a:r>
              <a:rPr lang="en-US" dirty="0"/>
              <a:t>Ask the children to raise their hand if they counted 8 sheep. </a:t>
            </a:r>
            <a:endParaRPr lang="en-US" b="1" u="sng" dirty="0"/>
          </a:p>
          <a:p>
            <a:r>
              <a:rPr lang="en-US" b="1" u="sng" dirty="0"/>
              <a:t>Please note you can change this method of answering as some children may answer with the majority, especially if they did not pay attention at all. </a:t>
            </a:r>
          </a:p>
          <a:p>
            <a:r>
              <a:rPr lang="en-US" b="0" u="none" dirty="0"/>
              <a:t>The correct answer is 8. It is really difficult to concentrate on more than one thing at a time. In fact, multi tasking is a myth. </a:t>
            </a:r>
          </a:p>
          <a:p>
            <a:r>
              <a:rPr lang="en-US" b="0" u="none" dirty="0"/>
              <a:t>What your brain can do is switch really quickly from one focus to another, but the longer you spend focusing on one thing, the more difficult it is to bring your focus back to that first task. </a:t>
            </a:r>
          </a:p>
          <a:p>
            <a:r>
              <a:rPr lang="en-US" b="0" u="none" dirty="0"/>
              <a:t>This is why it is illegal to use a mobile phone and drive. </a:t>
            </a:r>
            <a:endParaRPr lang="en-GB" b="0" u="none" dirty="0"/>
          </a:p>
        </p:txBody>
      </p:sp>
      <p:sp>
        <p:nvSpPr>
          <p:cNvPr id="4" name="Slide Number Placeholder 3"/>
          <p:cNvSpPr>
            <a:spLocks noGrp="1"/>
          </p:cNvSpPr>
          <p:nvPr>
            <p:ph type="sldNum" sz="quarter" idx="5"/>
          </p:nvPr>
        </p:nvSpPr>
        <p:spPr/>
        <p:txBody>
          <a:bodyPr/>
          <a:lstStyle/>
          <a:p>
            <a:fld id="{6A31EC3F-35D5-45BE-BBAA-5980B9B231DD}" type="slidenum">
              <a:rPr lang="en-GB" altLang="en-US" smtClean="0"/>
              <a:pPr/>
              <a:t>15</a:t>
            </a:fld>
            <a:endParaRPr lang="en-GB" altLang="en-US"/>
          </a:p>
        </p:txBody>
      </p:sp>
    </p:spTree>
    <p:extLst>
      <p:ext uri="{BB962C8B-B14F-4D97-AF65-F5344CB8AC3E}">
        <p14:creationId xmlns:p14="http://schemas.microsoft.com/office/powerpoint/2010/main" val="36096474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count how many sheep you see on the screen DO NOT SHOUT OUT.</a:t>
            </a:r>
          </a:p>
          <a:p>
            <a:r>
              <a:rPr lang="en-US" dirty="0"/>
              <a:t>Ask the children to raise their hand if they counted 7 sheep. </a:t>
            </a:r>
          </a:p>
          <a:p>
            <a:r>
              <a:rPr lang="en-US" dirty="0"/>
              <a:t>Ask the children to raise their hand if they counted 8 sheep. </a:t>
            </a:r>
            <a:endParaRPr lang="en-US" b="1" u="sng" dirty="0"/>
          </a:p>
          <a:p>
            <a:r>
              <a:rPr lang="en-US" b="1" u="sng" dirty="0"/>
              <a:t>Please note you can change this method of answering as some children may answer with the majority, especially if they did not pay attention at all. </a:t>
            </a:r>
          </a:p>
          <a:p>
            <a:r>
              <a:rPr lang="en-US" b="0" u="none" dirty="0"/>
              <a:t>The correct answer is 8. It is really difficult to concentrate on more than one thing at a time. In fact, multi tasking is a myth. </a:t>
            </a:r>
          </a:p>
          <a:p>
            <a:r>
              <a:rPr lang="en-US" b="0" u="none" dirty="0"/>
              <a:t>What your brain can do is switch really quickly from one focus to another, but the longer you spend focusing on one thing, the more difficult it is to bring your focus back to that first task. </a:t>
            </a:r>
          </a:p>
          <a:p>
            <a:r>
              <a:rPr lang="en-US" b="0" u="none" dirty="0"/>
              <a:t>This is why it is illegal to use a mobile phone and drive. </a:t>
            </a:r>
            <a:endParaRPr lang="en-GB" b="0" u="none" dirty="0"/>
          </a:p>
        </p:txBody>
      </p:sp>
      <p:sp>
        <p:nvSpPr>
          <p:cNvPr id="4" name="Slide Number Placeholder 3"/>
          <p:cNvSpPr>
            <a:spLocks noGrp="1"/>
          </p:cNvSpPr>
          <p:nvPr>
            <p:ph type="sldNum" sz="quarter" idx="5"/>
          </p:nvPr>
        </p:nvSpPr>
        <p:spPr/>
        <p:txBody>
          <a:bodyPr/>
          <a:lstStyle/>
          <a:p>
            <a:fld id="{6A31EC3F-35D5-45BE-BBAA-5980B9B231DD}" type="slidenum">
              <a:rPr lang="en-GB" altLang="en-US" smtClean="0"/>
              <a:pPr/>
              <a:t>16</a:t>
            </a:fld>
            <a:endParaRPr lang="en-GB" altLang="en-US"/>
          </a:p>
        </p:txBody>
      </p:sp>
    </p:spTree>
    <p:extLst>
      <p:ext uri="{BB962C8B-B14F-4D97-AF65-F5344CB8AC3E}">
        <p14:creationId xmlns:p14="http://schemas.microsoft.com/office/powerpoint/2010/main" val="23666674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that for thousands of years our brains have used </a:t>
            </a:r>
            <a:r>
              <a:rPr lang="en-GB" b="1" dirty="0"/>
              <a:t>light and darkness</a:t>
            </a:r>
            <a:r>
              <a:rPr lang="en-GB" dirty="0"/>
              <a:t> to know when it is time to be awake and when it is time to sleep. During the day, natural daylight contains lots of </a:t>
            </a:r>
            <a:r>
              <a:rPr lang="en-GB" b="1" dirty="0"/>
              <a:t>blue light</a:t>
            </a:r>
            <a:r>
              <a:rPr lang="en-GB" dirty="0"/>
              <a:t>. This sends a message to our brain that it is daytime and helps us feel awake and alert. Explain that screens, TVs, tablets and phones also give off blue light. Bright lights in our homes can have a similar effect. Our brains produce a hormone called </a:t>
            </a:r>
            <a:r>
              <a:rPr lang="en-GB" b="1" dirty="0"/>
              <a:t>melatonin</a:t>
            </a:r>
            <a:r>
              <a:rPr lang="en-GB" dirty="0"/>
              <a:t>. Melatonin helps us to feel sleepy and prepares our body for sleep. If we use screens close to bedtime, the blue light can reduce the amount of melatonin our brain produces. This can trick our brain into thinking it is still daytime. Ask the class: </a:t>
            </a:r>
            <a:r>
              <a:rPr lang="en-GB" b="1" dirty="0"/>
              <a:t>"Has anyone ever said, 'I'll just watch one more video' or 'I'll just play one more game'?"</a:t>
            </a:r>
            <a:r>
              <a:rPr lang="en-GB" dirty="0"/>
              <a:t> </a:t>
            </a:r>
          </a:p>
          <a:p>
            <a:r>
              <a:rPr lang="en-GB" dirty="0"/>
              <a:t>Explain that although some people fall asleep while using a screen, the quality of their sleep may not be as good because their brain has stayed alert for longer. Poor quality sleep can make it harder to: concentrate in school </a:t>
            </a:r>
          </a:p>
          <a:p>
            <a:r>
              <a:rPr lang="en-GB" dirty="0"/>
              <a:t>remember new information </a:t>
            </a:r>
          </a:p>
          <a:p>
            <a:r>
              <a:rPr lang="en-GB" dirty="0"/>
              <a:t>manage our emotions </a:t>
            </a:r>
          </a:p>
          <a:p>
            <a:r>
              <a:rPr lang="en-GB" dirty="0"/>
              <a:t>feel awake and ready to learn </a:t>
            </a:r>
          </a:p>
          <a:p>
            <a:r>
              <a:rPr lang="en-GB" dirty="0"/>
              <a:t>Reinforce the key message: Screens are not bad, but giving our brain a break from blue light before bedtime can help us get a better night's sleep.</a:t>
            </a:r>
            <a:br>
              <a:rPr lang="en-GB" dirty="0"/>
            </a:br>
            <a:r>
              <a:rPr lang="en-GB" dirty="0"/>
              <a:t>Your brain uses light to know when it's time to be awake or asleep.</a:t>
            </a:r>
          </a:p>
        </p:txBody>
      </p:sp>
      <p:sp>
        <p:nvSpPr>
          <p:cNvPr id="4" name="Slide Number Placeholder 3"/>
          <p:cNvSpPr>
            <a:spLocks noGrp="1"/>
          </p:cNvSpPr>
          <p:nvPr>
            <p:ph type="sldNum" sz="quarter" idx="5"/>
          </p:nvPr>
        </p:nvSpPr>
        <p:spPr/>
        <p:txBody>
          <a:bodyPr/>
          <a:lstStyle/>
          <a:p>
            <a:fld id="{6A31EC3F-35D5-45BE-BBAA-5980B9B231DD}" type="slidenum">
              <a:rPr lang="en-GB" altLang="en-US" smtClean="0"/>
              <a:pPr/>
              <a:t>17</a:t>
            </a:fld>
            <a:endParaRPr lang="en-GB" altLang="en-US"/>
          </a:p>
        </p:txBody>
      </p:sp>
    </p:spTree>
    <p:extLst>
      <p:ext uri="{BB962C8B-B14F-4D97-AF65-F5344CB8AC3E}">
        <p14:creationId xmlns:p14="http://schemas.microsoft.com/office/powerpoint/2010/main" val="10670081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a:t>
            </a:r>
          </a:p>
          <a:p>
            <a:r>
              <a:rPr lang="en-GB" dirty="0"/>
              <a:t>"You might think your brain goes to sleep when you do, but actually it's one of the busiest times of the whole day."</a:t>
            </a:r>
          </a:p>
          <a:p>
            <a:r>
              <a:rPr lang="en-GB" dirty="0"/>
              <a:t>Play the </a:t>
            </a:r>
            <a:r>
              <a:rPr lang="en-GB" b="1" dirty="0"/>
              <a:t>Inside Out</a:t>
            </a:r>
            <a:r>
              <a:rPr lang="en-GB" dirty="0"/>
              <a:t> clip. </a:t>
            </a:r>
          </a:p>
          <a:p>
            <a:r>
              <a:rPr lang="en-GB" dirty="0"/>
              <a:t>Ask:</a:t>
            </a:r>
          </a:p>
          <a:p>
            <a:r>
              <a:rPr lang="en-GB" dirty="0"/>
              <a:t>"Can anyone remember one of the jobs Riley's brain was doing while she was asleep?"</a:t>
            </a:r>
          </a:p>
          <a:p>
            <a:r>
              <a:rPr lang="en-GB" dirty="0"/>
              <a:t>Expected answers:</a:t>
            </a:r>
          </a:p>
          <a:p>
            <a:r>
              <a:rPr lang="en-GB" dirty="0"/>
              <a:t>Sorting memories. </a:t>
            </a:r>
          </a:p>
          <a:p>
            <a:r>
              <a:rPr lang="en-GB" dirty="0"/>
              <a:t>Keeping important memories. </a:t>
            </a:r>
          </a:p>
          <a:p>
            <a:r>
              <a:rPr lang="en-GB" dirty="0"/>
              <a:t>Throwing away unimportant memories. </a:t>
            </a:r>
          </a:p>
          <a:p>
            <a:r>
              <a:rPr lang="en-GB" dirty="0"/>
              <a:t>Continue: </a:t>
            </a:r>
          </a:p>
          <a:p>
            <a:r>
              <a:rPr lang="en-GB" dirty="0"/>
              <a:t>"Let's imagine this classroom."</a:t>
            </a:r>
          </a:p>
          <a:p>
            <a:r>
              <a:rPr lang="en-GB" dirty="0"/>
              <a:t>"At the end of the school day we've all been working really hard."</a:t>
            </a:r>
          </a:p>
          <a:p>
            <a:r>
              <a:rPr lang="en-GB" dirty="0"/>
              <a:t>"There are books on the floor, paper everywhere, pencils on the tables and chairs not pushed in."</a:t>
            </a:r>
          </a:p>
          <a:p>
            <a:r>
              <a:rPr lang="en-GB" dirty="0"/>
              <a:t>"Every night the cleaner comes in and gets the classroom ready for the next day."</a:t>
            </a:r>
          </a:p>
          <a:p>
            <a:r>
              <a:rPr lang="en-GB" dirty="0"/>
              <a:t>"Imagine if the cleaner didn't come in tonight."</a:t>
            </a:r>
          </a:p>
          <a:p>
            <a:r>
              <a:rPr lang="en-GB" dirty="0"/>
              <a:t>Ask the class:</a:t>
            </a:r>
          </a:p>
          <a:p>
            <a:r>
              <a:rPr lang="en-GB" b="1" dirty="0"/>
              <a:t>"What would the classroom look like tomorrow morning?"</a:t>
            </a:r>
            <a:endParaRPr lang="en-GB" dirty="0"/>
          </a:p>
          <a:p>
            <a:r>
              <a:rPr lang="en-GB" dirty="0"/>
              <a:t>Expected answers:</a:t>
            </a:r>
          </a:p>
          <a:p>
            <a:r>
              <a:rPr lang="en-GB" dirty="0"/>
              <a:t>Messy. </a:t>
            </a:r>
          </a:p>
          <a:p>
            <a:r>
              <a:rPr lang="en-GB" dirty="0"/>
              <a:t>Untidy. </a:t>
            </a:r>
          </a:p>
          <a:p>
            <a:r>
              <a:rPr lang="en-GB" dirty="0"/>
              <a:t>Hard to find things. </a:t>
            </a:r>
          </a:p>
          <a:p>
            <a:r>
              <a:rPr lang="en-GB" dirty="0"/>
              <a:t>Distracting. </a:t>
            </a:r>
          </a:p>
          <a:p>
            <a:r>
              <a:rPr lang="en-GB" dirty="0"/>
              <a:t>Continue:</a:t>
            </a:r>
          </a:p>
          <a:p>
            <a:r>
              <a:rPr lang="en-GB" dirty="0"/>
              <a:t>"Could you still learn?"</a:t>
            </a:r>
          </a:p>
          <a:p>
            <a:r>
              <a:rPr lang="en-GB" dirty="0"/>
              <a:t>Children will usually say:</a:t>
            </a:r>
          </a:p>
          <a:p>
            <a:r>
              <a:rPr lang="en-GB" dirty="0"/>
              <a:t>"Yes."</a:t>
            </a:r>
          </a:p>
          <a:p>
            <a:r>
              <a:rPr lang="en-GB" dirty="0"/>
              <a:t>Then say:</a:t>
            </a:r>
          </a:p>
          <a:p>
            <a:r>
              <a:rPr lang="en-GB" dirty="0"/>
              <a:t>"Exactly. You could still learn, but it would probably be harder."</a:t>
            </a:r>
          </a:p>
          <a:p>
            <a:r>
              <a:rPr lang="en-GB" dirty="0"/>
              <a:t>"You might spend time moving things out of the way."</a:t>
            </a:r>
          </a:p>
          <a:p>
            <a:r>
              <a:rPr lang="en-GB" dirty="0"/>
              <a:t>"You might get distracted."</a:t>
            </a:r>
          </a:p>
          <a:p>
            <a:r>
              <a:rPr lang="en-GB" dirty="0"/>
              <a:t>"You might not be as ready to learn as you normally would be."</a:t>
            </a:r>
          </a:p>
          <a:p>
            <a:r>
              <a:rPr lang="en-GB" dirty="0"/>
              <a:t>Then bring it back:</a:t>
            </a:r>
          </a:p>
          <a:p>
            <a:r>
              <a:rPr lang="en-GB" dirty="0"/>
              <a:t>"Sleep is a bit like having a cleaner for your brain."</a:t>
            </a:r>
          </a:p>
          <a:p>
            <a:r>
              <a:rPr lang="en-GB" dirty="0"/>
              <a:t>"While you're asleep your brain sorts today's memories, clears away waste and gets everything ready for tomorrow."</a:t>
            </a:r>
          </a:p>
          <a:p>
            <a:r>
              <a:rPr lang="en-GB" dirty="0"/>
              <a:t>"If we don't get enough good quality sleep, our brain hasn't had as much time to do all of those important jobs."</a:t>
            </a:r>
          </a:p>
          <a:p>
            <a:r>
              <a:rPr lang="en-GB" dirty="0"/>
              <a:t>Finish with:</a:t>
            </a:r>
          </a:p>
          <a:p>
            <a:r>
              <a:rPr lang="en-GB" b="1" dirty="0"/>
              <a:t>"That's why sleep helps us learn, remember, concentrate and feel ready for a new day, so when we stay on our screens too late, we're not just missing out on sleep... we're missing out on everything sleep is helping our bodies do."</a:t>
            </a:r>
          </a:p>
          <a:p>
            <a:endParaRPr lang="en-GB" dirty="0"/>
          </a:p>
        </p:txBody>
      </p:sp>
      <p:sp>
        <p:nvSpPr>
          <p:cNvPr id="4" name="Slide Number Placeholder 3"/>
          <p:cNvSpPr>
            <a:spLocks noGrp="1"/>
          </p:cNvSpPr>
          <p:nvPr>
            <p:ph type="sldNum" sz="quarter" idx="5"/>
          </p:nvPr>
        </p:nvSpPr>
        <p:spPr/>
        <p:txBody>
          <a:bodyPr/>
          <a:lstStyle/>
          <a:p>
            <a:fld id="{6A31EC3F-35D5-45BE-BBAA-5980B9B231DD}" type="slidenum">
              <a:rPr lang="en-GB" altLang="en-US" smtClean="0"/>
              <a:pPr/>
              <a:t>18</a:t>
            </a:fld>
            <a:endParaRPr lang="en-GB" altLang="en-US"/>
          </a:p>
        </p:txBody>
      </p:sp>
    </p:spTree>
    <p:extLst>
      <p:ext uri="{BB962C8B-B14F-4D97-AF65-F5344CB8AC3E}">
        <p14:creationId xmlns:p14="http://schemas.microsoft.com/office/powerpoint/2010/main" val="22084842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asked children and young people what keeps them awake at night and these were some of the most common answers: </a:t>
            </a:r>
          </a:p>
          <a:p>
            <a:pPr lvl="1"/>
            <a:r>
              <a:rPr lang="en-GB" dirty="0"/>
              <a:t>Scared of the dark or unexplained noises. </a:t>
            </a:r>
          </a:p>
          <a:p>
            <a:pPr lvl="1"/>
            <a:r>
              <a:rPr lang="en-GB" dirty="0"/>
              <a:t>Screens too close to bedtime or wanting to check their phone during the night. </a:t>
            </a:r>
          </a:p>
          <a:p>
            <a:pPr lvl="1"/>
            <a:r>
              <a:rPr lang="en-GB" dirty="0"/>
              <a:t>Not feeling relaxed. </a:t>
            </a:r>
          </a:p>
          <a:p>
            <a:pPr lvl="1"/>
            <a:r>
              <a:rPr lang="en-GB" dirty="0"/>
              <a:t>Being too hot. </a:t>
            </a:r>
          </a:p>
          <a:p>
            <a:pPr lvl="1"/>
            <a:r>
              <a:rPr lang="en-GB" dirty="0"/>
              <a:t>Thoughts and worries. </a:t>
            </a:r>
          </a:p>
          <a:p>
            <a:pPr lvl="1"/>
            <a:r>
              <a:rPr lang="en-GB" dirty="0"/>
              <a:t>Feeling full of energy. </a:t>
            </a:r>
          </a:p>
          <a:p>
            <a:pPr lvl="1"/>
            <a:r>
              <a:rPr lang="en-GB" dirty="0"/>
              <a:t>Eating or drinking things that make it harder to sleep. </a:t>
            </a:r>
          </a:p>
          <a:p>
            <a:r>
              <a:rPr lang="en-GB" dirty="0"/>
              <a:t>Explain that all of these thoughts, feelings and experiences are normal. Everybody has times when they struggle to sleep. </a:t>
            </a:r>
          </a:p>
          <a:p>
            <a:br>
              <a:rPr lang="en-GB" dirty="0"/>
            </a:br>
            <a:endParaRPr lang="en-GB" dirty="0"/>
          </a:p>
          <a:p>
            <a:r>
              <a:rPr lang="en-GB" b="1" dirty="0"/>
              <a:t>Activity</a:t>
            </a:r>
          </a:p>
          <a:p>
            <a:r>
              <a:rPr lang="en-GB" b="1" dirty="0"/>
              <a:t>Think - Pair - Share</a:t>
            </a:r>
            <a:endParaRPr lang="en-GB" dirty="0"/>
          </a:p>
          <a:p>
            <a:r>
              <a:rPr lang="en-GB" dirty="0"/>
              <a:t>"Choose one of these problems with the person next to you."</a:t>
            </a:r>
          </a:p>
          <a:p>
            <a:r>
              <a:rPr lang="en-GB" dirty="0"/>
              <a:t>"Can you think of one thing that might help?"</a:t>
            </a:r>
          </a:p>
          <a:p>
            <a:r>
              <a:rPr lang="en-GB" dirty="0"/>
              <a:t>Allow 1-2 minutes.</a:t>
            </a:r>
          </a:p>
          <a:p>
            <a:r>
              <a:rPr lang="en-GB" dirty="0"/>
              <a:t>Take feedback.</a:t>
            </a:r>
          </a:p>
          <a:p>
            <a:br>
              <a:rPr lang="en-GB" dirty="0"/>
            </a:br>
            <a:endParaRPr lang="en-GB" dirty="0"/>
          </a:p>
          <a:p>
            <a:r>
              <a:rPr lang="en-GB" b="1" dirty="0"/>
              <a:t>Facilitator prompts</a:t>
            </a:r>
          </a:p>
          <a:p>
            <a:r>
              <a:rPr lang="en-GB" b="1" dirty="0"/>
              <a:t>Scared of the dark</a:t>
            </a:r>
            <a:endParaRPr lang="en-GB" dirty="0"/>
          </a:p>
          <a:p>
            <a:r>
              <a:rPr lang="en-GB" dirty="0"/>
              <a:t>Try to understand what is making you feel frightened. </a:t>
            </a:r>
          </a:p>
          <a:p>
            <a:r>
              <a:rPr lang="en-GB" dirty="0"/>
              <a:t>Talk to a trusted adult. </a:t>
            </a:r>
          </a:p>
          <a:p>
            <a:r>
              <a:rPr lang="en-GB" dirty="0"/>
              <a:t>A night light may help some children. </a:t>
            </a:r>
          </a:p>
          <a:p>
            <a:r>
              <a:rPr lang="en-GB" dirty="0"/>
              <a:t>Recommend </a:t>
            </a:r>
            <a:r>
              <a:rPr lang="en-GB" i="1" dirty="0"/>
              <a:t>Orion and the Dark</a:t>
            </a:r>
            <a:r>
              <a:rPr lang="en-GB" dirty="0"/>
              <a:t> as a family film about facing fears. </a:t>
            </a:r>
          </a:p>
          <a:p>
            <a:br>
              <a:rPr lang="en-GB" dirty="0"/>
            </a:br>
            <a:endParaRPr lang="en-GB" dirty="0"/>
          </a:p>
          <a:p>
            <a:r>
              <a:rPr lang="en-GB" b="1" dirty="0"/>
              <a:t>Screens</a:t>
            </a:r>
            <a:endParaRPr lang="en-GB" dirty="0"/>
          </a:p>
          <a:p>
            <a:r>
              <a:rPr lang="en-GB" dirty="0"/>
              <a:t>We've already learnt why blue light can keep our brain awake. </a:t>
            </a:r>
          </a:p>
          <a:p>
            <a:r>
              <a:rPr lang="en-GB" dirty="0"/>
              <a:t>We don't need to check our phones throughout the night in case we miss something. </a:t>
            </a:r>
          </a:p>
          <a:p>
            <a:r>
              <a:rPr lang="en-GB" dirty="0"/>
              <a:t>Good friends understand that people need to sleep. </a:t>
            </a:r>
          </a:p>
          <a:p>
            <a:r>
              <a:rPr lang="en-GB" dirty="0"/>
              <a:t>Use Do Not Disturb. </a:t>
            </a:r>
          </a:p>
          <a:p>
            <a:r>
              <a:rPr lang="en-GB" dirty="0"/>
              <a:t>Leave devices outside the bedroom if possible. </a:t>
            </a:r>
          </a:p>
          <a:p>
            <a:r>
              <a:rPr lang="en-GB" dirty="0"/>
              <a:t>If you need an alarm, use a separate alarm clock. </a:t>
            </a:r>
          </a:p>
          <a:p>
            <a:br>
              <a:rPr lang="en-GB" dirty="0"/>
            </a:br>
            <a:endParaRPr lang="en-GB" dirty="0"/>
          </a:p>
          <a:p>
            <a:r>
              <a:rPr lang="en-GB" b="1" dirty="0"/>
              <a:t>Thoughts and worries</a:t>
            </a:r>
            <a:endParaRPr lang="en-GB" dirty="0"/>
          </a:p>
          <a:p>
            <a:r>
              <a:rPr lang="en-GB" dirty="0"/>
              <a:t>Ask:</a:t>
            </a:r>
          </a:p>
          <a:p>
            <a:r>
              <a:rPr lang="en-GB" dirty="0"/>
              <a:t>"What helps you when you have lots on your mind?"</a:t>
            </a:r>
          </a:p>
          <a:p>
            <a:r>
              <a:rPr lang="en-GB" dirty="0"/>
              <a:t>Suggestions:</a:t>
            </a:r>
          </a:p>
          <a:p>
            <a:r>
              <a:rPr lang="en-GB" dirty="0"/>
              <a:t>Read a book. </a:t>
            </a:r>
          </a:p>
          <a:p>
            <a:r>
              <a:rPr lang="en-GB" dirty="0"/>
              <a:t>Talk to a trusted adult. </a:t>
            </a:r>
          </a:p>
          <a:p>
            <a:r>
              <a:rPr lang="en-GB" dirty="0"/>
              <a:t>Write worries down ready to talk about tomorrow. </a:t>
            </a:r>
          </a:p>
          <a:p>
            <a:r>
              <a:rPr lang="en-GB" dirty="0"/>
              <a:t>Gentle breathing or hand massage. </a:t>
            </a:r>
          </a:p>
          <a:p>
            <a:br>
              <a:rPr lang="en-GB" dirty="0"/>
            </a:br>
            <a:endParaRPr lang="en-GB" dirty="0"/>
          </a:p>
          <a:p>
            <a:r>
              <a:rPr lang="en-GB" b="1" dirty="0"/>
              <a:t>Too much energy</a:t>
            </a:r>
            <a:endParaRPr lang="en-GB" dirty="0"/>
          </a:p>
          <a:p>
            <a:r>
              <a:rPr lang="en-GB" dirty="0"/>
              <a:t>Ask:</a:t>
            </a:r>
          </a:p>
          <a:p>
            <a:r>
              <a:rPr lang="en-GB" dirty="0"/>
              <a:t>"What could help?"</a:t>
            </a:r>
          </a:p>
          <a:p>
            <a:r>
              <a:rPr lang="en-GB" dirty="0"/>
              <a:t>Expected answers:</a:t>
            </a:r>
          </a:p>
          <a:p>
            <a:r>
              <a:rPr lang="en-GB" dirty="0"/>
              <a:t>Be active during the day. </a:t>
            </a:r>
          </a:p>
          <a:p>
            <a:r>
              <a:rPr lang="en-GB" dirty="0"/>
              <a:t>Spend time outside. </a:t>
            </a:r>
          </a:p>
          <a:p>
            <a:r>
              <a:rPr lang="en-GB" dirty="0"/>
              <a:t>Avoid exciting games just before bed. </a:t>
            </a:r>
          </a:p>
          <a:p>
            <a:br>
              <a:rPr lang="en-GB" dirty="0"/>
            </a:br>
            <a:endParaRPr lang="en-GB" dirty="0"/>
          </a:p>
          <a:p>
            <a:r>
              <a:rPr lang="en-GB" b="1" dirty="0"/>
              <a:t>Food and drink</a:t>
            </a:r>
            <a:endParaRPr lang="en-GB" dirty="0"/>
          </a:p>
          <a:p>
            <a:r>
              <a:rPr lang="en-GB" dirty="0"/>
              <a:t>Explain:</a:t>
            </a:r>
          </a:p>
          <a:p>
            <a:r>
              <a:rPr lang="en-GB" dirty="0"/>
              <a:t>Some foods and drinks contain caffeine, which can make it harder to fall asleep. </a:t>
            </a:r>
          </a:p>
          <a:p>
            <a:r>
              <a:rPr lang="en-GB" dirty="0"/>
              <a:t>Eating a very large meal or lots of sugary foods close to bedtime can make some people feel uncomfortable and make it harder to settle. </a:t>
            </a:r>
          </a:p>
          <a:p>
            <a:r>
              <a:rPr lang="en-GB" b="1" dirty="0"/>
              <a:t>“You don't have to be available all the time. Everyone deserves time to rest and sleep. Remember, apps are designed to encourage us to come back. It's okay to choose to switch them off. That means you're in control, not the app."</a:t>
            </a:r>
          </a:p>
        </p:txBody>
      </p:sp>
      <p:sp>
        <p:nvSpPr>
          <p:cNvPr id="4" name="Slide Number Placeholder 3"/>
          <p:cNvSpPr>
            <a:spLocks noGrp="1"/>
          </p:cNvSpPr>
          <p:nvPr>
            <p:ph type="sldNum" sz="quarter" idx="5"/>
          </p:nvPr>
        </p:nvSpPr>
        <p:spPr/>
        <p:txBody>
          <a:bodyPr/>
          <a:lstStyle/>
          <a:p>
            <a:fld id="{6A31EC3F-35D5-45BE-BBAA-5980B9B231DD}" type="slidenum">
              <a:rPr lang="en-GB" altLang="en-US" smtClean="0"/>
              <a:pPr/>
              <a:t>19</a:t>
            </a:fld>
            <a:endParaRPr lang="en-GB" altLang="en-US"/>
          </a:p>
        </p:txBody>
      </p:sp>
    </p:spTree>
    <p:extLst>
      <p:ext uri="{BB962C8B-B14F-4D97-AF65-F5344CB8AC3E}">
        <p14:creationId xmlns:p14="http://schemas.microsoft.com/office/powerpoint/2010/main" val="13958697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GB" sz="1050" dirty="0"/>
          </a:p>
          <a:p>
            <a:r>
              <a:rPr lang="en-GB" sz="1050" dirty="0"/>
              <a:t>Learning opportunity's</a:t>
            </a:r>
            <a:r>
              <a:rPr lang="en-GB" sz="1050" baseline="0" dirty="0"/>
              <a:t> links to Department For Education Guidance </a:t>
            </a:r>
          </a:p>
          <a:p>
            <a:pPr marL="0" indent="0">
              <a:buFont typeface="Arial" panose="020B0604020202020204" pitchFamily="34" charset="0"/>
              <a:buNone/>
            </a:pPr>
            <a:endParaRPr lang="en-GB" sz="1050" baseline="0" dirty="0"/>
          </a:p>
          <a:p>
            <a:pPr marL="171450" indent="-171450">
              <a:buFont typeface="Arial" panose="020B0604020202020204" pitchFamily="34" charset="0"/>
              <a:buChar char="•"/>
            </a:pPr>
            <a:r>
              <a:rPr lang="en-GB" sz="1050" baseline="0" dirty="0"/>
              <a:t>H1. How to make informed decisions about health  ( increase knowledge /awareness for CYP to make informed choice)</a:t>
            </a:r>
          </a:p>
          <a:p>
            <a:pPr marL="171450" indent="-171450">
              <a:buFont typeface="Arial" panose="020B0604020202020204" pitchFamily="34" charset="0"/>
              <a:buChar char="•"/>
            </a:pPr>
            <a:r>
              <a:rPr lang="en-GB" sz="1050" baseline="0" dirty="0"/>
              <a:t>H2. Elements of a balanced Healthy Lifestyle </a:t>
            </a:r>
          </a:p>
          <a:p>
            <a:pPr marL="0" indent="0">
              <a:buFont typeface="Arial" panose="020B0604020202020204" pitchFamily="34" charset="0"/>
              <a:buNone/>
            </a:pPr>
            <a:endParaRPr lang="en-GB" sz="1050" baseline="0" dirty="0"/>
          </a:p>
          <a:p>
            <a:pPr marL="0" indent="0">
              <a:buFont typeface="Arial" panose="020B0604020202020204" pitchFamily="34" charset="0"/>
              <a:buNone/>
            </a:pPr>
            <a:r>
              <a:rPr lang="en-GB" sz="1050" baseline="0" dirty="0"/>
              <a:t> “Good Health is not just the absence of disease or illness, it is  a state of complete physical, mental and social wellbeing” </a:t>
            </a:r>
          </a:p>
          <a:p>
            <a:pPr marL="0" indent="0">
              <a:buFont typeface="Arial" panose="020B0604020202020204" pitchFamily="34" charset="0"/>
              <a:buNone/>
            </a:pPr>
            <a:endParaRPr lang="en-GB" sz="1050" baseline="0" dirty="0"/>
          </a:p>
          <a:p>
            <a:r>
              <a:rPr lang="en-GB" sz="1050" baseline="0" dirty="0"/>
              <a:t>CHECK WITH CLASS TEACHER TRIGGER’S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50" dirty="0"/>
              <a:t>Delivery</a:t>
            </a:r>
            <a:r>
              <a:rPr lang="en-GB" sz="1050" baseline="0" dirty="0"/>
              <a:t> – Introduce yourself where you’re from what you will be covering in today’s session.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50" baseline="0" dirty="0"/>
              <a:t>If this is not the 1</a:t>
            </a:r>
            <a:r>
              <a:rPr lang="en-GB" sz="1050" baseline="30000" dirty="0"/>
              <a:t>st</a:t>
            </a:r>
            <a:r>
              <a:rPr lang="en-GB" sz="1050" baseline="0" dirty="0"/>
              <a:t> session recap on prior session and explain the Topic to be covered this visit.</a:t>
            </a:r>
          </a:p>
          <a:p>
            <a:endParaRPr lang="en-GB" sz="1050"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GB" sz="1050" baseline="0" dirty="0"/>
              <a:t> Class Agreement – Ask the children what they want to have within the agreement.</a:t>
            </a:r>
          </a:p>
          <a:p>
            <a:pPr marL="0" marR="0" indent="0" algn="l" defTabSz="914400" rtl="0" eaLnBrk="1" fontAlgn="auto" latinLnBrk="0" hangingPunct="1">
              <a:lnSpc>
                <a:spcPct val="100000"/>
              </a:lnSpc>
              <a:spcBef>
                <a:spcPts val="0"/>
              </a:spcBef>
              <a:spcAft>
                <a:spcPts val="0"/>
              </a:spcAft>
              <a:buClrTx/>
              <a:buSzTx/>
              <a:buFontTx/>
              <a:buNone/>
              <a:tabLst/>
              <a:defRPr/>
            </a:pPr>
            <a:r>
              <a:rPr lang="en-GB" sz="1050" baseline="0" dirty="0"/>
              <a:t>You may need to prompt the class with suggestions </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GB" sz="1050" baseline="0" dirty="0"/>
              <a:t>Put hand up when asking/answering questions ( so we can all hear what is being said – explain if people shout out we don’t hear what's been said )</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GB" sz="1050" baseline="0" dirty="0"/>
              <a:t>Respect each other</a:t>
            </a:r>
          </a:p>
          <a:p>
            <a:pPr marL="0" marR="0" indent="0" algn="l" defTabSz="914400" rtl="0" eaLnBrk="1" fontAlgn="auto" latinLnBrk="0" hangingPunct="1">
              <a:lnSpc>
                <a:spcPct val="100000"/>
              </a:lnSpc>
              <a:spcBef>
                <a:spcPts val="0"/>
              </a:spcBef>
              <a:spcAft>
                <a:spcPts val="0"/>
              </a:spcAft>
              <a:buClrTx/>
              <a:buSzTx/>
              <a:buFontTx/>
              <a:buNone/>
              <a:tabLst/>
              <a:defRPr/>
            </a:pPr>
            <a:r>
              <a:rPr lang="en-GB" sz="1050" baseline="0" dirty="0"/>
              <a:t>Write the Agreement on a board or flip chart.</a:t>
            </a:r>
          </a:p>
          <a:p>
            <a:pPr marL="0" marR="0" indent="0" algn="l" defTabSz="914400" rtl="0" eaLnBrk="1" fontAlgn="auto" latinLnBrk="0" hangingPunct="1">
              <a:lnSpc>
                <a:spcPct val="100000"/>
              </a:lnSpc>
              <a:spcBef>
                <a:spcPts val="0"/>
              </a:spcBef>
              <a:spcAft>
                <a:spcPts val="0"/>
              </a:spcAft>
              <a:buClrTx/>
              <a:buSzTx/>
              <a:buFontTx/>
              <a:buNone/>
              <a:tabLst/>
              <a:defRPr/>
            </a:pPr>
            <a:r>
              <a:rPr lang="en-GB" sz="1050" baseline="0" dirty="0"/>
              <a:t>Use this to refer-back to throughout the session as and when need to.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050" baseline="0" dirty="0"/>
          </a:p>
          <a:p>
            <a:r>
              <a:rPr lang="en-GB" sz="1050" baseline="0" dirty="0"/>
              <a:t>Explain how the session is to give them more knowledge to enable them to make healthier lifestyle choices as they grow up so they can take care and look after their health and make their own choices with screen use and how to get a good sleep each night. </a:t>
            </a:r>
          </a:p>
          <a:p>
            <a:r>
              <a:rPr lang="en-GB" sz="1050" baseline="0" dirty="0"/>
              <a:t>Find out what the class think Health means -</a:t>
            </a:r>
          </a:p>
          <a:p>
            <a:endParaRPr lang="en-GB" sz="1050" baseline="0" dirty="0"/>
          </a:p>
          <a:p>
            <a:r>
              <a:rPr lang="en-GB" sz="1050" baseline="0" dirty="0"/>
              <a:t>Ask the class what does it mean when we say the words Health/Healthy lifestyle  – explain elements physical, mental and social to Health </a:t>
            </a:r>
          </a:p>
          <a:p>
            <a:r>
              <a:rPr lang="en-GB" sz="1050" baseline="0" dirty="0"/>
              <a:t>Being Active </a:t>
            </a:r>
          </a:p>
          <a:p>
            <a:r>
              <a:rPr lang="en-GB" sz="1050" baseline="0" dirty="0"/>
              <a:t>Eating Healthy Foods</a:t>
            </a:r>
          </a:p>
          <a:p>
            <a:r>
              <a:rPr lang="en-GB" sz="1050" baseline="0" dirty="0"/>
              <a:t>Having good friendships and connecting with others – Clubs </a:t>
            </a:r>
          </a:p>
          <a:p>
            <a:r>
              <a:rPr lang="en-GB" sz="1050" baseline="0" dirty="0"/>
              <a:t>Good Sleep Bedtime routines</a:t>
            </a:r>
          </a:p>
          <a:p>
            <a:r>
              <a:rPr lang="en-GB" sz="1050" baseline="0" dirty="0"/>
              <a:t>Not too much screen time </a:t>
            </a:r>
          </a:p>
          <a:p>
            <a:r>
              <a:rPr lang="en-GB" sz="1050" baseline="0" dirty="0"/>
              <a:t>Staying away from harmful substance smoking /alcohol/drugs</a:t>
            </a:r>
          </a:p>
          <a:p>
            <a:r>
              <a:rPr lang="en-GB" sz="1050" baseline="0" dirty="0"/>
              <a:t>Learning something new </a:t>
            </a:r>
          </a:p>
          <a:p>
            <a:r>
              <a:rPr lang="en-GB" sz="1050" baseline="0" dirty="0"/>
              <a:t>Doing the things that are beneficial to being healthy </a:t>
            </a:r>
          </a:p>
          <a:p>
            <a:r>
              <a:rPr lang="en-GB" sz="1050" baseline="0" dirty="0"/>
              <a:t>Being aware of different emotions and our feelings </a:t>
            </a:r>
          </a:p>
          <a:p>
            <a:endParaRPr lang="en-GB" sz="1050" baseline="0" dirty="0"/>
          </a:p>
          <a:p>
            <a:r>
              <a:rPr lang="en-GB" sz="1050" baseline="0" dirty="0"/>
              <a:t>Aims of the session are. By the end of the session the children will be able to:</a:t>
            </a:r>
          </a:p>
          <a:p>
            <a:pPr marL="171450" indent="-171450">
              <a:buFont typeface="Arial" panose="020B0604020202020204" pitchFamily="34" charset="0"/>
              <a:buChar char="•"/>
            </a:pPr>
            <a:r>
              <a:rPr lang="en-GB" sz="1050" baseline="0" dirty="0"/>
              <a:t>Know how to look for basic info on a food label                                                                                                                                                                                                                                                                                                                                                                                                                                                                                                       </a:t>
            </a:r>
          </a:p>
          <a:p>
            <a:pPr marL="171450" indent="-171450">
              <a:buFont typeface="Arial" panose="020B0604020202020204" pitchFamily="34" charset="0"/>
              <a:buChar char="•"/>
            </a:pPr>
            <a:r>
              <a:rPr lang="en-GB" sz="1050" baseline="0" dirty="0"/>
              <a:t>Be able to compare 2 similar products and decide which is a healthier choice</a:t>
            </a:r>
          </a:p>
          <a:p>
            <a:pPr marL="171450" indent="-171450">
              <a:buFont typeface="Arial" panose="020B0604020202020204" pitchFamily="34" charset="0"/>
              <a:buChar char="•"/>
            </a:pPr>
            <a:r>
              <a:rPr lang="en-GB" sz="1050" baseline="0" dirty="0"/>
              <a:t>Explain the difference between natural and added sugar</a:t>
            </a:r>
          </a:p>
          <a:p>
            <a:pPr marL="171450" indent="-171450">
              <a:buFont typeface="Arial" panose="020B0604020202020204" pitchFamily="34" charset="0"/>
              <a:buChar char="•"/>
            </a:pPr>
            <a:r>
              <a:rPr lang="en-GB" sz="1050" baseline="0" dirty="0"/>
              <a:t>Know what the sugar guidelines are for their age group</a:t>
            </a:r>
          </a:p>
          <a:p>
            <a:pPr marL="171450" indent="-171450">
              <a:buFont typeface="Arial" panose="020B0604020202020204" pitchFamily="34" charset="0"/>
              <a:buChar char="•"/>
            </a:pPr>
            <a:r>
              <a:rPr lang="en-GB" sz="1050" baseline="0" dirty="0"/>
              <a:t>Be able to suggest healthier swaps for a range of sugary food and drinks</a:t>
            </a:r>
          </a:p>
          <a:p>
            <a:endParaRPr lang="en-GB" sz="1050" baseline="0" dirty="0"/>
          </a:p>
          <a:p>
            <a:r>
              <a:rPr lang="en-GB" sz="1050" baseline="0" dirty="0"/>
              <a:t>Class agreement (ground rules) Children may come up with their own</a:t>
            </a:r>
          </a:p>
          <a:p>
            <a:r>
              <a:rPr lang="en-GB" sz="1050" baseline="0" dirty="0"/>
              <a:t>e.g. Don’t shout out</a:t>
            </a:r>
          </a:p>
          <a:p>
            <a:r>
              <a:rPr lang="en-GB" sz="1050" baseline="0" dirty="0"/>
              <a:t>Don’t talk over other people </a:t>
            </a:r>
          </a:p>
          <a:p>
            <a:r>
              <a:rPr lang="en-GB" sz="1050" baseline="0" dirty="0"/>
              <a:t>Listen to each other </a:t>
            </a:r>
          </a:p>
          <a:p>
            <a:r>
              <a:rPr lang="en-GB" sz="1050" baseline="0" dirty="0"/>
              <a:t>Be respectful </a:t>
            </a:r>
          </a:p>
        </p:txBody>
      </p:sp>
      <p:sp>
        <p:nvSpPr>
          <p:cNvPr id="4" name="Slide Number Placeholder 3"/>
          <p:cNvSpPr>
            <a:spLocks noGrp="1"/>
          </p:cNvSpPr>
          <p:nvPr>
            <p:ph type="sldNum" sz="quarter" idx="10"/>
          </p:nvPr>
        </p:nvSpPr>
        <p:spPr/>
        <p:txBody>
          <a:bodyPr/>
          <a:lstStyle/>
          <a:p>
            <a:fld id="{60A31418-8E6A-40A4-8C80-17894AB69F0A}" type="slidenum">
              <a:rPr lang="en-GB" smtClean="0"/>
              <a:t>2</a:t>
            </a:fld>
            <a:endParaRPr lang="en-GB"/>
          </a:p>
        </p:txBody>
      </p:sp>
    </p:spTree>
    <p:extLst>
      <p:ext uri="{BB962C8B-B14F-4D97-AF65-F5344CB8AC3E}">
        <p14:creationId xmlns:p14="http://schemas.microsoft.com/office/powerpoint/2010/main" val="7497029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Think about when you need to concentrate the most. Setting your own boundaries is a really positive way to show adults that you’re responsible. Think of it as ‘leveling up’. </a:t>
            </a:r>
          </a:p>
          <a:p>
            <a:r>
              <a:rPr lang="en-US" dirty="0"/>
              <a:t>In conclusion, the best time to go on your screen is when nothing else needs your attention first, like getting ready to go somewhere, going to sleep and talking with your friends and family. </a:t>
            </a:r>
            <a:endParaRPr lang="en-GB" dirty="0"/>
          </a:p>
        </p:txBody>
      </p:sp>
      <p:sp>
        <p:nvSpPr>
          <p:cNvPr id="4" name="Slide Number Placeholder 3"/>
          <p:cNvSpPr>
            <a:spLocks noGrp="1"/>
          </p:cNvSpPr>
          <p:nvPr>
            <p:ph type="sldNum" sz="quarter" idx="5"/>
          </p:nvPr>
        </p:nvSpPr>
        <p:spPr/>
        <p:txBody>
          <a:bodyPr/>
          <a:lstStyle/>
          <a:p>
            <a:fld id="{6A31EC3F-35D5-45BE-BBAA-5980B9B231DD}" type="slidenum">
              <a:rPr lang="en-GB" altLang="en-US" smtClean="0"/>
              <a:pPr/>
              <a:t>20</a:t>
            </a:fld>
            <a:endParaRPr lang="en-GB" altLang="en-US"/>
          </a:p>
        </p:txBody>
      </p:sp>
    </p:spTree>
    <p:extLst>
      <p:ext uri="{BB962C8B-B14F-4D97-AF65-F5344CB8AC3E}">
        <p14:creationId xmlns:p14="http://schemas.microsoft.com/office/powerpoint/2010/main" val="32410126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Ask the children to guess how much sleep a:</a:t>
            </a:r>
          </a:p>
          <a:p>
            <a:r>
              <a:rPr lang="en-US" b="1" dirty="0"/>
              <a:t>0-3 month old needs? 14-17 hours</a:t>
            </a:r>
          </a:p>
          <a:p>
            <a:r>
              <a:rPr lang="en-US" b="1" dirty="0"/>
              <a:t>4-11 months 12-15 hours</a:t>
            </a:r>
          </a:p>
          <a:p>
            <a:r>
              <a:rPr lang="en-US" b="1" dirty="0"/>
              <a:t>3-5 years 10-13 hours</a:t>
            </a:r>
          </a:p>
          <a:p>
            <a:r>
              <a:rPr lang="en-US" b="1" dirty="0"/>
              <a:t>6-13 years 9-11 hours</a:t>
            </a:r>
          </a:p>
          <a:p>
            <a:r>
              <a:rPr lang="en-US" b="1" dirty="0"/>
              <a:t>14-18 years 8-10 hours</a:t>
            </a:r>
          </a:p>
          <a:p>
            <a:r>
              <a:rPr lang="en-US" b="1" dirty="0"/>
              <a:t>18-25 is in the middle of 7-10 hours</a:t>
            </a:r>
          </a:p>
          <a:p>
            <a:r>
              <a:rPr lang="en-US" b="1" dirty="0"/>
              <a:t>25+ 7-9 hours</a:t>
            </a:r>
          </a:p>
          <a:p>
            <a:r>
              <a:rPr lang="en-US" b="0" dirty="0"/>
              <a:t>This is the recommended amount and how much sleep each individual needs varies from person to person. </a:t>
            </a:r>
          </a:p>
          <a:p>
            <a:endParaRPr lang="en-GB" b="1" dirty="0"/>
          </a:p>
        </p:txBody>
      </p:sp>
      <p:sp>
        <p:nvSpPr>
          <p:cNvPr id="4" name="Slide Number Placeholder 3"/>
          <p:cNvSpPr>
            <a:spLocks noGrp="1"/>
          </p:cNvSpPr>
          <p:nvPr>
            <p:ph type="sldNum" sz="quarter" idx="5"/>
          </p:nvPr>
        </p:nvSpPr>
        <p:spPr/>
        <p:txBody>
          <a:bodyPr/>
          <a:lstStyle/>
          <a:p>
            <a:fld id="{6A31EC3F-35D5-45BE-BBAA-5980B9B231DD}" type="slidenum">
              <a:rPr lang="en-GB" altLang="en-US" smtClean="0"/>
              <a:pPr/>
              <a:t>21</a:t>
            </a:fld>
            <a:endParaRPr lang="en-GB" altLang="en-US"/>
          </a:p>
        </p:txBody>
      </p:sp>
    </p:spTree>
    <p:extLst>
      <p:ext uri="{BB962C8B-B14F-4D97-AF65-F5344CB8AC3E}">
        <p14:creationId xmlns:p14="http://schemas.microsoft.com/office/powerpoint/2010/main" val="11515161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Encourage the children to think about what time they have to be up for school. Explain that we should try and get the maximum amount of sleep we can, to be our best selves. Recap back to how they feel when they don’t have a good sleep. </a:t>
            </a:r>
            <a:br>
              <a:rPr lang="en-US" dirty="0"/>
            </a:br>
            <a:r>
              <a:rPr lang="en-US" dirty="0" err="1"/>
              <a:t>Emphasise</a:t>
            </a:r>
            <a:r>
              <a:rPr lang="en-US" dirty="0"/>
              <a:t> that it is difficult getting up of a morning, especially in the winter months, but if we have had a good sleep and jump straight about of bed, ready to kick start our day, we will </a:t>
            </a:r>
            <a:r>
              <a:rPr lang="en-GB" noProof="0"/>
              <a:t>feel</a:t>
            </a:r>
            <a:r>
              <a:rPr lang="en-US" dirty="0"/>
              <a:t> better physically and mentally. </a:t>
            </a:r>
            <a:endParaRPr lang="en-GB" dirty="0"/>
          </a:p>
        </p:txBody>
      </p:sp>
      <p:sp>
        <p:nvSpPr>
          <p:cNvPr id="4" name="Slide Number Placeholder 3"/>
          <p:cNvSpPr>
            <a:spLocks noGrp="1"/>
          </p:cNvSpPr>
          <p:nvPr>
            <p:ph type="sldNum" sz="quarter" idx="5"/>
          </p:nvPr>
        </p:nvSpPr>
        <p:spPr/>
        <p:txBody>
          <a:bodyPr/>
          <a:lstStyle/>
          <a:p>
            <a:fld id="{6A31EC3F-35D5-45BE-BBAA-5980B9B231DD}" type="slidenum">
              <a:rPr lang="en-GB" altLang="en-US" smtClean="0"/>
              <a:pPr/>
              <a:t>22</a:t>
            </a:fld>
            <a:endParaRPr lang="en-GB" altLang="en-US"/>
          </a:p>
        </p:txBody>
      </p:sp>
    </p:spTree>
    <p:extLst>
      <p:ext uri="{BB962C8B-B14F-4D97-AF65-F5344CB8AC3E}">
        <p14:creationId xmlns:p14="http://schemas.microsoft.com/office/powerpoint/2010/main" val="27762723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Health professionals call this </a:t>
            </a:r>
            <a:r>
              <a:rPr lang="en-GB" i="1" dirty="0"/>
              <a:t>sleep hygiene</a:t>
            </a:r>
            <a:r>
              <a:rPr lang="en-GB" dirty="0"/>
              <a:t>. Sleep hygiene means the habits and routines that help us get a good night's sleep.</a:t>
            </a:r>
          </a:p>
          <a:p>
            <a:r>
              <a:rPr lang="en-GB" dirty="0"/>
              <a:t>Point to each icon and ask the class what they think it means before explaining.</a:t>
            </a:r>
          </a:p>
          <a:p>
            <a:r>
              <a:rPr lang="en-GB" b="1" dirty="0"/>
              <a:t>🦷 Brush your teeth</a:t>
            </a:r>
          </a:p>
          <a:p>
            <a:r>
              <a:rPr lang="en-GB" dirty="0"/>
              <a:t>Getting ready for bed helps tell our brain that bedtime is getting closer. </a:t>
            </a:r>
          </a:p>
          <a:p>
            <a:r>
              <a:rPr lang="en-GB" b="1" dirty="0"/>
              <a:t>😌 Relax</a:t>
            </a:r>
          </a:p>
          <a:p>
            <a:r>
              <a:rPr lang="en-GB" dirty="0"/>
              <a:t>Reading, colouring, listening to calm music or gentle breathing can help our brain slow down before sleep. </a:t>
            </a:r>
          </a:p>
          <a:p>
            <a:r>
              <a:rPr lang="en-GB" b="1" dirty="0"/>
              <a:t>🛁 Bath or shower</a:t>
            </a:r>
          </a:p>
          <a:p>
            <a:r>
              <a:rPr lang="en-GB" dirty="0"/>
              <a:t>A warm bath or shower can help us relax as part of our bedtime routine. </a:t>
            </a:r>
          </a:p>
          <a:p>
            <a:r>
              <a:rPr lang="en-GB" b="1" dirty="0"/>
              <a:t>🌙 Dim the lights</a:t>
            </a:r>
          </a:p>
          <a:p>
            <a:r>
              <a:rPr lang="en-GB" dirty="0"/>
              <a:t>As bedtime gets closer, make the room darker where possible. </a:t>
            </a:r>
          </a:p>
          <a:p>
            <a:r>
              <a:rPr lang="en-GB" dirty="0"/>
              <a:t>This helps our brain produce melatonin and prepare for sleep. </a:t>
            </a:r>
          </a:p>
          <a:p>
            <a:r>
              <a:rPr lang="en-GB" b="1" dirty="0"/>
              <a:t>🚪 Dark bedroom</a:t>
            </a:r>
          </a:p>
          <a:p>
            <a:r>
              <a:rPr lang="en-GB" dirty="0"/>
              <a:t>Keep the bedroom as dark and quiet as possible, while making sure it still feels safe and comfortable. </a:t>
            </a:r>
          </a:p>
          <a:p>
            <a:r>
              <a:rPr lang="en-GB" b="1" dirty="0"/>
              <a:t>📵 Screens away</a:t>
            </a:r>
          </a:p>
          <a:p>
            <a:r>
              <a:rPr lang="en-GB" dirty="0"/>
              <a:t>Try to avoid screens for at least </a:t>
            </a:r>
            <a:r>
              <a:rPr lang="en-GB" b="1" dirty="0"/>
              <a:t>30–60 minutes</a:t>
            </a:r>
            <a:r>
              <a:rPr lang="en-GB" dirty="0"/>
              <a:t> before bedtime. </a:t>
            </a:r>
          </a:p>
          <a:p>
            <a:r>
              <a:rPr lang="en-GB" dirty="0"/>
              <a:t>If possible, leave phones and tablets outside the bedroom or use </a:t>
            </a:r>
            <a:r>
              <a:rPr lang="en-GB" b="1" dirty="0"/>
              <a:t>Do Not Disturb</a:t>
            </a:r>
            <a:r>
              <a:rPr lang="en-GB" dirty="0"/>
              <a:t>. </a:t>
            </a:r>
          </a:p>
          <a:p>
            <a:r>
              <a:rPr lang="en-GB" b="1" dirty="0"/>
              <a:t>🥗 Healthy food</a:t>
            </a:r>
          </a:p>
          <a:p>
            <a:r>
              <a:rPr lang="en-GB" dirty="0"/>
              <a:t>Eating a balanced diet and avoiding foods or drinks with caffeine close to bedtime can support good sleep. </a:t>
            </a:r>
          </a:p>
          <a:p>
            <a:r>
              <a:rPr lang="en-GB" b="1" dirty="0"/>
              <a:t>📖 Read a book</a:t>
            </a:r>
          </a:p>
          <a:p>
            <a:r>
              <a:rPr lang="en-GB" dirty="0"/>
              <a:t>Reading can help our brain relax before going to sleep. </a:t>
            </a:r>
          </a:p>
          <a:p>
            <a:r>
              <a:rPr lang="en-GB" b="1" dirty="0"/>
              <a:t>🏃 60 minutes active</a:t>
            </a:r>
          </a:p>
          <a:p>
            <a:r>
              <a:rPr lang="en-GB" dirty="0"/>
              <a:t>Being active during the day can help our bodies feel ready for sleep at night. </a:t>
            </a:r>
          </a:p>
          <a:p>
            <a:r>
              <a:rPr lang="en-GB" b="1" dirty="0"/>
              <a:t>🕒 Regular bedtime</a:t>
            </a:r>
          </a:p>
          <a:p>
            <a:r>
              <a:rPr lang="en-GB" dirty="0"/>
              <a:t>Try to go to bed and wake up at similar times every day, including weekends where possible.</a:t>
            </a:r>
          </a:p>
        </p:txBody>
      </p:sp>
      <p:sp>
        <p:nvSpPr>
          <p:cNvPr id="4" name="Slide Number Placeholder 3"/>
          <p:cNvSpPr>
            <a:spLocks noGrp="1"/>
          </p:cNvSpPr>
          <p:nvPr>
            <p:ph type="sldNum" sz="quarter" idx="5"/>
          </p:nvPr>
        </p:nvSpPr>
        <p:spPr/>
        <p:txBody>
          <a:bodyPr/>
          <a:lstStyle/>
          <a:p>
            <a:fld id="{6A31EC3F-35D5-45BE-BBAA-5980B9B231DD}" type="slidenum">
              <a:rPr lang="en-GB" altLang="en-US" smtClean="0"/>
              <a:pPr/>
              <a:t>23</a:t>
            </a:fld>
            <a:endParaRPr lang="en-GB" altLang="en-US"/>
          </a:p>
        </p:txBody>
      </p:sp>
    </p:spTree>
    <p:extLst>
      <p:ext uri="{BB962C8B-B14F-4D97-AF65-F5344CB8AC3E}">
        <p14:creationId xmlns:p14="http://schemas.microsoft.com/office/powerpoint/2010/main" val="27361806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760304-017E-1F96-5522-6764F908EB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3B2D7B-942C-9073-ABB2-83A3CD68E09B}"/>
              </a:ext>
            </a:extLst>
          </p:cNvPr>
          <p:cNvSpPr>
            <a:spLocks noGrp="1" noRot="1" noChangeAspect="1"/>
          </p:cNvSpPr>
          <p:nvPr>
            <p:ph type="sldImg"/>
          </p:nvPr>
        </p:nvSpPr>
        <p:spPr>
          <a:xfrm>
            <a:off x="90488" y="744538"/>
            <a:ext cx="6616700" cy="3722687"/>
          </a:xfrm>
        </p:spPr>
      </p:sp>
      <p:sp>
        <p:nvSpPr>
          <p:cNvPr id="3" name="Notes Placeholder 2">
            <a:extLst>
              <a:ext uri="{FF2B5EF4-FFF2-40B4-BE49-F238E27FC236}">
                <a16:creationId xmlns:a16="http://schemas.microsoft.com/office/drawing/2014/main" id="{C1C90254-18BF-D280-CFC0-D6F61BE4A5B5}"/>
              </a:ext>
            </a:extLst>
          </p:cNvPr>
          <p:cNvSpPr>
            <a:spLocks noGrp="1"/>
          </p:cNvSpPr>
          <p:nvPr>
            <p:ph type="body" idx="1"/>
          </p:nvPr>
        </p:nvSpPr>
        <p:spPr/>
        <p:txBody>
          <a:bodyPr/>
          <a:lstStyle/>
          <a:p>
            <a:r>
              <a:rPr lang="en-US" dirty="0"/>
              <a:t>Healthy Screen Pledge </a:t>
            </a:r>
          </a:p>
          <a:p>
            <a:r>
              <a:rPr lang="en-US" dirty="0"/>
              <a:t>Ask the children who will share a healthy screen/sleep habit they will share with the room.</a:t>
            </a:r>
          </a:p>
        </p:txBody>
      </p:sp>
      <p:sp>
        <p:nvSpPr>
          <p:cNvPr id="4" name="Slide Number Placeholder 3">
            <a:extLst>
              <a:ext uri="{FF2B5EF4-FFF2-40B4-BE49-F238E27FC236}">
                <a16:creationId xmlns:a16="http://schemas.microsoft.com/office/drawing/2014/main" id="{51E49B83-EFAD-CEFD-8013-896478F9749A}"/>
              </a:ext>
            </a:extLst>
          </p:cNvPr>
          <p:cNvSpPr>
            <a:spLocks noGrp="1"/>
          </p:cNvSpPr>
          <p:nvPr>
            <p:ph type="sldNum" sz="quarter" idx="5"/>
          </p:nvPr>
        </p:nvSpPr>
        <p:spPr/>
        <p:txBody>
          <a:bodyPr/>
          <a:lstStyle/>
          <a:p>
            <a:fld id="{6A31EC3F-35D5-45BE-BBAA-5980B9B231DD}" type="slidenum">
              <a:rPr lang="en-GB" altLang="en-US" smtClean="0"/>
              <a:pPr/>
              <a:t>24</a:t>
            </a:fld>
            <a:endParaRPr lang="en-GB" altLang="en-US"/>
          </a:p>
        </p:txBody>
      </p:sp>
    </p:spTree>
    <p:extLst>
      <p:ext uri="{BB962C8B-B14F-4D97-AF65-F5344CB8AC3E}">
        <p14:creationId xmlns:p14="http://schemas.microsoft.com/office/powerpoint/2010/main" val="37005323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A31EC3F-35D5-45BE-BBAA-5980B9B231DD}" type="slidenum">
              <a:rPr lang="en-GB" altLang="en-US" smtClean="0"/>
              <a:pPr/>
              <a:t>25</a:t>
            </a:fld>
            <a:endParaRPr lang="en-GB" altLang="en-US"/>
          </a:p>
        </p:txBody>
      </p:sp>
    </p:spTree>
    <p:extLst>
      <p:ext uri="{BB962C8B-B14F-4D97-AF65-F5344CB8AC3E}">
        <p14:creationId xmlns:p14="http://schemas.microsoft.com/office/powerpoint/2010/main" val="27877551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r>
              <a:rPr lang="en-US" dirty="0"/>
              <a:t>Ask the class what do we mean by screens? </a:t>
            </a:r>
          </a:p>
          <a:p>
            <a:r>
              <a:rPr lang="en-US" dirty="0"/>
              <a:t>Answers can include:</a:t>
            </a:r>
          </a:p>
          <a:p>
            <a:r>
              <a:rPr lang="en-US" dirty="0"/>
              <a:t>Phones </a:t>
            </a:r>
          </a:p>
          <a:p>
            <a:r>
              <a:rPr lang="en-US" dirty="0"/>
              <a:t>Game consoles </a:t>
            </a:r>
          </a:p>
          <a:p>
            <a:r>
              <a:rPr lang="en-US" dirty="0"/>
              <a:t>Tablets </a:t>
            </a:r>
          </a:p>
          <a:p>
            <a:r>
              <a:rPr lang="en-US" dirty="0"/>
              <a:t>Tv’s </a:t>
            </a:r>
          </a:p>
          <a:p>
            <a:r>
              <a:rPr lang="en-US" dirty="0"/>
              <a:t>Laptops</a:t>
            </a:r>
          </a:p>
          <a:p>
            <a:r>
              <a:rPr lang="en-US" dirty="0"/>
              <a:t>PC’s</a:t>
            </a:r>
          </a:p>
        </p:txBody>
      </p:sp>
      <p:sp>
        <p:nvSpPr>
          <p:cNvPr id="4" name="Slide Number Placeholder 3"/>
          <p:cNvSpPr>
            <a:spLocks noGrp="1"/>
          </p:cNvSpPr>
          <p:nvPr>
            <p:ph type="sldNum" sz="quarter" idx="5"/>
          </p:nvPr>
        </p:nvSpPr>
        <p:spPr/>
        <p:txBody>
          <a:bodyPr/>
          <a:lstStyle/>
          <a:p>
            <a:fld id="{6A31EC3F-35D5-45BE-BBAA-5980B9B231DD}" type="slidenum">
              <a:rPr lang="en-GB" altLang="en-US" smtClean="0"/>
              <a:pPr/>
              <a:t>3</a:t>
            </a:fld>
            <a:endParaRPr lang="en-GB" altLang="en-US"/>
          </a:p>
        </p:txBody>
      </p:sp>
    </p:spTree>
    <p:extLst>
      <p:ext uri="{BB962C8B-B14F-4D97-AF65-F5344CB8AC3E}">
        <p14:creationId xmlns:p14="http://schemas.microsoft.com/office/powerpoint/2010/main" val="31015371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r>
              <a:rPr lang="en-US" dirty="0"/>
              <a:t>Ask the children why do we need screens? </a:t>
            </a:r>
          </a:p>
          <a:p>
            <a:r>
              <a:rPr lang="en-US" dirty="0"/>
              <a:t>Answers they may give are:</a:t>
            </a:r>
          </a:p>
          <a:p>
            <a:r>
              <a:rPr lang="en-US" dirty="0"/>
              <a:t>For gaming, homework, watch </a:t>
            </a:r>
            <a:r>
              <a:rPr lang="en-US" dirty="0" err="1"/>
              <a:t>Youtube</a:t>
            </a:r>
            <a:r>
              <a:rPr lang="en-US" dirty="0"/>
              <a:t>, watch </a:t>
            </a:r>
            <a:r>
              <a:rPr lang="en-US" dirty="0" err="1"/>
              <a:t>programmes</a:t>
            </a:r>
            <a:r>
              <a:rPr lang="en-US" dirty="0"/>
              <a:t>, read books online, connect with friends. </a:t>
            </a:r>
          </a:p>
          <a:p>
            <a:r>
              <a:rPr lang="en-US" dirty="0"/>
              <a:t>Explain to children that in this day and age screens are very important in today’s society. Not a day will go by without having the need to use a screen. </a:t>
            </a:r>
          </a:p>
          <a:p>
            <a:r>
              <a:rPr lang="en-US" b="1" dirty="0"/>
              <a:t>BUT </a:t>
            </a:r>
            <a:r>
              <a:rPr lang="en-US" b="0" dirty="0"/>
              <a:t>Just like the cavemen once discovered fire, they quickly learned that they must use it responsibly or they could end up in danger. </a:t>
            </a:r>
            <a:endParaRPr lang="en-US" b="1" dirty="0"/>
          </a:p>
        </p:txBody>
      </p:sp>
      <p:sp>
        <p:nvSpPr>
          <p:cNvPr id="4" name="Slide Number Placeholder 3"/>
          <p:cNvSpPr>
            <a:spLocks noGrp="1"/>
          </p:cNvSpPr>
          <p:nvPr>
            <p:ph type="sldNum" sz="quarter" idx="5"/>
          </p:nvPr>
        </p:nvSpPr>
        <p:spPr/>
        <p:txBody>
          <a:bodyPr/>
          <a:lstStyle/>
          <a:p>
            <a:fld id="{6A31EC3F-35D5-45BE-BBAA-5980B9B231DD}" type="slidenum">
              <a:rPr lang="en-GB" altLang="en-US" smtClean="0"/>
              <a:pPr/>
              <a:t>4</a:t>
            </a:fld>
            <a:endParaRPr lang="en-GB" altLang="en-US"/>
          </a:p>
        </p:txBody>
      </p:sp>
    </p:spTree>
    <p:extLst>
      <p:ext uri="{BB962C8B-B14F-4D97-AF65-F5344CB8AC3E}">
        <p14:creationId xmlns:p14="http://schemas.microsoft.com/office/powerpoint/2010/main" val="10762090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Split into groups.</a:t>
            </a:r>
          </a:p>
          <a:p>
            <a:r>
              <a:rPr lang="en-GB" dirty="0"/>
              <a:t>Challenge:</a:t>
            </a:r>
          </a:p>
          <a:p>
            <a:r>
              <a:rPr lang="en-GB" dirty="0"/>
              <a:t>Design the most addictive app in the world.</a:t>
            </a:r>
          </a:p>
          <a:p>
            <a:r>
              <a:rPr lang="en-GB" dirty="0"/>
              <a:t>What would it include?</a:t>
            </a:r>
          </a:p>
          <a:p>
            <a:endParaRPr lang="en-GB" dirty="0"/>
          </a:p>
          <a:p>
            <a:r>
              <a:rPr lang="en-GB" dirty="0"/>
              <a:t>Then reveal...</a:t>
            </a:r>
          </a:p>
          <a:p>
            <a:r>
              <a:rPr lang="en-GB" dirty="0"/>
              <a:t>"Congratulations...</a:t>
            </a:r>
            <a:br>
              <a:rPr lang="en-GB" dirty="0"/>
            </a:br>
            <a:r>
              <a:rPr lang="en-GB" dirty="0"/>
              <a:t>You've just designed exactly what companies already do."</a:t>
            </a:r>
          </a:p>
          <a:p>
            <a:endParaRPr lang="en-GB" dirty="0"/>
          </a:p>
        </p:txBody>
      </p:sp>
      <p:sp>
        <p:nvSpPr>
          <p:cNvPr id="4" name="Slide Number Placeholder 3"/>
          <p:cNvSpPr>
            <a:spLocks noGrp="1"/>
          </p:cNvSpPr>
          <p:nvPr>
            <p:ph type="sldNum" sz="quarter" idx="5"/>
          </p:nvPr>
        </p:nvSpPr>
        <p:spPr/>
        <p:txBody>
          <a:bodyPr/>
          <a:lstStyle/>
          <a:p>
            <a:fld id="{6A31EC3F-35D5-45BE-BBAA-5980B9B231DD}" type="slidenum">
              <a:rPr lang="en-GB" altLang="en-US" smtClean="0"/>
              <a:pPr/>
              <a:t>5</a:t>
            </a:fld>
            <a:endParaRPr lang="en-GB" altLang="en-US"/>
          </a:p>
        </p:txBody>
      </p:sp>
    </p:spTree>
    <p:extLst>
      <p:ext uri="{BB962C8B-B14F-4D97-AF65-F5344CB8AC3E}">
        <p14:creationId xmlns:p14="http://schemas.microsoft.com/office/powerpoint/2010/main" val="8292971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A31EC3F-35D5-45BE-BBAA-5980B9B231DD}" type="slidenum">
              <a:rPr lang="en-GB" altLang="en-US" smtClean="0"/>
              <a:pPr/>
              <a:t>6</a:t>
            </a:fld>
            <a:endParaRPr lang="en-GB" altLang="en-US"/>
          </a:p>
        </p:txBody>
      </p:sp>
    </p:spTree>
    <p:extLst>
      <p:ext uri="{BB962C8B-B14F-4D97-AF65-F5344CB8AC3E}">
        <p14:creationId xmlns:p14="http://schemas.microsoft.com/office/powerpoint/2010/main" val="40155236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the children have they heard of AI?</a:t>
            </a:r>
          </a:p>
          <a:p>
            <a:r>
              <a:rPr lang="en-GB" dirty="0"/>
              <a:t>Children hear "AI" constantly but rarely understand it.</a:t>
            </a:r>
          </a:p>
          <a:p>
            <a:r>
              <a:rPr lang="en-GB" dirty="0"/>
              <a:t>AI is like a super-fast helper that notices patterns.</a:t>
            </a:r>
          </a:p>
          <a:p>
            <a:r>
              <a:rPr lang="en-GB" dirty="0"/>
              <a:t>Example:</a:t>
            </a:r>
          </a:p>
          <a:p>
            <a:r>
              <a:rPr lang="en-GB" dirty="0"/>
              <a:t>You watch 5 football videos.</a:t>
            </a:r>
          </a:p>
          <a:p>
            <a:r>
              <a:rPr lang="en-GB" dirty="0"/>
              <a:t>AI thinks:</a:t>
            </a:r>
          </a:p>
          <a:p>
            <a:r>
              <a:rPr lang="en-GB" dirty="0"/>
              <a:t>“Jake likes football."</a:t>
            </a:r>
          </a:p>
          <a:p>
            <a:r>
              <a:rPr lang="en-GB" dirty="0"/>
              <a:t>It now shows:</a:t>
            </a:r>
          </a:p>
          <a:p>
            <a:r>
              <a:rPr lang="en-GB" dirty="0"/>
              <a:t>football videos </a:t>
            </a:r>
          </a:p>
          <a:p>
            <a:r>
              <a:rPr lang="en-GB" dirty="0"/>
              <a:t>football adverts </a:t>
            </a:r>
          </a:p>
          <a:p>
            <a:r>
              <a:rPr lang="en-GB" dirty="0"/>
              <a:t>football games </a:t>
            </a:r>
          </a:p>
          <a:p>
            <a:r>
              <a:rPr lang="en-GB" dirty="0"/>
              <a:t>football shirts </a:t>
            </a:r>
          </a:p>
          <a:p>
            <a:r>
              <a:rPr lang="en-GB" b="1" dirty="0"/>
              <a:t>Can AI ever get it wrong?</a:t>
            </a:r>
            <a:endParaRPr lang="en-GB" dirty="0"/>
          </a:p>
          <a:p>
            <a:r>
              <a:rPr lang="en-GB" dirty="0"/>
              <a:t>Absolutely.</a:t>
            </a:r>
          </a:p>
          <a:p>
            <a:r>
              <a:rPr lang="en-GB" dirty="0"/>
              <a:t>This opens discussion nicely.</a:t>
            </a:r>
          </a:p>
          <a:p>
            <a:r>
              <a:rPr lang="en-GB" dirty="0"/>
              <a:t>Model answer should you need one - "AI has read and learnt from lots and lots of information, but it doesn't actually </a:t>
            </a:r>
            <a:r>
              <a:rPr lang="en-GB" i="1" dirty="0"/>
              <a:t>understand</a:t>
            </a:r>
            <a:r>
              <a:rPr lang="en-GB" dirty="0"/>
              <a:t> things like people do. Sometimes it guesses the wrong answer, a bit like when you answer a question in class but you're not quite sure.“ </a:t>
            </a:r>
          </a:p>
        </p:txBody>
      </p:sp>
      <p:sp>
        <p:nvSpPr>
          <p:cNvPr id="4" name="Slide Number Placeholder 3"/>
          <p:cNvSpPr>
            <a:spLocks noGrp="1"/>
          </p:cNvSpPr>
          <p:nvPr>
            <p:ph type="sldNum" sz="quarter" idx="5"/>
          </p:nvPr>
        </p:nvSpPr>
        <p:spPr/>
        <p:txBody>
          <a:bodyPr/>
          <a:lstStyle/>
          <a:p>
            <a:fld id="{6A31EC3F-35D5-45BE-BBAA-5980B9B231DD}" type="slidenum">
              <a:rPr lang="en-GB" altLang="en-US" smtClean="0"/>
              <a:pPr/>
              <a:t>7</a:t>
            </a:fld>
            <a:endParaRPr lang="en-GB" altLang="en-US"/>
          </a:p>
        </p:txBody>
      </p:sp>
    </p:spTree>
    <p:extLst>
      <p:ext uri="{BB962C8B-B14F-4D97-AF65-F5344CB8AC3E}">
        <p14:creationId xmlns:p14="http://schemas.microsoft.com/office/powerpoint/2010/main" val="30605204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Ask the children this riddle:</a:t>
            </a:r>
          </a:p>
          <a:p>
            <a:r>
              <a:rPr lang="en-US" b="0" dirty="0"/>
              <a:t>What is free, but priceless. You can’t own it but you can use it, You can’t keep it but you can spend it and once you have lost it you can never get it back? </a:t>
            </a:r>
            <a:r>
              <a:rPr lang="en-US" b="1" dirty="0"/>
              <a:t>TIME </a:t>
            </a:r>
            <a:endParaRPr lang="en-US" b="0" dirty="0"/>
          </a:p>
          <a:p>
            <a:r>
              <a:rPr lang="en-US" dirty="0"/>
              <a:t>Have you ever thought about what happens to ‘time’ when we are on screens? When we are on our screens, we hardly notice the time go by. </a:t>
            </a:r>
          </a:p>
          <a:p>
            <a:r>
              <a:rPr lang="en-US" dirty="0"/>
              <a:t>What if we told you…</a:t>
            </a:r>
            <a:endParaRPr lang="en-GB" dirty="0"/>
          </a:p>
        </p:txBody>
      </p:sp>
      <p:sp>
        <p:nvSpPr>
          <p:cNvPr id="4" name="Slide Number Placeholder 3"/>
          <p:cNvSpPr>
            <a:spLocks noGrp="1"/>
          </p:cNvSpPr>
          <p:nvPr>
            <p:ph type="sldNum" sz="quarter" idx="5"/>
          </p:nvPr>
        </p:nvSpPr>
        <p:spPr/>
        <p:txBody>
          <a:bodyPr/>
          <a:lstStyle/>
          <a:p>
            <a:fld id="{6A31EC3F-35D5-45BE-BBAA-5980B9B231DD}" type="slidenum">
              <a:rPr lang="en-GB" altLang="en-US" smtClean="0"/>
              <a:pPr/>
              <a:t>8</a:t>
            </a:fld>
            <a:endParaRPr lang="en-GB" altLang="en-US"/>
          </a:p>
        </p:txBody>
      </p:sp>
    </p:spTree>
    <p:extLst>
      <p:ext uri="{BB962C8B-B14F-4D97-AF65-F5344CB8AC3E}">
        <p14:creationId xmlns:p14="http://schemas.microsoft.com/office/powerpoint/2010/main" val="2423875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a:t>
            </a:r>
            <a:endParaRPr lang="en-GB" dirty="0"/>
          </a:p>
        </p:txBody>
      </p:sp>
      <p:sp>
        <p:nvSpPr>
          <p:cNvPr id="4" name="Slide Number Placeholder 3"/>
          <p:cNvSpPr>
            <a:spLocks noGrp="1"/>
          </p:cNvSpPr>
          <p:nvPr>
            <p:ph type="sldNum" sz="quarter" idx="5"/>
          </p:nvPr>
        </p:nvSpPr>
        <p:spPr/>
        <p:txBody>
          <a:bodyPr/>
          <a:lstStyle/>
          <a:p>
            <a:fld id="{6A31EC3F-35D5-45BE-BBAA-5980B9B231DD}" type="slidenum">
              <a:rPr lang="en-GB" altLang="en-US" smtClean="0"/>
              <a:pPr/>
              <a:t>9</a:t>
            </a:fld>
            <a:endParaRPr lang="en-GB" altLang="en-US"/>
          </a:p>
        </p:txBody>
      </p:sp>
    </p:spTree>
    <p:extLst>
      <p:ext uri="{BB962C8B-B14F-4D97-AF65-F5344CB8AC3E}">
        <p14:creationId xmlns:p14="http://schemas.microsoft.com/office/powerpoint/2010/main" val="16773715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endParaRPr lang="en-GB" altLang="en-US"/>
          </a:p>
        </p:txBody>
      </p:sp>
      <p:sp>
        <p:nvSpPr>
          <p:cNvPr id="5" name="Footer Placeholder 4"/>
          <p:cNvSpPr>
            <a:spLocks noGrp="1"/>
          </p:cNvSpPr>
          <p:nvPr>
            <p:ph type="ftr" sz="quarter" idx="11"/>
          </p:nvPr>
        </p:nvSpPr>
        <p:spPr/>
        <p:txBody>
          <a:bodyPr/>
          <a:lstStyle/>
          <a:p>
            <a:pPr>
              <a:defRPr/>
            </a:pPr>
            <a:endParaRPr lang="en-GB" altLang="en-US"/>
          </a:p>
        </p:txBody>
      </p:sp>
      <p:sp>
        <p:nvSpPr>
          <p:cNvPr id="6" name="Slide Number Placeholder 5"/>
          <p:cNvSpPr>
            <a:spLocks noGrp="1"/>
          </p:cNvSpPr>
          <p:nvPr>
            <p:ph type="sldNum" sz="quarter" idx="12"/>
          </p:nvPr>
        </p:nvSpPr>
        <p:spPr/>
        <p:txBody>
          <a:bodyPr/>
          <a:lstStyle/>
          <a:p>
            <a:fld id="{C1038985-9906-4308-AA16-42E479CC4DE9}" type="slidenum">
              <a:rPr lang="en-GB" altLang="en-US" smtClean="0"/>
              <a:pPr/>
              <a:t>‹#›</a:t>
            </a:fld>
            <a:endParaRPr lang="en-GB" altLang="en-US"/>
          </a:p>
        </p:txBody>
      </p:sp>
    </p:spTree>
    <p:extLst>
      <p:ext uri="{BB962C8B-B14F-4D97-AF65-F5344CB8AC3E}">
        <p14:creationId xmlns:p14="http://schemas.microsoft.com/office/powerpoint/2010/main" val="24818839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GB" altLang="en-US"/>
          </a:p>
        </p:txBody>
      </p:sp>
      <p:sp>
        <p:nvSpPr>
          <p:cNvPr id="5" name="Footer Placeholder 4"/>
          <p:cNvSpPr>
            <a:spLocks noGrp="1"/>
          </p:cNvSpPr>
          <p:nvPr>
            <p:ph type="ftr" sz="quarter" idx="11"/>
          </p:nvPr>
        </p:nvSpPr>
        <p:spPr/>
        <p:txBody>
          <a:bodyPr/>
          <a:lstStyle/>
          <a:p>
            <a:pPr>
              <a:defRPr/>
            </a:pPr>
            <a:endParaRPr lang="en-GB" altLang="en-US"/>
          </a:p>
        </p:txBody>
      </p:sp>
      <p:sp>
        <p:nvSpPr>
          <p:cNvPr id="6" name="Slide Number Placeholder 5"/>
          <p:cNvSpPr>
            <a:spLocks noGrp="1"/>
          </p:cNvSpPr>
          <p:nvPr>
            <p:ph type="sldNum" sz="quarter" idx="12"/>
          </p:nvPr>
        </p:nvSpPr>
        <p:spPr/>
        <p:txBody>
          <a:bodyPr/>
          <a:lstStyle/>
          <a:p>
            <a:fld id="{1D3E0C4B-B9AA-4320-8B9A-0FF2FEF8CAEA}" type="slidenum">
              <a:rPr lang="en-GB" altLang="en-US" smtClean="0"/>
              <a:pPr/>
              <a:t>‹#›</a:t>
            </a:fld>
            <a:endParaRPr lang="en-GB" altLang="en-US"/>
          </a:p>
        </p:txBody>
      </p:sp>
    </p:spTree>
    <p:extLst>
      <p:ext uri="{BB962C8B-B14F-4D97-AF65-F5344CB8AC3E}">
        <p14:creationId xmlns:p14="http://schemas.microsoft.com/office/powerpoint/2010/main" val="7512290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GB" altLang="en-US"/>
          </a:p>
        </p:txBody>
      </p:sp>
      <p:sp>
        <p:nvSpPr>
          <p:cNvPr id="5" name="Footer Placeholder 4"/>
          <p:cNvSpPr>
            <a:spLocks noGrp="1"/>
          </p:cNvSpPr>
          <p:nvPr>
            <p:ph type="ftr" sz="quarter" idx="11"/>
          </p:nvPr>
        </p:nvSpPr>
        <p:spPr/>
        <p:txBody>
          <a:bodyPr/>
          <a:lstStyle/>
          <a:p>
            <a:pPr>
              <a:defRPr/>
            </a:pPr>
            <a:endParaRPr lang="en-GB" altLang="en-US"/>
          </a:p>
        </p:txBody>
      </p:sp>
      <p:sp>
        <p:nvSpPr>
          <p:cNvPr id="6" name="Slide Number Placeholder 5"/>
          <p:cNvSpPr>
            <a:spLocks noGrp="1"/>
          </p:cNvSpPr>
          <p:nvPr>
            <p:ph type="sldNum" sz="quarter" idx="12"/>
          </p:nvPr>
        </p:nvSpPr>
        <p:spPr/>
        <p:txBody>
          <a:bodyPr/>
          <a:lstStyle/>
          <a:p>
            <a:fld id="{B5706845-EBF5-417E-B162-051DC9FBF70A}" type="slidenum">
              <a:rPr lang="en-GB" altLang="en-US" smtClean="0"/>
              <a:pPr/>
              <a:t>‹#›</a:t>
            </a:fld>
            <a:endParaRPr lang="en-GB" altLang="en-US"/>
          </a:p>
        </p:txBody>
      </p:sp>
    </p:spTree>
    <p:extLst>
      <p:ext uri="{BB962C8B-B14F-4D97-AF65-F5344CB8AC3E}">
        <p14:creationId xmlns:p14="http://schemas.microsoft.com/office/powerpoint/2010/main" val="34908304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GB" altLang="en-US"/>
          </a:p>
        </p:txBody>
      </p:sp>
      <p:sp>
        <p:nvSpPr>
          <p:cNvPr id="5" name="Footer Placeholder 4"/>
          <p:cNvSpPr>
            <a:spLocks noGrp="1"/>
          </p:cNvSpPr>
          <p:nvPr>
            <p:ph type="ftr" sz="quarter" idx="11"/>
          </p:nvPr>
        </p:nvSpPr>
        <p:spPr/>
        <p:txBody>
          <a:bodyPr/>
          <a:lstStyle/>
          <a:p>
            <a:pPr>
              <a:defRPr/>
            </a:pPr>
            <a:endParaRPr lang="en-GB" altLang="en-US"/>
          </a:p>
        </p:txBody>
      </p:sp>
      <p:sp>
        <p:nvSpPr>
          <p:cNvPr id="6" name="Slide Number Placeholder 5"/>
          <p:cNvSpPr>
            <a:spLocks noGrp="1"/>
          </p:cNvSpPr>
          <p:nvPr>
            <p:ph type="sldNum" sz="quarter" idx="12"/>
          </p:nvPr>
        </p:nvSpPr>
        <p:spPr/>
        <p:txBody>
          <a:bodyPr/>
          <a:lstStyle/>
          <a:p>
            <a:fld id="{2BB26E40-58F4-4D0C-A208-3E9E939CF5D5}" type="slidenum">
              <a:rPr lang="en-GB" altLang="en-US" smtClean="0"/>
              <a:pPr/>
              <a:t>‹#›</a:t>
            </a:fld>
            <a:endParaRPr lang="en-GB" altLang="en-US"/>
          </a:p>
        </p:txBody>
      </p:sp>
    </p:spTree>
    <p:extLst>
      <p:ext uri="{BB962C8B-B14F-4D97-AF65-F5344CB8AC3E}">
        <p14:creationId xmlns:p14="http://schemas.microsoft.com/office/powerpoint/2010/main" val="2465476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GB" altLang="en-US"/>
          </a:p>
        </p:txBody>
      </p:sp>
      <p:sp>
        <p:nvSpPr>
          <p:cNvPr id="5" name="Footer Placeholder 4"/>
          <p:cNvSpPr>
            <a:spLocks noGrp="1"/>
          </p:cNvSpPr>
          <p:nvPr>
            <p:ph type="ftr" sz="quarter" idx="11"/>
          </p:nvPr>
        </p:nvSpPr>
        <p:spPr/>
        <p:txBody>
          <a:bodyPr/>
          <a:lstStyle/>
          <a:p>
            <a:pPr>
              <a:defRPr/>
            </a:pPr>
            <a:endParaRPr lang="en-GB" altLang="en-US"/>
          </a:p>
        </p:txBody>
      </p:sp>
      <p:sp>
        <p:nvSpPr>
          <p:cNvPr id="6" name="Slide Number Placeholder 5"/>
          <p:cNvSpPr>
            <a:spLocks noGrp="1"/>
          </p:cNvSpPr>
          <p:nvPr>
            <p:ph type="sldNum" sz="quarter" idx="12"/>
          </p:nvPr>
        </p:nvSpPr>
        <p:spPr/>
        <p:txBody>
          <a:bodyPr/>
          <a:lstStyle/>
          <a:p>
            <a:fld id="{DB988A69-AE14-4CAF-B24E-D36F035B56F1}" type="slidenum">
              <a:rPr lang="en-GB" altLang="en-US" smtClean="0"/>
              <a:pPr/>
              <a:t>‹#›</a:t>
            </a:fld>
            <a:endParaRPr lang="en-GB" altLang="en-US"/>
          </a:p>
        </p:txBody>
      </p:sp>
    </p:spTree>
    <p:extLst>
      <p:ext uri="{BB962C8B-B14F-4D97-AF65-F5344CB8AC3E}">
        <p14:creationId xmlns:p14="http://schemas.microsoft.com/office/powerpoint/2010/main" val="8424856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endParaRPr lang="en-GB" altLang="en-US"/>
          </a:p>
        </p:txBody>
      </p:sp>
      <p:sp>
        <p:nvSpPr>
          <p:cNvPr id="6" name="Footer Placeholder 5"/>
          <p:cNvSpPr>
            <a:spLocks noGrp="1"/>
          </p:cNvSpPr>
          <p:nvPr>
            <p:ph type="ftr" sz="quarter" idx="11"/>
          </p:nvPr>
        </p:nvSpPr>
        <p:spPr/>
        <p:txBody>
          <a:bodyPr/>
          <a:lstStyle/>
          <a:p>
            <a:pPr>
              <a:defRPr/>
            </a:pPr>
            <a:endParaRPr lang="en-GB" altLang="en-US"/>
          </a:p>
        </p:txBody>
      </p:sp>
      <p:sp>
        <p:nvSpPr>
          <p:cNvPr id="7" name="Slide Number Placeholder 6"/>
          <p:cNvSpPr>
            <a:spLocks noGrp="1"/>
          </p:cNvSpPr>
          <p:nvPr>
            <p:ph type="sldNum" sz="quarter" idx="12"/>
          </p:nvPr>
        </p:nvSpPr>
        <p:spPr/>
        <p:txBody>
          <a:bodyPr/>
          <a:lstStyle/>
          <a:p>
            <a:fld id="{BDE13D59-B6B7-4C69-BC3E-78AADCA10530}" type="slidenum">
              <a:rPr lang="en-GB" altLang="en-US" smtClean="0"/>
              <a:pPr/>
              <a:t>‹#›</a:t>
            </a:fld>
            <a:endParaRPr lang="en-GB" altLang="en-US"/>
          </a:p>
        </p:txBody>
      </p:sp>
    </p:spTree>
    <p:extLst>
      <p:ext uri="{BB962C8B-B14F-4D97-AF65-F5344CB8AC3E}">
        <p14:creationId xmlns:p14="http://schemas.microsoft.com/office/powerpoint/2010/main" val="35936475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endParaRPr lang="en-GB" altLang="en-US"/>
          </a:p>
        </p:txBody>
      </p:sp>
      <p:sp>
        <p:nvSpPr>
          <p:cNvPr id="8" name="Footer Placeholder 7"/>
          <p:cNvSpPr>
            <a:spLocks noGrp="1"/>
          </p:cNvSpPr>
          <p:nvPr>
            <p:ph type="ftr" sz="quarter" idx="11"/>
          </p:nvPr>
        </p:nvSpPr>
        <p:spPr/>
        <p:txBody>
          <a:bodyPr/>
          <a:lstStyle/>
          <a:p>
            <a:pPr>
              <a:defRPr/>
            </a:pPr>
            <a:endParaRPr lang="en-GB" altLang="en-US"/>
          </a:p>
        </p:txBody>
      </p:sp>
      <p:sp>
        <p:nvSpPr>
          <p:cNvPr id="9" name="Slide Number Placeholder 8"/>
          <p:cNvSpPr>
            <a:spLocks noGrp="1"/>
          </p:cNvSpPr>
          <p:nvPr>
            <p:ph type="sldNum" sz="quarter" idx="12"/>
          </p:nvPr>
        </p:nvSpPr>
        <p:spPr/>
        <p:txBody>
          <a:bodyPr/>
          <a:lstStyle/>
          <a:p>
            <a:fld id="{0296746C-4E7A-41E1-AE11-FB0B41464E49}" type="slidenum">
              <a:rPr lang="en-GB" altLang="en-US" smtClean="0"/>
              <a:pPr/>
              <a:t>‹#›</a:t>
            </a:fld>
            <a:endParaRPr lang="en-GB" altLang="en-US"/>
          </a:p>
        </p:txBody>
      </p:sp>
    </p:spTree>
    <p:extLst>
      <p:ext uri="{BB962C8B-B14F-4D97-AF65-F5344CB8AC3E}">
        <p14:creationId xmlns:p14="http://schemas.microsoft.com/office/powerpoint/2010/main" val="32904779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endParaRPr lang="en-GB" altLang="en-US"/>
          </a:p>
        </p:txBody>
      </p:sp>
      <p:sp>
        <p:nvSpPr>
          <p:cNvPr id="4" name="Footer Placeholder 3"/>
          <p:cNvSpPr>
            <a:spLocks noGrp="1"/>
          </p:cNvSpPr>
          <p:nvPr>
            <p:ph type="ftr" sz="quarter" idx="11"/>
          </p:nvPr>
        </p:nvSpPr>
        <p:spPr/>
        <p:txBody>
          <a:bodyPr/>
          <a:lstStyle/>
          <a:p>
            <a:pPr>
              <a:defRPr/>
            </a:pPr>
            <a:endParaRPr lang="en-GB" altLang="en-US"/>
          </a:p>
        </p:txBody>
      </p:sp>
      <p:sp>
        <p:nvSpPr>
          <p:cNvPr id="5" name="Slide Number Placeholder 4"/>
          <p:cNvSpPr>
            <a:spLocks noGrp="1"/>
          </p:cNvSpPr>
          <p:nvPr>
            <p:ph type="sldNum" sz="quarter" idx="12"/>
          </p:nvPr>
        </p:nvSpPr>
        <p:spPr/>
        <p:txBody>
          <a:bodyPr/>
          <a:lstStyle/>
          <a:p>
            <a:fld id="{FB456814-2A82-4770-A2D6-B94C6AC6237B}" type="slidenum">
              <a:rPr lang="en-GB" altLang="en-US" smtClean="0"/>
              <a:pPr/>
              <a:t>‹#›</a:t>
            </a:fld>
            <a:endParaRPr lang="en-GB" altLang="en-US"/>
          </a:p>
        </p:txBody>
      </p:sp>
    </p:spTree>
    <p:extLst>
      <p:ext uri="{BB962C8B-B14F-4D97-AF65-F5344CB8AC3E}">
        <p14:creationId xmlns:p14="http://schemas.microsoft.com/office/powerpoint/2010/main" val="609519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GB" altLang="en-US"/>
          </a:p>
        </p:txBody>
      </p:sp>
      <p:sp>
        <p:nvSpPr>
          <p:cNvPr id="3" name="Footer Placeholder 2"/>
          <p:cNvSpPr>
            <a:spLocks noGrp="1"/>
          </p:cNvSpPr>
          <p:nvPr>
            <p:ph type="ftr" sz="quarter" idx="11"/>
          </p:nvPr>
        </p:nvSpPr>
        <p:spPr/>
        <p:txBody>
          <a:bodyPr/>
          <a:lstStyle/>
          <a:p>
            <a:pPr>
              <a:defRPr/>
            </a:pPr>
            <a:endParaRPr lang="en-GB" altLang="en-US"/>
          </a:p>
        </p:txBody>
      </p:sp>
      <p:sp>
        <p:nvSpPr>
          <p:cNvPr id="4" name="Slide Number Placeholder 3"/>
          <p:cNvSpPr>
            <a:spLocks noGrp="1"/>
          </p:cNvSpPr>
          <p:nvPr>
            <p:ph type="sldNum" sz="quarter" idx="12"/>
          </p:nvPr>
        </p:nvSpPr>
        <p:spPr/>
        <p:txBody>
          <a:bodyPr/>
          <a:lstStyle/>
          <a:p>
            <a:fld id="{926794B0-0BC1-4F78-8B6E-3562926754A3}" type="slidenum">
              <a:rPr lang="en-GB" altLang="en-US" smtClean="0"/>
              <a:pPr/>
              <a:t>‹#›</a:t>
            </a:fld>
            <a:endParaRPr lang="en-GB" altLang="en-US"/>
          </a:p>
        </p:txBody>
      </p:sp>
    </p:spTree>
    <p:extLst>
      <p:ext uri="{BB962C8B-B14F-4D97-AF65-F5344CB8AC3E}">
        <p14:creationId xmlns:p14="http://schemas.microsoft.com/office/powerpoint/2010/main" val="12112738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GB" altLang="en-US"/>
          </a:p>
        </p:txBody>
      </p:sp>
      <p:sp>
        <p:nvSpPr>
          <p:cNvPr id="6" name="Footer Placeholder 5"/>
          <p:cNvSpPr>
            <a:spLocks noGrp="1"/>
          </p:cNvSpPr>
          <p:nvPr>
            <p:ph type="ftr" sz="quarter" idx="11"/>
          </p:nvPr>
        </p:nvSpPr>
        <p:spPr/>
        <p:txBody>
          <a:bodyPr/>
          <a:lstStyle/>
          <a:p>
            <a:pPr>
              <a:defRPr/>
            </a:pPr>
            <a:endParaRPr lang="en-GB" altLang="en-US"/>
          </a:p>
        </p:txBody>
      </p:sp>
      <p:sp>
        <p:nvSpPr>
          <p:cNvPr id="7" name="Slide Number Placeholder 6"/>
          <p:cNvSpPr>
            <a:spLocks noGrp="1"/>
          </p:cNvSpPr>
          <p:nvPr>
            <p:ph type="sldNum" sz="quarter" idx="12"/>
          </p:nvPr>
        </p:nvSpPr>
        <p:spPr/>
        <p:txBody>
          <a:bodyPr/>
          <a:lstStyle/>
          <a:p>
            <a:fld id="{2BA4922A-9E73-4B3F-A984-AF7D0D354FD2}" type="slidenum">
              <a:rPr lang="en-GB" altLang="en-US" smtClean="0"/>
              <a:pPr/>
              <a:t>‹#›</a:t>
            </a:fld>
            <a:endParaRPr lang="en-GB" altLang="en-US"/>
          </a:p>
        </p:txBody>
      </p:sp>
    </p:spTree>
    <p:extLst>
      <p:ext uri="{BB962C8B-B14F-4D97-AF65-F5344CB8AC3E}">
        <p14:creationId xmlns:p14="http://schemas.microsoft.com/office/powerpoint/2010/main" val="2262739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GB" altLang="en-US"/>
          </a:p>
        </p:txBody>
      </p:sp>
      <p:sp>
        <p:nvSpPr>
          <p:cNvPr id="6" name="Footer Placeholder 5"/>
          <p:cNvSpPr>
            <a:spLocks noGrp="1"/>
          </p:cNvSpPr>
          <p:nvPr>
            <p:ph type="ftr" sz="quarter" idx="11"/>
          </p:nvPr>
        </p:nvSpPr>
        <p:spPr/>
        <p:txBody>
          <a:bodyPr/>
          <a:lstStyle/>
          <a:p>
            <a:pPr>
              <a:defRPr/>
            </a:pPr>
            <a:endParaRPr lang="en-GB" altLang="en-US"/>
          </a:p>
        </p:txBody>
      </p:sp>
      <p:sp>
        <p:nvSpPr>
          <p:cNvPr id="7" name="Slide Number Placeholder 6"/>
          <p:cNvSpPr>
            <a:spLocks noGrp="1"/>
          </p:cNvSpPr>
          <p:nvPr>
            <p:ph type="sldNum" sz="quarter" idx="12"/>
          </p:nvPr>
        </p:nvSpPr>
        <p:spPr/>
        <p:txBody>
          <a:bodyPr/>
          <a:lstStyle/>
          <a:p>
            <a:fld id="{C0AD1D04-911F-4CAF-B929-5A0B09553E85}" type="slidenum">
              <a:rPr lang="en-GB" altLang="en-US" smtClean="0"/>
              <a:pPr/>
              <a:t>‹#›</a:t>
            </a:fld>
            <a:endParaRPr lang="en-GB" altLang="en-US"/>
          </a:p>
        </p:txBody>
      </p:sp>
    </p:spTree>
    <p:extLst>
      <p:ext uri="{BB962C8B-B14F-4D97-AF65-F5344CB8AC3E}">
        <p14:creationId xmlns:p14="http://schemas.microsoft.com/office/powerpoint/2010/main" val="29006416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GB"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GB"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AF1DA9-9379-4C12-8C97-2F4C83A33AF4}" type="slidenum">
              <a:rPr lang="en-GB" altLang="en-US" smtClean="0"/>
              <a:pPr/>
              <a:t>‹#›</a:t>
            </a:fld>
            <a:endParaRPr lang="en-GB" altLang="en-US"/>
          </a:p>
        </p:txBody>
      </p:sp>
      <p:sp>
        <p:nvSpPr>
          <p:cNvPr id="7" name="Text Box 7">
            <a:extLst>
              <a:ext uri="{FF2B5EF4-FFF2-40B4-BE49-F238E27FC236}">
                <a16:creationId xmlns:a16="http://schemas.microsoft.com/office/drawing/2014/main" id="{FEAC6D00-98B5-1450-8DB8-49A659DE33FD}"/>
              </a:ext>
            </a:extLst>
          </p:cNvPr>
          <p:cNvSpPr txBox="1">
            <a:spLocks noChangeArrowheads="1"/>
          </p:cNvSpPr>
          <p:nvPr userDrawn="1"/>
        </p:nvSpPr>
        <p:spPr bwMode="auto">
          <a:xfrm>
            <a:off x="304800" y="6172200"/>
            <a:ext cx="467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spcBef>
                <a:spcPct val="50000"/>
              </a:spcBef>
              <a:defRPr/>
            </a:pPr>
            <a:r>
              <a:rPr lang="en-GB" altLang="en-US" sz="2400">
                <a:solidFill>
                  <a:schemeClr val="bg2"/>
                </a:solidFill>
                <a:latin typeface="Arial" panose="020B0604020202020204" pitchFamily="34" charset="0"/>
                <a:ea typeface="ＭＳ Ｐゴシック" panose="020B0600070205080204" pitchFamily="34" charset="-128"/>
              </a:rPr>
              <a:t>www.halton.gov.uk</a:t>
            </a:r>
          </a:p>
        </p:txBody>
      </p:sp>
      <p:pic>
        <p:nvPicPr>
          <p:cNvPr id="8" name="Picture 8">
            <a:extLst>
              <a:ext uri="{FF2B5EF4-FFF2-40B4-BE49-F238E27FC236}">
                <a16:creationId xmlns:a16="http://schemas.microsoft.com/office/drawing/2014/main" id="{38B388D0-C5EC-D2F5-5F79-504CB515135D}"/>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9448800" y="5335588"/>
            <a:ext cx="2743200" cy="152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01962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video" Target="https://www.youtube.com/embed/IQ8Aak-k5Yc?feature=oembed" TargetMode="External"/><Relationship Id="rId5" Type="http://schemas.openxmlformats.org/officeDocument/2006/relationships/image" Target="../media/image35.png"/><Relationship Id="rId4" Type="http://schemas.openxmlformats.org/officeDocument/2006/relationships/image" Target="../media/image34.jpeg"/></Relationships>
</file>

<file path=ppt/slides/_rels/slide19.xml.rels><?xml version="1.0" encoding="UTF-8" standalone="yes"?>
<Relationships xmlns="http://schemas.openxmlformats.org/package/2006/relationships"><Relationship Id="rId8" Type="http://schemas.openxmlformats.org/officeDocument/2006/relationships/image" Target="../media/image41.jpeg"/><Relationship Id="rId3" Type="http://schemas.openxmlformats.org/officeDocument/2006/relationships/image" Target="../media/image36.jpeg"/><Relationship Id="rId7" Type="http://schemas.openxmlformats.org/officeDocument/2006/relationships/image" Target="../media/image40.jpe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9.jpg"/><Relationship Id="rId5" Type="http://schemas.openxmlformats.org/officeDocument/2006/relationships/image" Target="../media/image38.jpg"/><Relationship Id="rId4" Type="http://schemas.openxmlformats.org/officeDocument/2006/relationships/image" Target="../media/image37.jpg"/><Relationship Id="rId9" Type="http://schemas.openxmlformats.org/officeDocument/2006/relationships/image" Target="../media/image42.jp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1.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21.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57.png"/><Relationship Id="rId3" Type="http://schemas.openxmlformats.org/officeDocument/2006/relationships/image" Target="../media/image47.png"/><Relationship Id="rId7" Type="http://schemas.openxmlformats.org/officeDocument/2006/relationships/image" Target="../media/image51.png"/><Relationship Id="rId12" Type="http://schemas.openxmlformats.org/officeDocument/2006/relationships/image" Target="../media/image56.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50.png"/><Relationship Id="rId11" Type="http://schemas.openxmlformats.org/officeDocument/2006/relationships/image" Target="../media/image55.png"/><Relationship Id="rId5" Type="http://schemas.openxmlformats.org/officeDocument/2006/relationships/image" Target="../media/image49.png"/><Relationship Id="rId10" Type="http://schemas.openxmlformats.org/officeDocument/2006/relationships/image" Target="../media/image54.png"/><Relationship Id="rId4" Type="http://schemas.openxmlformats.org/officeDocument/2006/relationships/image" Target="../media/image48.png"/><Relationship Id="rId9" Type="http://schemas.openxmlformats.org/officeDocument/2006/relationships/image" Target="../media/image53.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58.e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Oval 2">
            <a:extLst>
              <a:ext uri="{FF2B5EF4-FFF2-40B4-BE49-F238E27FC236}">
                <a16:creationId xmlns:a16="http://schemas.microsoft.com/office/drawing/2014/main" id="{DAC9B2D7-51AA-8114-B93B-F403A5E95C8B}"/>
              </a:ext>
            </a:extLst>
          </p:cNvPr>
          <p:cNvSpPr>
            <a:spLocks noChangeArrowheads="1"/>
          </p:cNvSpPr>
          <p:nvPr/>
        </p:nvSpPr>
        <p:spPr bwMode="auto">
          <a:xfrm>
            <a:off x="7569200" y="1892300"/>
            <a:ext cx="2565400" cy="2565400"/>
          </a:xfrm>
          <a:prstGeom prst="ellipse">
            <a:avLst/>
          </a:prstGeom>
          <a:solidFill>
            <a:schemeClr val="bg1"/>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endParaRPr lang="en-US" altLang="en-US" sz="2400"/>
          </a:p>
        </p:txBody>
      </p:sp>
      <p:pic>
        <p:nvPicPr>
          <p:cNvPr id="3075" name="Picture 3" descr="Ppt)Halton">
            <a:extLst>
              <a:ext uri="{FF2B5EF4-FFF2-40B4-BE49-F238E27FC236}">
                <a16:creationId xmlns:a16="http://schemas.microsoft.com/office/drawing/2014/main" id="{351E924F-37BF-40BF-C147-A188802D46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4646" r="2420" b="2942"/>
          <a:stretch>
            <a:fillRect/>
          </a:stretch>
        </p:blipFill>
        <p:spPr bwMode="auto">
          <a:xfrm>
            <a:off x="-35243" y="116632"/>
            <a:ext cx="12257033" cy="6741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6" name="Picture 4" descr="Halton-PPT-template">
            <a:extLst>
              <a:ext uri="{FF2B5EF4-FFF2-40B4-BE49-F238E27FC236}">
                <a16:creationId xmlns:a16="http://schemas.microsoft.com/office/drawing/2014/main" id="{821C0A32-3FA0-FCA8-4570-399188BB1DE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510" y="0"/>
            <a:ext cx="1225703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Text Box 6">
            <a:extLst>
              <a:ext uri="{FF2B5EF4-FFF2-40B4-BE49-F238E27FC236}">
                <a16:creationId xmlns:a16="http://schemas.microsoft.com/office/drawing/2014/main" id="{A640B0B4-E3C4-3730-C844-74FF5AC78266}"/>
              </a:ext>
            </a:extLst>
          </p:cNvPr>
          <p:cNvSpPr txBox="1">
            <a:spLocks noChangeArrowheads="1"/>
          </p:cNvSpPr>
          <p:nvPr/>
        </p:nvSpPr>
        <p:spPr bwMode="auto">
          <a:xfrm>
            <a:off x="1752600" y="6172200"/>
            <a:ext cx="3505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50000"/>
              </a:spcBef>
              <a:buFontTx/>
              <a:buNone/>
            </a:pPr>
            <a:r>
              <a:rPr lang="en-GB" altLang="en-US" sz="2400" dirty="0">
                <a:solidFill>
                  <a:schemeClr val="bg1"/>
                </a:solidFill>
                <a:latin typeface="Arial" panose="020B0604020202020204" pitchFamily="34" charset="0"/>
                <a:ea typeface="ＭＳ Ｐゴシック" panose="020B0600070205080204" pitchFamily="34" charset="-128"/>
              </a:rPr>
              <a:t>www.halton.gov.uk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F08F722-C3CD-6068-744B-64C4074F06C0}"/>
              </a:ext>
            </a:extLst>
          </p:cNvPr>
          <p:cNvPicPr>
            <a:picLocks noChangeAspect="1"/>
          </p:cNvPicPr>
          <p:nvPr/>
        </p:nvPicPr>
        <p:blipFill>
          <a:blip r:embed="rId3"/>
          <a:stretch>
            <a:fillRect/>
          </a:stretch>
        </p:blipFill>
        <p:spPr>
          <a:xfrm>
            <a:off x="0" y="1412776"/>
            <a:ext cx="12192000" cy="5434281"/>
          </a:xfrm>
          <a:prstGeom prst="rect">
            <a:avLst/>
          </a:prstGeom>
        </p:spPr>
      </p:pic>
      <p:sp>
        <p:nvSpPr>
          <p:cNvPr id="6" name="Rectangle 5">
            <a:extLst>
              <a:ext uri="{FF2B5EF4-FFF2-40B4-BE49-F238E27FC236}">
                <a16:creationId xmlns:a16="http://schemas.microsoft.com/office/drawing/2014/main" id="{DB2BE753-8BC3-9DED-42D1-88AB9E95360A}"/>
              </a:ext>
            </a:extLst>
          </p:cNvPr>
          <p:cNvSpPr/>
          <p:nvPr/>
        </p:nvSpPr>
        <p:spPr>
          <a:xfrm>
            <a:off x="725616" y="10943"/>
            <a:ext cx="10740767" cy="1323439"/>
          </a:xfrm>
          <a:prstGeom prst="rect">
            <a:avLst/>
          </a:prstGeom>
          <a:noFill/>
        </p:spPr>
        <p:txBody>
          <a:bodyPr wrap="square" lIns="91440" tIns="45720" rIns="91440" bIns="45720">
            <a:spAutoFit/>
          </a:bodyPr>
          <a:lstStyle/>
          <a:p>
            <a:pPr algn="ctr"/>
            <a:r>
              <a:rPr lang="en-US" sz="4000" dirty="0">
                <a:ln w="0"/>
                <a:effectLst>
                  <a:outerShdw blurRad="38100" dist="19050" dir="2700000" algn="tl" rotWithShape="0">
                    <a:schemeClr val="dk1">
                      <a:alpha val="40000"/>
                    </a:schemeClr>
                  </a:outerShdw>
                </a:effectLst>
              </a:rPr>
              <a:t>With the time we spend on our screens we could travel to…</a:t>
            </a:r>
            <a:endParaRPr lang="en-US" sz="4000" b="0" cap="none" spc="0" dirty="0">
              <a:ln w="0"/>
              <a:solidFill>
                <a:schemeClr val="tx1"/>
              </a:solidFill>
              <a:effectLst>
                <a:outerShdw blurRad="38100" dist="19050" dir="2700000" algn="tl" rotWithShape="0">
                  <a:schemeClr val="dk1">
                    <a:alpha val="40000"/>
                  </a:schemeClr>
                </a:outerShdw>
              </a:effectLst>
            </a:endParaRPr>
          </a:p>
        </p:txBody>
      </p:sp>
      <p:pic>
        <p:nvPicPr>
          <p:cNvPr id="8" name="Picture 7" descr="A red car with blue and yellow lights&#10;&#10;Description automatically generated">
            <a:extLst>
              <a:ext uri="{FF2B5EF4-FFF2-40B4-BE49-F238E27FC236}">
                <a16:creationId xmlns:a16="http://schemas.microsoft.com/office/drawing/2014/main" id="{78D2DE74-E682-F702-B479-4068FB6A38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31904" y="2276872"/>
            <a:ext cx="864096" cy="864096"/>
          </a:xfrm>
          <a:prstGeom prst="rect">
            <a:avLst/>
          </a:prstGeom>
        </p:spPr>
      </p:pic>
      <p:sp>
        <p:nvSpPr>
          <p:cNvPr id="9" name="TextBox 8">
            <a:extLst>
              <a:ext uri="{FF2B5EF4-FFF2-40B4-BE49-F238E27FC236}">
                <a16:creationId xmlns:a16="http://schemas.microsoft.com/office/drawing/2014/main" id="{62CC523F-8C7D-39C5-D759-7EB50188D3B6}"/>
              </a:ext>
            </a:extLst>
          </p:cNvPr>
          <p:cNvSpPr txBox="1"/>
          <p:nvPr/>
        </p:nvSpPr>
        <p:spPr>
          <a:xfrm>
            <a:off x="9408368" y="3284984"/>
            <a:ext cx="2232248" cy="1569660"/>
          </a:xfrm>
          <a:prstGeom prst="rect">
            <a:avLst/>
          </a:prstGeom>
          <a:solidFill>
            <a:schemeClr val="bg1"/>
          </a:solidFill>
          <a:ln w="12700">
            <a:solidFill>
              <a:schemeClr val="tx1"/>
            </a:solidFill>
          </a:ln>
        </p:spPr>
        <p:txBody>
          <a:bodyPr wrap="square" rtlCol="0">
            <a:spAutoFit/>
          </a:bodyPr>
          <a:lstStyle/>
          <a:p>
            <a:r>
              <a:rPr lang="en-US" sz="3200" dirty="0"/>
              <a:t>Inverness (Scotland) in 6 hours!</a:t>
            </a:r>
            <a:endParaRPr lang="en-GB" sz="3200" dirty="0"/>
          </a:p>
        </p:txBody>
      </p:sp>
      <p:pic>
        <p:nvPicPr>
          <p:cNvPr id="3" name="Picture 2" descr="A cartoon of a snake&#10;&#10;Description automatically generated">
            <a:extLst>
              <a:ext uri="{FF2B5EF4-FFF2-40B4-BE49-F238E27FC236}">
                <a16:creationId xmlns:a16="http://schemas.microsoft.com/office/drawing/2014/main" id="{D3626ADE-89E6-E3C1-D369-5A87224E17C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0" y="5574483"/>
            <a:ext cx="1077659" cy="1323439"/>
          </a:xfrm>
          <a:prstGeom prst="rect">
            <a:avLst/>
          </a:prstGeom>
        </p:spPr>
      </p:pic>
    </p:spTree>
    <p:extLst>
      <p:ext uri="{BB962C8B-B14F-4D97-AF65-F5344CB8AC3E}">
        <p14:creationId xmlns:p14="http://schemas.microsoft.com/office/powerpoint/2010/main" val="3406119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path" presetSubtype="0" accel="50000" decel="50000" fill="hold" nodeType="clickEffect">
                                  <p:stCondLst>
                                    <p:cond delay="0"/>
                                  </p:stCondLst>
                                  <p:childTnLst>
                                    <p:animMotion origin="layout" path="M -3.33333E-6 2.59259E-6 L -0.23632 0.65115 " pathEditMode="relative" rAng="0" ptsTypes="AA">
                                      <p:cBhvr>
                                        <p:cTn id="6" dur="2000" fill="hold"/>
                                        <p:tgtEl>
                                          <p:spTgt spid="8"/>
                                        </p:tgtEl>
                                        <p:attrNameLst>
                                          <p:attrName>ppt_x</p:attrName>
                                          <p:attrName>ppt_y</p:attrName>
                                        </p:attrNameLst>
                                      </p:cBhvr>
                                      <p:rCtr x="-11823" y="32546"/>
                                    </p:animMotion>
                                  </p:childTnLst>
                                </p:cTn>
                              </p:par>
                              <p:par>
                                <p:cTn id="7" presetID="6" presetClass="emph" presetSubtype="0" fill="hold" nodeType="withEffect">
                                  <p:stCondLst>
                                    <p:cond delay="0"/>
                                  </p:stCondLst>
                                  <p:childTnLst>
                                    <p:animScale>
                                      <p:cBhvr>
                                        <p:cTn id="8" dur="2000" fill="hold"/>
                                        <p:tgtEl>
                                          <p:spTgt spid="8"/>
                                        </p:tgtEl>
                                      </p:cBhvr>
                                      <p:by x="150000" y="150000"/>
                                    </p:animScale>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42"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xit" presetSubtype="0" fill="hold" nodeType="afterEffect">
                                  <p:stCondLst>
                                    <p:cond delay="0"/>
                                  </p:stCondLst>
                                  <p:childTnLst>
                                    <p:animEffect transition="out" filter="fade">
                                      <p:cBhvr>
                                        <p:cTn id="18" dur="1000"/>
                                        <p:tgtEl>
                                          <p:spTgt spid="3"/>
                                        </p:tgtEl>
                                      </p:cBhvr>
                                    </p:animEffect>
                                    <p:anim calcmode="lin" valueType="num">
                                      <p:cBhvr>
                                        <p:cTn id="19" dur="1000"/>
                                        <p:tgtEl>
                                          <p:spTgt spid="3"/>
                                        </p:tgtEl>
                                        <p:attrNameLst>
                                          <p:attrName>ppt_x</p:attrName>
                                        </p:attrNameLst>
                                      </p:cBhvr>
                                      <p:tavLst>
                                        <p:tav tm="0">
                                          <p:val>
                                            <p:strVal val="ppt_x"/>
                                          </p:val>
                                        </p:tav>
                                        <p:tav tm="100000">
                                          <p:val>
                                            <p:strVal val="ppt_x"/>
                                          </p:val>
                                        </p:tav>
                                      </p:tavLst>
                                    </p:anim>
                                    <p:anim calcmode="lin" valueType="num">
                                      <p:cBhvr>
                                        <p:cTn id="20" dur="1000"/>
                                        <p:tgtEl>
                                          <p:spTgt spid="3"/>
                                        </p:tgtEl>
                                        <p:attrNameLst>
                                          <p:attrName>ppt_y</p:attrName>
                                        </p:attrNameLst>
                                      </p:cBhvr>
                                      <p:tavLst>
                                        <p:tav tm="0">
                                          <p:val>
                                            <p:strVal val="ppt_y"/>
                                          </p:val>
                                        </p:tav>
                                        <p:tav tm="100000">
                                          <p:val>
                                            <p:strVal val="ppt_y+.1"/>
                                          </p:val>
                                        </p:tav>
                                      </p:tavLst>
                                    </p:anim>
                                    <p:set>
                                      <p:cBhvr>
                                        <p:cTn id="21" dur="1" fill="hold">
                                          <p:stCondLst>
                                            <p:cond delay="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F08F722-C3CD-6068-744B-64C4074F06C0}"/>
              </a:ext>
            </a:extLst>
          </p:cNvPr>
          <p:cNvPicPr>
            <a:picLocks noChangeAspect="1"/>
          </p:cNvPicPr>
          <p:nvPr/>
        </p:nvPicPr>
        <p:blipFill>
          <a:blip r:embed="rId3"/>
          <a:stretch>
            <a:fillRect/>
          </a:stretch>
        </p:blipFill>
        <p:spPr>
          <a:xfrm>
            <a:off x="0" y="1412776"/>
            <a:ext cx="12192000" cy="5434281"/>
          </a:xfrm>
          <a:prstGeom prst="rect">
            <a:avLst/>
          </a:prstGeom>
        </p:spPr>
      </p:pic>
      <p:sp>
        <p:nvSpPr>
          <p:cNvPr id="6" name="Rectangle 5">
            <a:extLst>
              <a:ext uri="{FF2B5EF4-FFF2-40B4-BE49-F238E27FC236}">
                <a16:creationId xmlns:a16="http://schemas.microsoft.com/office/drawing/2014/main" id="{DB2BE753-8BC3-9DED-42D1-88AB9E95360A}"/>
              </a:ext>
            </a:extLst>
          </p:cNvPr>
          <p:cNvSpPr/>
          <p:nvPr/>
        </p:nvSpPr>
        <p:spPr>
          <a:xfrm>
            <a:off x="725616" y="10943"/>
            <a:ext cx="10740767" cy="1323439"/>
          </a:xfrm>
          <a:prstGeom prst="rect">
            <a:avLst/>
          </a:prstGeom>
          <a:noFill/>
        </p:spPr>
        <p:txBody>
          <a:bodyPr wrap="square" lIns="91440" tIns="45720" rIns="91440" bIns="45720">
            <a:spAutoFit/>
          </a:bodyPr>
          <a:lstStyle/>
          <a:p>
            <a:pPr algn="ctr"/>
            <a:r>
              <a:rPr lang="en-US" sz="4000" dirty="0">
                <a:ln w="0"/>
                <a:effectLst>
                  <a:outerShdw blurRad="38100" dist="19050" dir="2700000" algn="tl" rotWithShape="0">
                    <a:schemeClr val="dk1">
                      <a:alpha val="40000"/>
                    </a:schemeClr>
                  </a:outerShdw>
                </a:effectLst>
              </a:rPr>
              <a:t>With the time we spend on our screens we could travel to…</a:t>
            </a:r>
            <a:endParaRPr lang="en-US" sz="4000" b="0" cap="none" spc="0" dirty="0">
              <a:ln w="0"/>
              <a:solidFill>
                <a:schemeClr val="tx1"/>
              </a:solidFill>
              <a:effectLst>
                <a:outerShdw blurRad="38100" dist="19050" dir="2700000" algn="tl" rotWithShape="0">
                  <a:schemeClr val="dk1">
                    <a:alpha val="40000"/>
                  </a:schemeClr>
                </a:outerShdw>
              </a:effectLst>
            </a:endParaRPr>
          </a:p>
        </p:txBody>
      </p:sp>
      <p:pic>
        <p:nvPicPr>
          <p:cNvPr id="8" name="Picture 7" descr="A red car with blue and yellow lights&#10;&#10;Description automatically generated">
            <a:extLst>
              <a:ext uri="{FF2B5EF4-FFF2-40B4-BE49-F238E27FC236}">
                <a16:creationId xmlns:a16="http://schemas.microsoft.com/office/drawing/2014/main" id="{78D2DE74-E682-F702-B479-4068FB6A38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31904" y="2276872"/>
            <a:ext cx="864096" cy="864096"/>
          </a:xfrm>
          <a:prstGeom prst="rect">
            <a:avLst/>
          </a:prstGeom>
        </p:spPr>
      </p:pic>
      <p:sp>
        <p:nvSpPr>
          <p:cNvPr id="9" name="TextBox 8">
            <a:extLst>
              <a:ext uri="{FF2B5EF4-FFF2-40B4-BE49-F238E27FC236}">
                <a16:creationId xmlns:a16="http://schemas.microsoft.com/office/drawing/2014/main" id="{62CC523F-8C7D-39C5-D759-7EB50188D3B6}"/>
              </a:ext>
            </a:extLst>
          </p:cNvPr>
          <p:cNvSpPr txBox="1"/>
          <p:nvPr/>
        </p:nvSpPr>
        <p:spPr>
          <a:xfrm>
            <a:off x="9408368" y="3284984"/>
            <a:ext cx="1872208" cy="1077218"/>
          </a:xfrm>
          <a:prstGeom prst="rect">
            <a:avLst/>
          </a:prstGeom>
          <a:solidFill>
            <a:schemeClr val="bg1"/>
          </a:solidFill>
          <a:ln w="12700">
            <a:solidFill>
              <a:schemeClr val="tx1"/>
            </a:solidFill>
          </a:ln>
        </p:spPr>
        <p:txBody>
          <a:bodyPr wrap="square" rtlCol="0">
            <a:spAutoFit/>
          </a:bodyPr>
          <a:lstStyle/>
          <a:p>
            <a:r>
              <a:rPr lang="en-US" sz="3200" dirty="0"/>
              <a:t>Paris in 8-9 hours!</a:t>
            </a:r>
            <a:endParaRPr lang="en-GB" sz="3200" dirty="0"/>
          </a:p>
        </p:txBody>
      </p:sp>
      <p:pic>
        <p:nvPicPr>
          <p:cNvPr id="3" name="Picture 2" descr="A blue and grey tower&#10;&#10;Description automatically generated">
            <a:extLst>
              <a:ext uri="{FF2B5EF4-FFF2-40B4-BE49-F238E27FC236}">
                <a16:creationId xmlns:a16="http://schemas.microsoft.com/office/drawing/2014/main" id="{C8D1CA11-46BC-00C6-6CE5-3F99D278FD5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5616" y="1844824"/>
            <a:ext cx="2091542" cy="2091542"/>
          </a:xfrm>
          <a:prstGeom prst="rect">
            <a:avLst/>
          </a:prstGeom>
        </p:spPr>
      </p:pic>
    </p:spTree>
    <p:extLst>
      <p:ext uri="{BB962C8B-B14F-4D97-AF65-F5344CB8AC3E}">
        <p14:creationId xmlns:p14="http://schemas.microsoft.com/office/powerpoint/2010/main" val="2924714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path" presetSubtype="0" accel="50000" decel="50000" fill="hold" nodeType="clickEffect">
                                  <p:stCondLst>
                                    <p:cond delay="0"/>
                                  </p:stCondLst>
                                  <p:childTnLst>
                                    <p:animMotion origin="layout" path="M -3.33333E-6 2.59259E-6 L -0.23632 0.65115 " pathEditMode="relative" rAng="0" ptsTypes="AA">
                                      <p:cBhvr>
                                        <p:cTn id="6" dur="2000" fill="hold"/>
                                        <p:tgtEl>
                                          <p:spTgt spid="8"/>
                                        </p:tgtEl>
                                        <p:attrNameLst>
                                          <p:attrName>ppt_x</p:attrName>
                                          <p:attrName>ppt_y</p:attrName>
                                        </p:attrNameLst>
                                      </p:cBhvr>
                                      <p:rCtr x="-11823" y="32546"/>
                                    </p:animMotion>
                                  </p:childTnLst>
                                </p:cTn>
                              </p:par>
                              <p:par>
                                <p:cTn id="7" presetID="6" presetClass="emph" presetSubtype="0" fill="hold" nodeType="withEffect">
                                  <p:stCondLst>
                                    <p:cond delay="0"/>
                                  </p:stCondLst>
                                  <p:childTnLst>
                                    <p:animScale>
                                      <p:cBhvr>
                                        <p:cTn id="8" dur="2000" fill="hold"/>
                                        <p:tgtEl>
                                          <p:spTgt spid="8"/>
                                        </p:tgtEl>
                                      </p:cBhvr>
                                      <p:by x="150000" y="150000"/>
                                    </p:animScale>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26"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down)">
                                      <p:cBhvr>
                                        <p:cTn id="13" dur="580">
                                          <p:stCondLst>
                                            <p:cond delay="0"/>
                                          </p:stCondLst>
                                        </p:cTn>
                                        <p:tgtEl>
                                          <p:spTgt spid="3"/>
                                        </p:tgtEl>
                                      </p:cBhvr>
                                    </p:animEffect>
                                    <p:anim calcmode="lin" valueType="num">
                                      <p:cBhvr>
                                        <p:cTn id="14"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9" dur="26">
                                          <p:stCondLst>
                                            <p:cond delay="650"/>
                                          </p:stCondLst>
                                        </p:cTn>
                                        <p:tgtEl>
                                          <p:spTgt spid="3"/>
                                        </p:tgtEl>
                                      </p:cBhvr>
                                      <p:to x="100000" y="60000"/>
                                    </p:animScale>
                                    <p:animScale>
                                      <p:cBhvr>
                                        <p:cTn id="20" dur="166" decel="50000">
                                          <p:stCondLst>
                                            <p:cond delay="676"/>
                                          </p:stCondLst>
                                        </p:cTn>
                                        <p:tgtEl>
                                          <p:spTgt spid="3"/>
                                        </p:tgtEl>
                                      </p:cBhvr>
                                      <p:to x="100000" y="100000"/>
                                    </p:animScale>
                                    <p:animScale>
                                      <p:cBhvr>
                                        <p:cTn id="21" dur="26">
                                          <p:stCondLst>
                                            <p:cond delay="1312"/>
                                          </p:stCondLst>
                                        </p:cTn>
                                        <p:tgtEl>
                                          <p:spTgt spid="3"/>
                                        </p:tgtEl>
                                      </p:cBhvr>
                                      <p:to x="100000" y="80000"/>
                                    </p:animScale>
                                    <p:animScale>
                                      <p:cBhvr>
                                        <p:cTn id="22" dur="166" decel="50000">
                                          <p:stCondLst>
                                            <p:cond delay="1338"/>
                                          </p:stCondLst>
                                        </p:cTn>
                                        <p:tgtEl>
                                          <p:spTgt spid="3"/>
                                        </p:tgtEl>
                                      </p:cBhvr>
                                      <p:to x="100000" y="100000"/>
                                    </p:animScale>
                                    <p:animScale>
                                      <p:cBhvr>
                                        <p:cTn id="23" dur="26">
                                          <p:stCondLst>
                                            <p:cond delay="1642"/>
                                          </p:stCondLst>
                                        </p:cTn>
                                        <p:tgtEl>
                                          <p:spTgt spid="3"/>
                                        </p:tgtEl>
                                      </p:cBhvr>
                                      <p:to x="100000" y="90000"/>
                                    </p:animScale>
                                    <p:animScale>
                                      <p:cBhvr>
                                        <p:cTn id="24" dur="166" decel="50000">
                                          <p:stCondLst>
                                            <p:cond delay="1668"/>
                                          </p:stCondLst>
                                        </p:cTn>
                                        <p:tgtEl>
                                          <p:spTgt spid="3"/>
                                        </p:tgtEl>
                                      </p:cBhvr>
                                      <p:to x="100000" y="100000"/>
                                    </p:animScale>
                                    <p:animScale>
                                      <p:cBhvr>
                                        <p:cTn id="25" dur="26">
                                          <p:stCondLst>
                                            <p:cond delay="1808"/>
                                          </p:stCondLst>
                                        </p:cTn>
                                        <p:tgtEl>
                                          <p:spTgt spid="3"/>
                                        </p:tgtEl>
                                      </p:cBhvr>
                                      <p:to x="100000" y="95000"/>
                                    </p:animScale>
                                    <p:animScale>
                                      <p:cBhvr>
                                        <p:cTn id="26"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2D2E48"/>
        </a:solidFill>
        <a:effectLst/>
      </p:bgPr>
    </p:bg>
    <p:spTree>
      <p:nvGrpSpPr>
        <p:cNvPr id="1" name=""/>
        <p:cNvGrpSpPr/>
        <p:nvPr/>
      </p:nvGrpSpPr>
      <p:grpSpPr>
        <a:xfrm>
          <a:off x="0" y="0"/>
          <a:ext cx="0" cy="0"/>
          <a:chOff x="0" y="0"/>
          <a:chExt cx="0" cy="0"/>
        </a:xfrm>
      </p:grpSpPr>
      <p:pic>
        <p:nvPicPr>
          <p:cNvPr id="11" name="Picture 10" descr="A person lying in bed with a cell phone&#10;&#10;Description automatically generated">
            <a:extLst>
              <a:ext uri="{FF2B5EF4-FFF2-40B4-BE49-F238E27FC236}">
                <a16:creationId xmlns:a16="http://schemas.microsoft.com/office/drawing/2014/main" id="{73BB2929-5F7D-7476-A5C3-B460195376B4}"/>
              </a:ext>
            </a:extLst>
          </p:cNvPr>
          <p:cNvPicPr>
            <a:picLocks noChangeAspect="1"/>
          </p:cNvPicPr>
          <p:nvPr/>
        </p:nvPicPr>
        <p:blipFill>
          <a:blip r:embed="rId3">
            <a:alphaModFix amt="57000"/>
            <a:extLst>
              <a:ext uri="{28A0092B-C50C-407E-A947-70E740481C1C}">
                <a14:useLocalDpi xmlns:a14="http://schemas.microsoft.com/office/drawing/2010/main" val="0"/>
              </a:ext>
            </a:extLst>
          </a:blip>
          <a:stretch>
            <a:fillRect/>
          </a:stretch>
        </p:blipFill>
        <p:spPr>
          <a:xfrm>
            <a:off x="0" y="8243"/>
            <a:ext cx="12191999" cy="6849757"/>
          </a:xfrm>
          <a:prstGeom prst="rect">
            <a:avLst/>
          </a:prstGeom>
          <a:noFill/>
        </p:spPr>
      </p:pic>
      <p:sp>
        <p:nvSpPr>
          <p:cNvPr id="6" name="Rectangle 5">
            <a:extLst>
              <a:ext uri="{FF2B5EF4-FFF2-40B4-BE49-F238E27FC236}">
                <a16:creationId xmlns:a16="http://schemas.microsoft.com/office/drawing/2014/main" id="{9DE5D78D-8F3A-F0A5-64D1-928C8D0717AB}"/>
              </a:ext>
            </a:extLst>
          </p:cNvPr>
          <p:cNvSpPr/>
          <p:nvPr/>
        </p:nvSpPr>
        <p:spPr>
          <a:xfrm>
            <a:off x="1308922" y="201414"/>
            <a:ext cx="9574160" cy="923330"/>
          </a:xfrm>
          <a:prstGeom prst="rect">
            <a:avLst/>
          </a:prstGeom>
          <a:noFill/>
        </p:spPr>
        <p:txBody>
          <a:bodyPr wrap="none" lIns="91440" tIns="45720" rIns="91440" bIns="45720">
            <a:spAutoFit/>
          </a:bodyPr>
          <a:lstStyle/>
          <a:p>
            <a:pPr algn="ctr"/>
            <a:r>
              <a:rPr lang="en-US" sz="5400" b="0" cap="none" spc="0" dirty="0">
                <a:ln w="0"/>
                <a:solidFill>
                  <a:schemeClr val="bg1"/>
                </a:solidFill>
                <a:effectLst>
                  <a:outerShdw blurRad="38100" dist="19050" dir="2700000" algn="tl" rotWithShape="0">
                    <a:schemeClr val="dk1">
                      <a:alpha val="40000"/>
                    </a:schemeClr>
                  </a:outerShdw>
                </a:effectLst>
              </a:rPr>
              <a:t>How do screens </a:t>
            </a:r>
            <a:r>
              <a:rPr lang="en-US" sz="5400" dirty="0">
                <a:ln w="0"/>
                <a:solidFill>
                  <a:schemeClr val="bg1"/>
                </a:solidFill>
                <a:effectLst>
                  <a:outerShdw blurRad="38100" dist="19050" dir="2700000" algn="tl" rotWithShape="0">
                    <a:schemeClr val="dk1">
                      <a:alpha val="40000"/>
                    </a:schemeClr>
                  </a:outerShdw>
                </a:effectLst>
              </a:rPr>
              <a:t>impact our lives</a:t>
            </a:r>
            <a:r>
              <a:rPr lang="en-US" sz="5400" b="0" cap="none" spc="0" dirty="0">
                <a:ln w="0"/>
                <a:solidFill>
                  <a:schemeClr val="bg1"/>
                </a:solidFill>
                <a:effectLst>
                  <a:outerShdw blurRad="38100" dist="19050" dir="2700000" algn="tl" rotWithShape="0">
                    <a:schemeClr val="dk1">
                      <a:alpha val="40000"/>
                    </a:schemeClr>
                  </a:outerShdw>
                </a:effectLst>
              </a:rPr>
              <a:t>?</a:t>
            </a:r>
          </a:p>
        </p:txBody>
      </p:sp>
      <p:cxnSp>
        <p:nvCxnSpPr>
          <p:cNvPr id="8" name="Straight Connector 7">
            <a:extLst>
              <a:ext uri="{FF2B5EF4-FFF2-40B4-BE49-F238E27FC236}">
                <a16:creationId xmlns:a16="http://schemas.microsoft.com/office/drawing/2014/main" id="{4330888E-E62B-A3B7-FBFF-C9C66744F47B}"/>
              </a:ext>
            </a:extLst>
          </p:cNvPr>
          <p:cNvCxnSpPr/>
          <p:nvPr/>
        </p:nvCxnSpPr>
        <p:spPr>
          <a:xfrm>
            <a:off x="5879976" y="1340768"/>
            <a:ext cx="0" cy="4968552"/>
          </a:xfrm>
          <a:prstGeom prst="line">
            <a:avLst/>
          </a:prstGeom>
          <a:ln w="57150">
            <a:solidFill>
              <a:srgbClr val="005A8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94DBCE7F-173B-4C69-0244-11E248A238DD}"/>
              </a:ext>
            </a:extLst>
          </p:cNvPr>
          <p:cNvSpPr txBox="1"/>
          <p:nvPr/>
        </p:nvSpPr>
        <p:spPr>
          <a:xfrm>
            <a:off x="8067387" y="2828835"/>
            <a:ext cx="3127410" cy="1200329"/>
          </a:xfrm>
          <a:prstGeom prst="rect">
            <a:avLst/>
          </a:prstGeom>
          <a:noFill/>
        </p:spPr>
        <p:txBody>
          <a:bodyPr wrap="square" rtlCol="0">
            <a:spAutoFit/>
          </a:bodyPr>
          <a:lstStyle/>
          <a:p>
            <a:pPr marL="285750" indent="-285750">
              <a:buFont typeface="Arial" panose="020B0604020202020204" pitchFamily="34" charset="0"/>
              <a:buChar char="•"/>
            </a:pPr>
            <a:r>
              <a:rPr lang="en-US" sz="2400" dirty="0">
                <a:solidFill>
                  <a:schemeClr val="bg1"/>
                </a:solidFill>
              </a:rPr>
              <a:t>Helps with learning </a:t>
            </a:r>
          </a:p>
          <a:p>
            <a:pPr marL="285750" indent="-285750">
              <a:buFont typeface="Arial" panose="020B0604020202020204" pitchFamily="34" charset="0"/>
              <a:buChar char="•"/>
            </a:pPr>
            <a:r>
              <a:rPr lang="en-US" sz="2400" dirty="0">
                <a:solidFill>
                  <a:schemeClr val="bg1"/>
                </a:solidFill>
              </a:rPr>
              <a:t>Connect with friends </a:t>
            </a:r>
          </a:p>
          <a:p>
            <a:pPr marL="285750" indent="-285750">
              <a:buFont typeface="Arial" panose="020B0604020202020204" pitchFamily="34" charset="0"/>
              <a:buChar char="•"/>
            </a:pPr>
            <a:r>
              <a:rPr lang="en-US" sz="2400" dirty="0">
                <a:solidFill>
                  <a:schemeClr val="bg1"/>
                </a:solidFill>
              </a:rPr>
              <a:t>Entertaining </a:t>
            </a:r>
          </a:p>
        </p:txBody>
      </p:sp>
      <p:sp>
        <p:nvSpPr>
          <p:cNvPr id="7" name="TextBox 6">
            <a:extLst>
              <a:ext uri="{FF2B5EF4-FFF2-40B4-BE49-F238E27FC236}">
                <a16:creationId xmlns:a16="http://schemas.microsoft.com/office/drawing/2014/main" id="{13A765BB-90AC-02C2-A728-7F0494417AF2}"/>
              </a:ext>
            </a:extLst>
          </p:cNvPr>
          <p:cNvSpPr txBox="1"/>
          <p:nvPr/>
        </p:nvSpPr>
        <p:spPr>
          <a:xfrm>
            <a:off x="552447" y="1844824"/>
            <a:ext cx="4820073" cy="3416320"/>
          </a:xfrm>
          <a:prstGeom prst="rect">
            <a:avLst/>
          </a:prstGeom>
          <a:noFill/>
        </p:spPr>
        <p:txBody>
          <a:bodyPr wrap="square" rtlCol="0">
            <a:spAutoFit/>
          </a:bodyPr>
          <a:lstStyle/>
          <a:p>
            <a:pPr marL="285750" indent="-285750">
              <a:buFont typeface="Arial" panose="020B0604020202020204" pitchFamily="34" charset="0"/>
              <a:buChar char="•"/>
            </a:pPr>
            <a:r>
              <a:rPr lang="en-US" sz="2400" dirty="0">
                <a:solidFill>
                  <a:schemeClr val="bg1"/>
                </a:solidFill>
              </a:rPr>
              <a:t>Reduces physical activity </a:t>
            </a:r>
          </a:p>
          <a:p>
            <a:pPr marL="285750" indent="-285750">
              <a:buFont typeface="Arial" panose="020B0604020202020204" pitchFamily="34" charset="0"/>
              <a:buChar char="•"/>
            </a:pPr>
            <a:r>
              <a:rPr lang="en-US" sz="2400" dirty="0">
                <a:solidFill>
                  <a:schemeClr val="bg1"/>
                </a:solidFill>
              </a:rPr>
              <a:t>Affects concentration/alters your brain pathways  </a:t>
            </a:r>
          </a:p>
          <a:p>
            <a:pPr marL="285750" indent="-285750">
              <a:buFont typeface="Arial" panose="020B0604020202020204" pitchFamily="34" charset="0"/>
              <a:buChar char="•"/>
            </a:pPr>
            <a:r>
              <a:rPr lang="en-US" sz="2400" dirty="0">
                <a:solidFill>
                  <a:schemeClr val="bg1"/>
                </a:solidFill>
              </a:rPr>
              <a:t>Changes how we interact with people </a:t>
            </a:r>
          </a:p>
          <a:p>
            <a:pPr marL="285750" indent="-285750">
              <a:buFont typeface="Arial" panose="020B0604020202020204" pitchFamily="34" charset="0"/>
              <a:buChar char="•"/>
            </a:pPr>
            <a:r>
              <a:rPr lang="en-US" sz="2400" dirty="0">
                <a:solidFill>
                  <a:schemeClr val="bg1"/>
                </a:solidFill>
              </a:rPr>
              <a:t>Mindless snacking </a:t>
            </a:r>
          </a:p>
          <a:p>
            <a:pPr marL="285750" indent="-285750">
              <a:buFont typeface="Arial" panose="020B0604020202020204" pitchFamily="34" charset="0"/>
              <a:buChar char="•"/>
            </a:pPr>
            <a:r>
              <a:rPr lang="en-US" sz="2400" dirty="0">
                <a:solidFill>
                  <a:schemeClr val="bg1"/>
                </a:solidFill>
              </a:rPr>
              <a:t>Interferes with sleep </a:t>
            </a:r>
          </a:p>
          <a:p>
            <a:pPr marL="285750" indent="-285750">
              <a:buFont typeface="Arial" panose="020B0604020202020204" pitchFamily="34" charset="0"/>
              <a:buChar char="•"/>
            </a:pPr>
            <a:r>
              <a:rPr lang="en-US" sz="2400" dirty="0">
                <a:solidFill>
                  <a:schemeClr val="bg1"/>
                </a:solidFill>
              </a:rPr>
              <a:t>Prevents being ‘present in the moment’ </a:t>
            </a:r>
          </a:p>
        </p:txBody>
      </p:sp>
    </p:spTree>
    <p:extLst>
      <p:ext uri="{BB962C8B-B14F-4D97-AF65-F5344CB8AC3E}">
        <p14:creationId xmlns:p14="http://schemas.microsoft.com/office/powerpoint/2010/main" val="19713329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child sitting in the grass looking at a cell phone&#10;&#10;Description automatically generated">
            <a:extLst>
              <a:ext uri="{FF2B5EF4-FFF2-40B4-BE49-F238E27FC236}">
                <a16:creationId xmlns:a16="http://schemas.microsoft.com/office/drawing/2014/main" id="{F879BD20-DF6F-ABD3-92A6-AAAC0AB15D8F}"/>
              </a:ext>
            </a:extLst>
          </p:cNvPr>
          <p:cNvPicPr>
            <a:picLocks noGrp="1" noChangeAspect="1"/>
          </p:cNvPicPr>
          <p:nvPr>
            <p:ph idx="1"/>
          </p:nvPr>
        </p:nvPicPr>
        <p:blipFill>
          <a:blip r:embed="rId3">
            <a:alphaModFix amt="50000"/>
            <a:extLst>
              <a:ext uri="{28A0092B-C50C-407E-A947-70E740481C1C}">
                <a14:useLocalDpi xmlns:a14="http://schemas.microsoft.com/office/drawing/2010/main" val="0"/>
              </a:ext>
            </a:extLst>
          </a:blip>
          <a:stretch>
            <a:fillRect/>
          </a:stretch>
        </p:blipFill>
        <p:spPr>
          <a:xfrm>
            <a:off x="0" y="4535"/>
            <a:ext cx="12192000" cy="6848930"/>
          </a:xfrm>
        </p:spPr>
      </p:pic>
      <p:sp>
        <p:nvSpPr>
          <p:cNvPr id="6" name="Title 1">
            <a:extLst>
              <a:ext uri="{FF2B5EF4-FFF2-40B4-BE49-F238E27FC236}">
                <a16:creationId xmlns:a16="http://schemas.microsoft.com/office/drawing/2014/main" id="{878336BD-81D3-D1F9-AA4A-7647F591432B}"/>
              </a:ext>
            </a:extLst>
          </p:cNvPr>
          <p:cNvSpPr txBox="1">
            <a:spLocks/>
          </p:cNvSpPr>
          <p:nvPr/>
        </p:nvSpPr>
        <p:spPr>
          <a:xfrm>
            <a:off x="970735" y="734358"/>
            <a:ext cx="3348980" cy="1284199"/>
          </a:xfrm>
          <a:prstGeom prst="round1Rect">
            <a:avLst/>
          </a:prstGeom>
          <a:solidFill>
            <a:schemeClr val="bg1"/>
          </a:solidFill>
          <a:ln w="19050">
            <a:solidFill>
              <a:schemeClr val="tx1"/>
            </a:solidFill>
          </a:ln>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dirty="0"/>
              <a:t>Changes how we interact with people </a:t>
            </a:r>
            <a:endParaRPr lang="en-GB" sz="3200" dirty="0"/>
          </a:p>
        </p:txBody>
      </p:sp>
      <p:sp>
        <p:nvSpPr>
          <p:cNvPr id="7" name="Title 1">
            <a:extLst>
              <a:ext uri="{FF2B5EF4-FFF2-40B4-BE49-F238E27FC236}">
                <a16:creationId xmlns:a16="http://schemas.microsoft.com/office/drawing/2014/main" id="{1516B774-DF61-6F88-2D8E-69CE080E1907}"/>
              </a:ext>
            </a:extLst>
          </p:cNvPr>
          <p:cNvSpPr txBox="1">
            <a:spLocks/>
          </p:cNvSpPr>
          <p:nvPr/>
        </p:nvSpPr>
        <p:spPr>
          <a:xfrm>
            <a:off x="970735" y="4327217"/>
            <a:ext cx="3330396" cy="1284198"/>
          </a:xfrm>
          <a:prstGeom prst="round1Rect">
            <a:avLst/>
          </a:prstGeom>
          <a:solidFill>
            <a:schemeClr val="bg1"/>
          </a:solidFill>
          <a:ln w="19050">
            <a:solidFill>
              <a:schemeClr val="tx1"/>
            </a:solidFill>
          </a:ln>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dirty="0"/>
              <a:t>Mindless </a:t>
            </a:r>
          </a:p>
          <a:p>
            <a:pPr algn="ctr"/>
            <a:r>
              <a:rPr lang="en-US" sz="3200" dirty="0"/>
              <a:t>Snacking</a:t>
            </a:r>
            <a:endParaRPr lang="en-GB" sz="3200" dirty="0"/>
          </a:p>
        </p:txBody>
      </p:sp>
      <p:sp>
        <p:nvSpPr>
          <p:cNvPr id="8" name="Rectangle 1">
            <a:extLst>
              <a:ext uri="{FF2B5EF4-FFF2-40B4-BE49-F238E27FC236}">
                <a16:creationId xmlns:a16="http://schemas.microsoft.com/office/drawing/2014/main" id="{5494C4AC-B8CF-D502-600E-BEBCFD2D5E4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2" name="Title 1">
            <a:extLst>
              <a:ext uri="{FF2B5EF4-FFF2-40B4-BE49-F238E27FC236}">
                <a16:creationId xmlns:a16="http://schemas.microsoft.com/office/drawing/2014/main" id="{274E69A6-30CD-90C0-998B-E074A53AB5D7}"/>
              </a:ext>
            </a:extLst>
          </p:cNvPr>
          <p:cNvSpPr>
            <a:spLocks noGrp="1"/>
          </p:cNvSpPr>
          <p:nvPr>
            <p:ph type="title"/>
          </p:nvPr>
        </p:nvSpPr>
        <p:spPr>
          <a:xfrm>
            <a:off x="970735" y="2530783"/>
            <a:ext cx="3330397" cy="1284208"/>
          </a:xfrm>
          <a:prstGeom prst="round1Rect">
            <a:avLst/>
          </a:prstGeom>
          <a:solidFill>
            <a:schemeClr val="bg1"/>
          </a:solidFill>
          <a:ln w="19050">
            <a:solidFill>
              <a:schemeClr val="tx1"/>
            </a:solidFill>
          </a:ln>
        </p:spPr>
        <p:txBody>
          <a:bodyPr>
            <a:normAutofit/>
          </a:bodyPr>
          <a:lstStyle/>
          <a:p>
            <a:pPr algn="ctr"/>
            <a:r>
              <a:rPr lang="en-US" sz="3100" dirty="0"/>
              <a:t>Affects </a:t>
            </a:r>
            <a:br>
              <a:rPr lang="en-US" sz="3100" dirty="0"/>
            </a:br>
            <a:r>
              <a:rPr lang="en-US" sz="3100" dirty="0"/>
              <a:t>concentration</a:t>
            </a:r>
            <a:endParaRPr lang="en-GB" sz="3100" dirty="0"/>
          </a:p>
        </p:txBody>
      </p:sp>
    </p:spTree>
    <p:extLst>
      <p:ext uri="{BB962C8B-B14F-4D97-AF65-F5344CB8AC3E}">
        <p14:creationId xmlns:p14="http://schemas.microsoft.com/office/powerpoint/2010/main" val="69398078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DBE4E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84557-E4D3-B833-504C-A324EEFE62B5}"/>
              </a:ext>
            </a:extLst>
          </p:cNvPr>
          <p:cNvSpPr>
            <a:spLocks noGrp="1"/>
          </p:cNvSpPr>
          <p:nvPr>
            <p:ph type="title"/>
          </p:nvPr>
        </p:nvSpPr>
        <p:spPr/>
        <p:txBody>
          <a:bodyPr/>
          <a:lstStyle/>
          <a:p>
            <a:r>
              <a:rPr lang="en-US" dirty="0"/>
              <a:t>Reduces physical activity… </a:t>
            </a:r>
            <a:endParaRPr lang="en-GB" dirty="0"/>
          </a:p>
        </p:txBody>
      </p:sp>
      <p:pic>
        <p:nvPicPr>
          <p:cNvPr id="5" name="Content Placeholder 4" descr="A child sitting on a couch holding a game controller and a toy&#10;&#10;Description automatically generated">
            <a:extLst>
              <a:ext uri="{FF2B5EF4-FFF2-40B4-BE49-F238E27FC236}">
                <a16:creationId xmlns:a16="http://schemas.microsoft.com/office/drawing/2014/main" id="{081D90DB-3BAB-C0E2-6A42-05B06D34640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38200" y="1556792"/>
            <a:ext cx="6188149" cy="4351338"/>
          </a:xfrm>
        </p:spPr>
      </p:pic>
      <p:sp>
        <p:nvSpPr>
          <p:cNvPr id="6" name="Title 1">
            <a:extLst>
              <a:ext uri="{FF2B5EF4-FFF2-40B4-BE49-F238E27FC236}">
                <a16:creationId xmlns:a16="http://schemas.microsoft.com/office/drawing/2014/main" id="{25F099E8-CE68-357E-6DEA-4A0C5655FF39}"/>
              </a:ext>
            </a:extLst>
          </p:cNvPr>
          <p:cNvSpPr txBox="1">
            <a:spLocks/>
          </p:cNvSpPr>
          <p:nvPr/>
        </p:nvSpPr>
        <p:spPr>
          <a:xfrm>
            <a:off x="7392144" y="1433202"/>
            <a:ext cx="4601344" cy="399159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Think about the time spent travelling… If we’re not moving, we are burning very little energy.</a:t>
            </a:r>
            <a:endParaRPr lang="en-GB" dirty="0"/>
          </a:p>
        </p:txBody>
      </p:sp>
    </p:spTree>
    <p:extLst>
      <p:ext uri="{BB962C8B-B14F-4D97-AF65-F5344CB8AC3E}">
        <p14:creationId xmlns:p14="http://schemas.microsoft.com/office/powerpoint/2010/main" val="1828425297"/>
      </p:ext>
    </p:extLst>
  </p:cSld>
  <p:clrMapOvr>
    <a:masterClrMapping/>
  </p:clrMapOvr>
  <p:transition spd="med">
    <p:pull/>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ow do we get addicted to our screens">
            <a:hlinkClick r:id="" action="ppaction://media"/>
            <a:extLst>
              <a:ext uri="{FF2B5EF4-FFF2-40B4-BE49-F238E27FC236}">
                <a16:creationId xmlns:a16="http://schemas.microsoft.com/office/drawing/2014/main" id="{E1568E4F-F565-F563-94C5-7581FCBCBC0A}"/>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14282" y="-26114"/>
            <a:ext cx="12195375" cy="6859743"/>
          </a:xfrm>
        </p:spPr>
      </p:pic>
      <p:pic>
        <p:nvPicPr>
          <p:cNvPr id="7" name="Picture 6" descr="A cartoon of a sheep&#10;&#10;Description automatically generated">
            <a:extLst>
              <a:ext uri="{FF2B5EF4-FFF2-40B4-BE49-F238E27FC236}">
                <a16:creationId xmlns:a16="http://schemas.microsoft.com/office/drawing/2014/main" id="{0A3375BB-341F-094F-4C2A-E7515B23E16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55661" y="-4773"/>
            <a:ext cx="1069943" cy="1069943"/>
          </a:xfrm>
          <a:prstGeom prst="rect">
            <a:avLst/>
          </a:prstGeom>
        </p:spPr>
      </p:pic>
    </p:spTree>
    <p:extLst>
      <p:ext uri="{BB962C8B-B14F-4D97-AF65-F5344CB8AC3E}">
        <p14:creationId xmlns:p14="http://schemas.microsoft.com/office/powerpoint/2010/main" val="2027388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par>
                                <p:cTn id="7" presetID="1" presetClass="path" presetSubtype="0" accel="50000" decel="50000" fill="hold" nodeType="withEffect">
                                  <p:stCondLst>
                                    <p:cond delay="1000"/>
                                  </p:stCondLst>
                                  <p:childTnLst>
                                    <p:animMotion origin="layout" path="M 0.00156 -0.00763 C 0.01016 -0.04907 0.04896 -0.06226 0.08841 -0.03657 C 0.12774 -0.01111 0.15313 0.04352 0.14466 0.08496 C 0.13607 0.12663 0.09701 0.13913 0.05768 0.11366 C 0.01836 0.0882 -0.0069 0.03426 0.00156 -0.00763 Z " pathEditMode="relative" rAng="17400000" ptsTypes="AAAAA">
                                      <p:cBhvr>
                                        <p:cTn id="8" dur="2000" fill="hold"/>
                                        <p:tgtEl>
                                          <p:spTgt spid="7"/>
                                        </p:tgtEl>
                                        <p:attrNameLst>
                                          <p:attrName>ppt_x</p:attrName>
                                          <p:attrName>ppt_y</p:attrName>
                                        </p:attrNameLst>
                                      </p:cBhvr>
                                      <p:rCtr x="7148" y="4630"/>
                                    </p:animMotion>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4"/>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ow do we get addicted to our screens">
            <a:hlinkClick r:id="" action="ppaction://media"/>
            <a:extLst>
              <a:ext uri="{FF2B5EF4-FFF2-40B4-BE49-F238E27FC236}">
                <a16:creationId xmlns:a16="http://schemas.microsoft.com/office/drawing/2014/main" id="{E1568E4F-F565-F563-94C5-7581FCBCBC0A}"/>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14282" y="-26114"/>
            <a:ext cx="12195375" cy="6859743"/>
          </a:xfrm>
        </p:spPr>
      </p:pic>
      <p:pic>
        <p:nvPicPr>
          <p:cNvPr id="7" name="Picture 6" descr="A cartoon of a sheep&#10;&#10;Description automatically generated">
            <a:extLst>
              <a:ext uri="{FF2B5EF4-FFF2-40B4-BE49-F238E27FC236}">
                <a16:creationId xmlns:a16="http://schemas.microsoft.com/office/drawing/2014/main" id="{0A3375BB-341F-094F-4C2A-E7515B23E16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55661" y="-4773"/>
            <a:ext cx="1069943" cy="1069943"/>
          </a:xfrm>
          <a:prstGeom prst="rect">
            <a:avLst/>
          </a:prstGeom>
        </p:spPr>
      </p:pic>
    </p:spTree>
    <p:extLst>
      <p:ext uri="{BB962C8B-B14F-4D97-AF65-F5344CB8AC3E}">
        <p14:creationId xmlns:p14="http://schemas.microsoft.com/office/powerpoint/2010/main" val="2615855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par>
                                <p:cTn id="7" presetID="1" presetClass="path" presetSubtype="0" accel="50000" decel="50000" fill="hold" nodeType="withEffect">
                                  <p:stCondLst>
                                    <p:cond delay="1000"/>
                                  </p:stCondLst>
                                  <p:childTnLst>
                                    <p:animMotion origin="layout" path="M 0.00156 -0.00763 C 0.01016 -0.04907 0.04896 -0.06226 0.08841 -0.03657 C 0.12774 -0.01111 0.15313 0.04352 0.14466 0.08496 C 0.13607 0.12663 0.09701 0.13913 0.05768 0.11366 C 0.01836 0.0882 -0.0069 0.03426 0.00156 -0.00763 Z " pathEditMode="relative" rAng="17400000" ptsTypes="AAAAA">
                                      <p:cBhvr>
                                        <p:cTn id="8" dur="2000" fill="hold"/>
                                        <p:tgtEl>
                                          <p:spTgt spid="7"/>
                                        </p:tgtEl>
                                        <p:attrNameLst>
                                          <p:attrName>ppt_x</p:attrName>
                                          <p:attrName>ppt_y</p:attrName>
                                        </p:attrNameLst>
                                      </p:cBhvr>
                                      <p:rCtr x="7148" y="4630"/>
                                    </p:animMotion>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4"/>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2C40D-EAF4-E200-0DF2-38A7C7BD47E5}"/>
              </a:ext>
            </a:extLst>
          </p:cNvPr>
          <p:cNvSpPr>
            <a:spLocks noGrp="1"/>
          </p:cNvSpPr>
          <p:nvPr>
            <p:ph type="title"/>
          </p:nvPr>
        </p:nvSpPr>
        <p:spPr/>
        <p:txBody>
          <a:bodyPr/>
          <a:lstStyle/>
          <a:p>
            <a:r>
              <a:rPr lang="en-US" dirty="0"/>
              <a:t>Screens can interfere with sleep …</a:t>
            </a:r>
            <a:endParaRPr lang="en-GB" dirty="0"/>
          </a:p>
        </p:txBody>
      </p:sp>
      <p:pic>
        <p:nvPicPr>
          <p:cNvPr id="5" name="Picture 4" descr="A yellow sun with many rays&#10;&#10;Description automatically generated">
            <a:extLst>
              <a:ext uri="{FF2B5EF4-FFF2-40B4-BE49-F238E27FC236}">
                <a16:creationId xmlns:a16="http://schemas.microsoft.com/office/drawing/2014/main" id="{23BC0302-2F3B-0D05-0973-3BD14B7069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1349" y="1567130"/>
            <a:ext cx="891862" cy="891862"/>
          </a:xfrm>
          <a:prstGeom prst="rect">
            <a:avLst/>
          </a:prstGeom>
        </p:spPr>
      </p:pic>
      <p:pic>
        <p:nvPicPr>
          <p:cNvPr id="7" name="Picture 6" descr="A blue cell phone with a black background&#10;&#10;Description automatically generated">
            <a:extLst>
              <a:ext uri="{FF2B5EF4-FFF2-40B4-BE49-F238E27FC236}">
                <a16:creationId xmlns:a16="http://schemas.microsoft.com/office/drawing/2014/main" id="{0C598705-561A-5176-6D38-8B19773660F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1585" y="4367478"/>
            <a:ext cx="891862" cy="891862"/>
          </a:xfrm>
          <a:prstGeom prst="rect">
            <a:avLst/>
          </a:prstGeom>
        </p:spPr>
      </p:pic>
      <p:pic>
        <p:nvPicPr>
          <p:cNvPr id="9" name="Picture 8" descr="A light bulb with lines and rays&#10;&#10;Description automatically generated">
            <a:extLst>
              <a:ext uri="{FF2B5EF4-FFF2-40B4-BE49-F238E27FC236}">
                <a16:creationId xmlns:a16="http://schemas.microsoft.com/office/drawing/2014/main" id="{AC335218-AC7D-6E6E-5DE9-E06612D1DE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3418" y="2567196"/>
            <a:ext cx="891626" cy="891626"/>
          </a:xfrm>
          <a:prstGeom prst="rect">
            <a:avLst/>
          </a:prstGeom>
        </p:spPr>
      </p:pic>
      <p:pic>
        <p:nvPicPr>
          <p:cNvPr id="11" name="Picture 10" descr="A blue and white hands holding a tablet&#10;&#10;Description automatically generated">
            <a:extLst>
              <a:ext uri="{FF2B5EF4-FFF2-40B4-BE49-F238E27FC236}">
                <a16:creationId xmlns:a16="http://schemas.microsoft.com/office/drawing/2014/main" id="{A4B92482-BCFD-206D-FB04-11746D2B45B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1585" y="3506553"/>
            <a:ext cx="891626" cy="891626"/>
          </a:xfrm>
          <a:prstGeom prst="rect">
            <a:avLst/>
          </a:prstGeom>
        </p:spPr>
      </p:pic>
      <p:pic>
        <p:nvPicPr>
          <p:cNvPr id="13" name="Picture 12" descr="A television with a remote control&#10;&#10;Description automatically generated">
            <a:extLst>
              <a:ext uri="{FF2B5EF4-FFF2-40B4-BE49-F238E27FC236}">
                <a16:creationId xmlns:a16="http://schemas.microsoft.com/office/drawing/2014/main" id="{2EEA9D80-1621-39EC-646E-078FF138D16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1349" y="5252763"/>
            <a:ext cx="891862" cy="891862"/>
          </a:xfrm>
          <a:prstGeom prst="rect">
            <a:avLst/>
          </a:prstGeom>
        </p:spPr>
      </p:pic>
      <p:sp>
        <p:nvSpPr>
          <p:cNvPr id="14" name="Isosceles Triangle 13">
            <a:extLst>
              <a:ext uri="{FF2B5EF4-FFF2-40B4-BE49-F238E27FC236}">
                <a16:creationId xmlns:a16="http://schemas.microsoft.com/office/drawing/2014/main" id="{E5E5ED92-E1B8-4B38-C332-91659B1650C0}"/>
              </a:ext>
            </a:extLst>
          </p:cNvPr>
          <p:cNvSpPr/>
          <p:nvPr/>
        </p:nvSpPr>
        <p:spPr>
          <a:xfrm rot="5400000">
            <a:off x="1436066" y="1631092"/>
            <a:ext cx="4423323" cy="4320480"/>
          </a:xfrm>
          <a:prstGeom prst="triangle">
            <a:avLst/>
          </a:prstGeom>
          <a:gradFill flip="none" rotWithShape="1">
            <a:gsLst>
              <a:gs pos="0">
                <a:schemeClr val="accent5">
                  <a:lumMod val="40000"/>
                  <a:lumOff val="60000"/>
                </a:schemeClr>
              </a:gs>
              <a:gs pos="46000">
                <a:schemeClr val="accent5">
                  <a:lumMod val="95000"/>
                  <a:lumOff val="5000"/>
                </a:schemeClr>
              </a:gs>
              <a:gs pos="100000">
                <a:srgbClr val="2DBBFF"/>
              </a:gs>
            </a:gsLst>
            <a:path path="circle">
              <a:fillToRect l="100000" b="100000"/>
            </a:path>
            <a:tileRect t="-100000" r="-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ue eye and shield with arrows&#10;&#10;Description automatically generated with medium confidence">
            <a:extLst>
              <a:ext uri="{FF2B5EF4-FFF2-40B4-BE49-F238E27FC236}">
                <a16:creationId xmlns:a16="http://schemas.microsoft.com/office/drawing/2014/main" id="{AC833684-B54A-A94D-87CD-29434139356D}"/>
              </a:ext>
            </a:extLst>
          </p:cNvPr>
          <p:cNvPicPr>
            <a:picLocks noChangeAspect="1"/>
          </p:cNvPicPr>
          <p:nvPr/>
        </p:nvPicPr>
        <p:blipFill>
          <a:blip r:embed="rId8">
            <a:extLst>
              <a:ext uri="{28A0092B-C50C-407E-A947-70E740481C1C}">
                <a14:useLocalDpi xmlns:a14="http://schemas.microsoft.com/office/drawing/2010/main" val="0"/>
              </a:ext>
            </a:extLst>
          </a:blip>
          <a:srcRect t="48312"/>
          <a:stretch>
            <a:fillRect/>
          </a:stretch>
        </p:blipFill>
        <p:spPr>
          <a:xfrm>
            <a:off x="4982774" y="3296423"/>
            <a:ext cx="1914974" cy="989818"/>
          </a:xfrm>
          <a:prstGeom prst="rect">
            <a:avLst/>
          </a:prstGeom>
        </p:spPr>
      </p:pic>
      <p:pic>
        <p:nvPicPr>
          <p:cNvPr id="18" name="Picture 17" descr="A clock with a moon and sun&#10;&#10;Description automatically generated">
            <a:extLst>
              <a:ext uri="{FF2B5EF4-FFF2-40B4-BE49-F238E27FC236}">
                <a16:creationId xmlns:a16="http://schemas.microsoft.com/office/drawing/2014/main" id="{B91EE9C9-97C6-A69F-A43A-0F1CEB816B6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166120" y="3331916"/>
            <a:ext cx="1192576" cy="1192576"/>
          </a:xfrm>
          <a:prstGeom prst="rect">
            <a:avLst/>
          </a:prstGeom>
        </p:spPr>
      </p:pic>
      <p:pic>
        <p:nvPicPr>
          <p:cNvPr id="20" name="Picture 19" descr="A pink brain with a question mark&#10;&#10;Description automatically generated">
            <a:extLst>
              <a:ext uri="{FF2B5EF4-FFF2-40B4-BE49-F238E27FC236}">
                <a16:creationId xmlns:a16="http://schemas.microsoft.com/office/drawing/2014/main" id="{6969E67D-DC1B-C18B-D381-03C824CB15C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953707" y="3412306"/>
            <a:ext cx="1080120" cy="1080120"/>
          </a:xfrm>
          <a:prstGeom prst="rect">
            <a:avLst/>
          </a:prstGeom>
        </p:spPr>
      </p:pic>
      <p:pic>
        <p:nvPicPr>
          <p:cNvPr id="22" name="Picture 21" descr="A hand with a sign&#10;&#10;Description automatically generated">
            <a:extLst>
              <a:ext uri="{FF2B5EF4-FFF2-40B4-BE49-F238E27FC236}">
                <a16:creationId xmlns:a16="http://schemas.microsoft.com/office/drawing/2014/main" id="{CC82CA93-5ADD-E772-9023-9E9576E248A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549319" y="3265422"/>
            <a:ext cx="1325564" cy="1325564"/>
          </a:xfrm>
          <a:prstGeom prst="rect">
            <a:avLst/>
          </a:prstGeom>
        </p:spPr>
      </p:pic>
      <p:pic>
        <p:nvPicPr>
          <p:cNvPr id="24" name="Picture 23" descr="A cartoon of a person sitting at a desk&#10;&#10;Description automatically generated">
            <a:extLst>
              <a:ext uri="{FF2B5EF4-FFF2-40B4-BE49-F238E27FC236}">
                <a16:creationId xmlns:a16="http://schemas.microsoft.com/office/drawing/2014/main" id="{A1D05480-6BBB-3BC4-9987-CDCD280EB39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935585" y="3237002"/>
            <a:ext cx="1328378" cy="1328378"/>
          </a:xfrm>
          <a:prstGeom prst="rect">
            <a:avLst/>
          </a:prstGeom>
        </p:spPr>
      </p:pic>
    </p:spTree>
    <p:extLst>
      <p:ext uri="{BB962C8B-B14F-4D97-AF65-F5344CB8AC3E}">
        <p14:creationId xmlns:p14="http://schemas.microsoft.com/office/powerpoint/2010/main" val="1581790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2000"/>
                                        <p:tgtEl>
                                          <p:spTgt spid="14"/>
                                        </p:tgtEl>
                                      </p:cBhvr>
                                    </p:animEffect>
                                  </p:childTnLst>
                                </p:cTn>
                              </p:par>
                            </p:childTnLst>
                          </p:cTn>
                        </p:par>
                        <p:par>
                          <p:cTn id="8" fill="hold">
                            <p:stCondLst>
                              <p:cond delay="2000"/>
                            </p:stCondLst>
                            <p:childTnLst>
                              <p:par>
                                <p:cTn id="9" presetID="5" presetClass="entr" presetSubtype="10"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checkerboard(across)">
                                      <p:cBhvr>
                                        <p:cTn id="11" dur="500"/>
                                        <p:tgtEl>
                                          <p:spTgt spid="16"/>
                                        </p:tgtEl>
                                      </p:cBhvr>
                                    </p:animEffect>
                                  </p:childTnLst>
                                </p:cTn>
                              </p:par>
                            </p:childTnLst>
                          </p:cTn>
                        </p:par>
                        <p:par>
                          <p:cTn id="12" fill="hold">
                            <p:stCondLst>
                              <p:cond delay="2500"/>
                            </p:stCondLst>
                            <p:childTnLst>
                              <p:par>
                                <p:cTn id="13" presetID="10" presetClass="entr" presetSubtype="0" fill="hold" nodeType="after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childTnLst>
                          </p:cTn>
                        </p:par>
                        <p:par>
                          <p:cTn id="16" fill="hold">
                            <p:stCondLst>
                              <p:cond delay="3000"/>
                            </p:stCondLst>
                            <p:childTnLst>
                              <p:par>
                                <p:cTn id="17" presetID="1" presetClass="entr" presetSubtype="0"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32" presetClass="emph" presetSubtype="0" fill="hold" nodeType="withEffect">
                                  <p:stCondLst>
                                    <p:cond delay="0"/>
                                  </p:stCondLst>
                                  <p:childTnLst>
                                    <p:animRot by="120000">
                                      <p:cBhvr>
                                        <p:cTn id="20" dur="170" fill="hold">
                                          <p:stCondLst>
                                            <p:cond delay="0"/>
                                          </p:stCondLst>
                                        </p:cTn>
                                        <p:tgtEl>
                                          <p:spTgt spid="18"/>
                                        </p:tgtEl>
                                        <p:attrNameLst>
                                          <p:attrName>r</p:attrName>
                                        </p:attrNameLst>
                                      </p:cBhvr>
                                    </p:animRot>
                                    <p:animRot by="-240000">
                                      <p:cBhvr>
                                        <p:cTn id="21" dur="340" fill="hold">
                                          <p:stCondLst>
                                            <p:cond delay="340"/>
                                          </p:stCondLst>
                                        </p:cTn>
                                        <p:tgtEl>
                                          <p:spTgt spid="18"/>
                                        </p:tgtEl>
                                        <p:attrNameLst>
                                          <p:attrName>r</p:attrName>
                                        </p:attrNameLst>
                                      </p:cBhvr>
                                    </p:animRot>
                                    <p:animRot by="240000">
                                      <p:cBhvr>
                                        <p:cTn id="22" dur="340" fill="hold">
                                          <p:stCondLst>
                                            <p:cond delay="680"/>
                                          </p:stCondLst>
                                        </p:cTn>
                                        <p:tgtEl>
                                          <p:spTgt spid="18"/>
                                        </p:tgtEl>
                                        <p:attrNameLst>
                                          <p:attrName>r</p:attrName>
                                        </p:attrNameLst>
                                      </p:cBhvr>
                                    </p:animRot>
                                    <p:animRot by="-240000">
                                      <p:cBhvr>
                                        <p:cTn id="23" dur="340" fill="hold">
                                          <p:stCondLst>
                                            <p:cond delay="1020"/>
                                          </p:stCondLst>
                                        </p:cTn>
                                        <p:tgtEl>
                                          <p:spTgt spid="18"/>
                                        </p:tgtEl>
                                        <p:attrNameLst>
                                          <p:attrName>r</p:attrName>
                                        </p:attrNameLst>
                                      </p:cBhvr>
                                    </p:animRot>
                                    <p:animRot by="120000">
                                      <p:cBhvr>
                                        <p:cTn id="24" dur="340" fill="hold">
                                          <p:stCondLst>
                                            <p:cond delay="1360"/>
                                          </p:stCondLst>
                                        </p:cTn>
                                        <p:tgtEl>
                                          <p:spTgt spid="18"/>
                                        </p:tgtEl>
                                        <p:attrNameLst>
                                          <p:attrName>r</p:attrName>
                                        </p:attrNameLst>
                                      </p:cBhvr>
                                    </p:animRot>
                                  </p:childTnLst>
                                </p:cTn>
                              </p:par>
                            </p:childTnLst>
                          </p:cTn>
                        </p:par>
                        <p:par>
                          <p:cTn id="25" fill="hold">
                            <p:stCondLst>
                              <p:cond delay="4700"/>
                            </p:stCondLst>
                            <p:childTnLst>
                              <p:par>
                                <p:cTn id="26" presetID="45" presetClass="entr" presetSubtype="0" fill="hold" nodeType="after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2000"/>
                                        <p:tgtEl>
                                          <p:spTgt spid="22"/>
                                        </p:tgtEl>
                                      </p:cBhvr>
                                    </p:animEffect>
                                    <p:anim calcmode="lin" valueType="num">
                                      <p:cBhvr>
                                        <p:cTn id="29" dur="2000" fill="hold"/>
                                        <p:tgtEl>
                                          <p:spTgt spid="22"/>
                                        </p:tgtEl>
                                        <p:attrNameLst>
                                          <p:attrName>ppt_w</p:attrName>
                                        </p:attrNameLst>
                                      </p:cBhvr>
                                      <p:tavLst>
                                        <p:tav tm="0" fmla="#ppt_w*sin(2.5*pi*$)">
                                          <p:val>
                                            <p:fltVal val="0"/>
                                          </p:val>
                                        </p:tav>
                                        <p:tav tm="100000">
                                          <p:val>
                                            <p:fltVal val="1"/>
                                          </p:val>
                                        </p:tav>
                                      </p:tavLst>
                                    </p:anim>
                                    <p:anim calcmode="lin" valueType="num">
                                      <p:cBhvr>
                                        <p:cTn id="30" dur="2000" fill="hold"/>
                                        <p:tgtEl>
                                          <p:spTgt spid="22"/>
                                        </p:tgtEl>
                                        <p:attrNameLst>
                                          <p:attrName>ppt_h</p:attrName>
                                        </p:attrNameLst>
                                      </p:cBhvr>
                                      <p:tavLst>
                                        <p:tav tm="0">
                                          <p:val>
                                            <p:strVal val="#ppt_h"/>
                                          </p:val>
                                        </p:tav>
                                        <p:tav tm="100000">
                                          <p:val>
                                            <p:strVal val="#ppt_h"/>
                                          </p:val>
                                        </p:tav>
                                      </p:tavLst>
                                    </p:anim>
                                  </p:childTnLst>
                                </p:cTn>
                              </p:par>
                            </p:childTnLst>
                          </p:cTn>
                        </p:par>
                        <p:par>
                          <p:cTn id="31" fill="hold">
                            <p:stCondLst>
                              <p:cond delay="6700"/>
                            </p:stCondLst>
                            <p:childTnLst>
                              <p:par>
                                <p:cTn id="32" presetID="16" presetClass="entr" presetSubtype="37" fill="hold" nodeType="after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barn(outVertical)">
                                      <p:cBhvr>
                                        <p:cTn id="34"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8931D"/>
        </a:solidFill>
        <a:effectLst/>
      </p:bgPr>
    </p:bg>
    <p:spTree>
      <p:nvGrpSpPr>
        <p:cNvPr id="1" name=""/>
        <p:cNvGrpSpPr/>
        <p:nvPr/>
      </p:nvGrpSpPr>
      <p:grpSpPr>
        <a:xfrm>
          <a:off x="0" y="0"/>
          <a:ext cx="0" cy="0"/>
          <a:chOff x="0" y="0"/>
          <a:chExt cx="0" cy="0"/>
        </a:xfrm>
      </p:grpSpPr>
      <p:pic>
        <p:nvPicPr>
          <p:cNvPr id="6" name="Picture 5" descr="A person sleeping in bed&#10;&#10;Description automatically generated">
            <a:extLst>
              <a:ext uri="{FF2B5EF4-FFF2-40B4-BE49-F238E27FC236}">
                <a16:creationId xmlns:a16="http://schemas.microsoft.com/office/drawing/2014/main" id="{46CB233C-05BE-912B-76A9-685A591B213B}"/>
              </a:ext>
            </a:extLst>
          </p:cNvPr>
          <p:cNvPicPr>
            <a:picLocks noChangeAspect="1"/>
          </p:cNvPicPr>
          <p:nvPr/>
        </p:nvPicPr>
        <p:blipFill rotWithShape="1">
          <a:blip r:embed="rId4">
            <a:extLst>
              <a:ext uri="{28A0092B-C50C-407E-A947-70E740481C1C}">
                <a14:useLocalDpi xmlns:a14="http://schemas.microsoft.com/office/drawing/2010/main" val="0"/>
              </a:ext>
            </a:extLst>
          </a:blip>
          <a:srcRect t="17027" b="15909"/>
          <a:stretch/>
        </p:blipFill>
        <p:spPr>
          <a:xfrm>
            <a:off x="3863752" y="4420980"/>
            <a:ext cx="3328521" cy="2232248"/>
          </a:xfrm>
          <a:prstGeom prst="rect">
            <a:avLst/>
          </a:prstGeom>
          <a:effectLst>
            <a:softEdge rad="317500"/>
          </a:effectLst>
        </p:spPr>
      </p:pic>
      <p:sp>
        <p:nvSpPr>
          <p:cNvPr id="7" name="Thought Bubble: Cloud 6">
            <a:extLst>
              <a:ext uri="{FF2B5EF4-FFF2-40B4-BE49-F238E27FC236}">
                <a16:creationId xmlns:a16="http://schemas.microsoft.com/office/drawing/2014/main" id="{47546941-824C-CD87-E461-CDA25E1985D4}"/>
              </a:ext>
            </a:extLst>
          </p:cNvPr>
          <p:cNvSpPr/>
          <p:nvPr/>
        </p:nvSpPr>
        <p:spPr>
          <a:xfrm>
            <a:off x="4395321" y="204772"/>
            <a:ext cx="7740861" cy="3809891"/>
          </a:xfrm>
          <a:prstGeom prst="cloudCallout">
            <a:avLst/>
          </a:prstGeom>
          <a:solidFill>
            <a:srgbClr val="0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4" name="Online Media 3" title="inside out  memories">
            <a:hlinkClick r:id="" action="ppaction://media"/>
            <a:extLst>
              <a:ext uri="{FF2B5EF4-FFF2-40B4-BE49-F238E27FC236}">
                <a16:creationId xmlns:a16="http://schemas.microsoft.com/office/drawing/2014/main" id="{5AC5D222-55DB-A074-7FCB-E267EB1408C9}"/>
              </a:ext>
            </a:extLst>
          </p:cNvPr>
          <p:cNvPicPr>
            <a:picLocks noGrp="1" noRot="1" noChangeAspect="1"/>
          </p:cNvPicPr>
          <p:nvPr>
            <p:ph idx="1"/>
            <a:videoFile r:link="rId1"/>
          </p:nvPr>
        </p:nvPicPr>
        <p:blipFill>
          <a:blip r:embed="rId5"/>
          <a:stretch>
            <a:fillRect/>
          </a:stretch>
        </p:blipFill>
        <p:spPr>
          <a:xfrm>
            <a:off x="6384032" y="943752"/>
            <a:ext cx="4145748" cy="2331930"/>
          </a:xfrm>
          <a:prstGeom prst="rect">
            <a:avLst/>
          </a:prstGeom>
        </p:spPr>
      </p:pic>
      <p:sp>
        <p:nvSpPr>
          <p:cNvPr id="8" name="TextBox 7">
            <a:extLst>
              <a:ext uri="{FF2B5EF4-FFF2-40B4-BE49-F238E27FC236}">
                <a16:creationId xmlns:a16="http://schemas.microsoft.com/office/drawing/2014/main" id="{1AFE8C37-C196-F640-8C11-F4FED779FC06}"/>
              </a:ext>
            </a:extLst>
          </p:cNvPr>
          <p:cNvSpPr txBox="1"/>
          <p:nvPr/>
        </p:nvSpPr>
        <p:spPr>
          <a:xfrm>
            <a:off x="407368" y="1050995"/>
            <a:ext cx="4131969" cy="3539430"/>
          </a:xfrm>
          <a:prstGeom prst="rect">
            <a:avLst/>
          </a:prstGeom>
          <a:noFill/>
        </p:spPr>
        <p:txBody>
          <a:bodyPr wrap="square" rtlCol="0">
            <a:spAutoFit/>
          </a:bodyPr>
          <a:lstStyle/>
          <a:p>
            <a:pPr marL="285750"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Growing strong</a:t>
            </a:r>
          </a:p>
          <a:p>
            <a:pPr marL="285750"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Remembering things </a:t>
            </a:r>
          </a:p>
          <a:p>
            <a:pPr marL="285750"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Memory storage</a:t>
            </a:r>
          </a:p>
          <a:p>
            <a:pPr marL="285750"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Appetite</a:t>
            </a:r>
          </a:p>
          <a:p>
            <a:pPr marL="285750"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Staying well</a:t>
            </a:r>
          </a:p>
          <a:p>
            <a:pPr marL="285750"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Emotions</a:t>
            </a:r>
          </a:p>
          <a:p>
            <a:pPr marL="285750"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Mood and behaviour</a:t>
            </a:r>
          </a:p>
          <a:p>
            <a:pPr marL="285750"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Energy</a:t>
            </a:r>
            <a:endParaRPr lang="en-GB" sz="2800"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A0E7D20A-CD47-7840-FA9D-0967D3912852}"/>
              </a:ext>
            </a:extLst>
          </p:cNvPr>
          <p:cNvSpPr txBox="1"/>
          <p:nvPr/>
        </p:nvSpPr>
        <p:spPr>
          <a:xfrm>
            <a:off x="407368" y="404664"/>
            <a:ext cx="3987953" cy="646331"/>
          </a:xfrm>
          <a:prstGeom prst="rect">
            <a:avLst/>
          </a:prstGeom>
          <a:noFill/>
        </p:spPr>
        <p:txBody>
          <a:bodyPr wrap="square" rtlCol="0">
            <a:spAutoFit/>
          </a:bodyPr>
          <a:lstStyle/>
          <a:p>
            <a:r>
              <a:rPr lang="en-US" sz="3600" dirty="0">
                <a:latin typeface="Arial" panose="020B0604020202020204" pitchFamily="34" charset="0"/>
                <a:cs typeface="Arial" panose="020B0604020202020204" pitchFamily="34" charset="0"/>
              </a:rPr>
              <a:t>Sleep helps with:</a:t>
            </a:r>
            <a:endParaRPr lang="en-GB"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73775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9B6AAC"/>
        </a:solidFill>
        <a:effectLst/>
      </p:bgPr>
    </p:bg>
    <p:spTree>
      <p:nvGrpSpPr>
        <p:cNvPr id="1" name=""/>
        <p:cNvGrpSpPr/>
        <p:nvPr/>
      </p:nvGrpSpPr>
      <p:grpSpPr>
        <a:xfrm>
          <a:off x="0" y="0"/>
          <a:ext cx="0" cy="0"/>
          <a:chOff x="0" y="0"/>
          <a:chExt cx="0" cy="0"/>
        </a:xfrm>
      </p:grpSpPr>
      <p:pic>
        <p:nvPicPr>
          <p:cNvPr id="5" name="Picture 4" descr="A cartoon of a child in a bed&#10;&#10;Description automatically generated">
            <a:extLst>
              <a:ext uri="{FF2B5EF4-FFF2-40B4-BE49-F238E27FC236}">
                <a16:creationId xmlns:a16="http://schemas.microsoft.com/office/drawing/2014/main" id="{71B21DCC-79A6-B66B-98FD-7D25761ED2F1}"/>
              </a:ext>
            </a:extLst>
          </p:cNvPr>
          <p:cNvPicPr>
            <a:picLocks noChangeAspect="1"/>
          </p:cNvPicPr>
          <p:nvPr/>
        </p:nvPicPr>
        <p:blipFill rotWithShape="1">
          <a:blip r:embed="rId3">
            <a:extLst>
              <a:ext uri="{28A0092B-C50C-407E-A947-70E740481C1C}">
                <a14:useLocalDpi xmlns:a14="http://schemas.microsoft.com/office/drawing/2010/main" val="0"/>
              </a:ext>
            </a:extLst>
          </a:blip>
          <a:srcRect l="21608" t="-1" r="12036" b="173"/>
          <a:stretch/>
        </p:blipFill>
        <p:spPr>
          <a:xfrm>
            <a:off x="1151557" y="1045522"/>
            <a:ext cx="2060653" cy="1860076"/>
          </a:xfrm>
          <a:prstGeom prst="rect">
            <a:avLst/>
          </a:prstGeom>
        </p:spPr>
      </p:pic>
      <p:sp>
        <p:nvSpPr>
          <p:cNvPr id="6" name="Title 1">
            <a:extLst>
              <a:ext uri="{FF2B5EF4-FFF2-40B4-BE49-F238E27FC236}">
                <a16:creationId xmlns:a16="http://schemas.microsoft.com/office/drawing/2014/main" id="{44FDC57F-1672-C3A9-89C3-7C3B097F6410}"/>
              </a:ext>
            </a:extLst>
          </p:cNvPr>
          <p:cNvSpPr>
            <a:spLocks noGrp="1"/>
          </p:cNvSpPr>
          <p:nvPr>
            <p:ph type="title"/>
          </p:nvPr>
        </p:nvSpPr>
        <p:spPr>
          <a:xfrm>
            <a:off x="3431552" y="116632"/>
            <a:ext cx="5328896" cy="764704"/>
          </a:xfrm>
        </p:spPr>
        <p:txBody>
          <a:bodyPr/>
          <a:lstStyle/>
          <a:p>
            <a:r>
              <a:rPr lang="en-US" b="1" dirty="0">
                <a:solidFill>
                  <a:schemeClr val="bg1"/>
                </a:solidFill>
              </a:rPr>
              <a:t>What keeps us awake?</a:t>
            </a:r>
            <a:endParaRPr lang="en-GB" b="1" dirty="0">
              <a:solidFill>
                <a:schemeClr val="bg1"/>
              </a:solidFill>
            </a:endParaRPr>
          </a:p>
        </p:txBody>
      </p:sp>
      <p:sp>
        <p:nvSpPr>
          <p:cNvPr id="7" name="TextBox 6">
            <a:extLst>
              <a:ext uri="{FF2B5EF4-FFF2-40B4-BE49-F238E27FC236}">
                <a16:creationId xmlns:a16="http://schemas.microsoft.com/office/drawing/2014/main" id="{CA1EF830-4B2A-5ADD-C550-42EB033664CA}"/>
              </a:ext>
            </a:extLst>
          </p:cNvPr>
          <p:cNvSpPr txBox="1"/>
          <p:nvPr/>
        </p:nvSpPr>
        <p:spPr>
          <a:xfrm>
            <a:off x="871649" y="2951262"/>
            <a:ext cx="2664296" cy="369332"/>
          </a:xfrm>
          <a:prstGeom prst="rect">
            <a:avLst/>
          </a:prstGeom>
          <a:noFill/>
        </p:spPr>
        <p:txBody>
          <a:bodyPr wrap="square" rtlCol="0">
            <a:spAutoFit/>
          </a:bodyPr>
          <a:lstStyle/>
          <a:p>
            <a:pPr algn="ctr"/>
            <a:r>
              <a:rPr lang="en-US" dirty="0">
                <a:solidFill>
                  <a:schemeClr val="bg1"/>
                </a:solidFill>
              </a:rPr>
              <a:t>Scared of the dark/noises</a:t>
            </a:r>
            <a:endParaRPr lang="en-GB" dirty="0">
              <a:solidFill>
                <a:schemeClr val="bg1"/>
              </a:solidFill>
            </a:endParaRPr>
          </a:p>
        </p:txBody>
      </p:sp>
      <p:pic>
        <p:nvPicPr>
          <p:cNvPr id="9" name="Picture 8" descr="A cartoon of a person lying in bed&#10;&#10;Description automatically generated">
            <a:extLst>
              <a:ext uri="{FF2B5EF4-FFF2-40B4-BE49-F238E27FC236}">
                <a16:creationId xmlns:a16="http://schemas.microsoft.com/office/drawing/2014/main" id="{A6AFB405-4BD6-380F-C26C-1E70DCA06928}"/>
              </a:ext>
            </a:extLst>
          </p:cNvPr>
          <p:cNvPicPr>
            <a:picLocks noChangeAspect="1"/>
          </p:cNvPicPr>
          <p:nvPr/>
        </p:nvPicPr>
        <p:blipFill rotWithShape="1">
          <a:blip r:embed="rId4">
            <a:extLst>
              <a:ext uri="{28A0092B-C50C-407E-A947-70E740481C1C}">
                <a14:useLocalDpi xmlns:a14="http://schemas.microsoft.com/office/drawing/2010/main" val="0"/>
              </a:ext>
            </a:extLst>
          </a:blip>
          <a:srcRect t="5086" r="25000" b="-1220"/>
          <a:stretch/>
        </p:blipFill>
        <p:spPr>
          <a:xfrm>
            <a:off x="3836452" y="1041479"/>
            <a:ext cx="2259548" cy="1876507"/>
          </a:xfrm>
          <a:prstGeom prst="rect">
            <a:avLst/>
          </a:prstGeom>
        </p:spPr>
      </p:pic>
      <p:sp>
        <p:nvSpPr>
          <p:cNvPr id="10" name="TextBox 9">
            <a:extLst>
              <a:ext uri="{FF2B5EF4-FFF2-40B4-BE49-F238E27FC236}">
                <a16:creationId xmlns:a16="http://schemas.microsoft.com/office/drawing/2014/main" id="{D42C3C60-59F2-B3B8-2D45-BAE540A5B573}"/>
              </a:ext>
            </a:extLst>
          </p:cNvPr>
          <p:cNvSpPr txBox="1"/>
          <p:nvPr/>
        </p:nvSpPr>
        <p:spPr>
          <a:xfrm>
            <a:off x="3642780" y="2939507"/>
            <a:ext cx="2664296" cy="646331"/>
          </a:xfrm>
          <a:prstGeom prst="rect">
            <a:avLst/>
          </a:prstGeom>
          <a:noFill/>
        </p:spPr>
        <p:txBody>
          <a:bodyPr wrap="square" rtlCol="0">
            <a:spAutoFit/>
          </a:bodyPr>
          <a:lstStyle/>
          <a:p>
            <a:pPr algn="ctr"/>
            <a:r>
              <a:rPr lang="en-US" dirty="0">
                <a:solidFill>
                  <a:schemeClr val="bg1"/>
                </a:solidFill>
              </a:rPr>
              <a:t>Screens too close to sleep time</a:t>
            </a:r>
            <a:endParaRPr lang="en-GB" dirty="0">
              <a:solidFill>
                <a:schemeClr val="bg1"/>
              </a:solidFill>
            </a:endParaRPr>
          </a:p>
        </p:txBody>
      </p:sp>
      <p:pic>
        <p:nvPicPr>
          <p:cNvPr id="12" name="Picture 11" descr="A cartoon of a person lying in a bed&#10;&#10;Description automatically generated">
            <a:extLst>
              <a:ext uri="{FF2B5EF4-FFF2-40B4-BE49-F238E27FC236}">
                <a16:creationId xmlns:a16="http://schemas.microsoft.com/office/drawing/2014/main" id="{9E719177-5FAA-135A-840B-9D1036E42901}"/>
              </a:ext>
            </a:extLst>
          </p:cNvPr>
          <p:cNvPicPr>
            <a:picLocks noChangeAspect="1"/>
          </p:cNvPicPr>
          <p:nvPr/>
        </p:nvPicPr>
        <p:blipFill rotWithShape="1">
          <a:blip r:embed="rId5">
            <a:extLst>
              <a:ext uri="{28A0092B-C50C-407E-A947-70E740481C1C}">
                <a14:useLocalDpi xmlns:a14="http://schemas.microsoft.com/office/drawing/2010/main" val="0"/>
              </a:ext>
            </a:extLst>
          </a:blip>
          <a:srcRect l="11801" t="12439" r="12600" b="13193"/>
          <a:stretch/>
        </p:blipFill>
        <p:spPr>
          <a:xfrm>
            <a:off x="6680612" y="1041478"/>
            <a:ext cx="1935667" cy="1904149"/>
          </a:xfrm>
          <a:prstGeom prst="rect">
            <a:avLst/>
          </a:prstGeom>
        </p:spPr>
      </p:pic>
      <p:sp>
        <p:nvSpPr>
          <p:cNvPr id="13" name="TextBox 12">
            <a:extLst>
              <a:ext uri="{FF2B5EF4-FFF2-40B4-BE49-F238E27FC236}">
                <a16:creationId xmlns:a16="http://schemas.microsoft.com/office/drawing/2014/main" id="{9555A83C-5FFE-9746-62F0-28A1F113F387}"/>
              </a:ext>
            </a:extLst>
          </p:cNvPr>
          <p:cNvSpPr txBox="1"/>
          <p:nvPr/>
        </p:nvSpPr>
        <p:spPr>
          <a:xfrm>
            <a:off x="6301862" y="2945533"/>
            <a:ext cx="2664296" cy="369332"/>
          </a:xfrm>
          <a:prstGeom prst="rect">
            <a:avLst/>
          </a:prstGeom>
          <a:noFill/>
        </p:spPr>
        <p:txBody>
          <a:bodyPr wrap="square" rtlCol="0">
            <a:spAutoFit/>
          </a:bodyPr>
          <a:lstStyle/>
          <a:p>
            <a:pPr algn="ctr"/>
            <a:r>
              <a:rPr lang="en-US" dirty="0">
                <a:solidFill>
                  <a:schemeClr val="bg1"/>
                </a:solidFill>
              </a:rPr>
              <a:t>Not feeling relaxed</a:t>
            </a:r>
            <a:endParaRPr lang="en-GB" dirty="0">
              <a:solidFill>
                <a:schemeClr val="bg1"/>
              </a:solidFill>
            </a:endParaRPr>
          </a:p>
        </p:txBody>
      </p:sp>
      <p:pic>
        <p:nvPicPr>
          <p:cNvPr id="15" name="Picture 14" descr="A person holding a fan&#10;&#10;Description automatically generated">
            <a:extLst>
              <a:ext uri="{FF2B5EF4-FFF2-40B4-BE49-F238E27FC236}">
                <a16:creationId xmlns:a16="http://schemas.microsoft.com/office/drawing/2014/main" id="{958B59E0-6B2A-9761-2C31-C1D911536E2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40666" y="1066812"/>
            <a:ext cx="2094563" cy="1904149"/>
          </a:xfrm>
          <a:prstGeom prst="rect">
            <a:avLst/>
          </a:prstGeom>
        </p:spPr>
      </p:pic>
      <p:sp>
        <p:nvSpPr>
          <p:cNvPr id="16" name="TextBox 15">
            <a:extLst>
              <a:ext uri="{FF2B5EF4-FFF2-40B4-BE49-F238E27FC236}">
                <a16:creationId xmlns:a16="http://schemas.microsoft.com/office/drawing/2014/main" id="{81523883-14BE-6B6C-8960-80E10FDD3A4C}"/>
              </a:ext>
            </a:extLst>
          </p:cNvPr>
          <p:cNvSpPr txBox="1"/>
          <p:nvPr/>
        </p:nvSpPr>
        <p:spPr>
          <a:xfrm>
            <a:off x="8955799" y="2970123"/>
            <a:ext cx="2664296" cy="369332"/>
          </a:xfrm>
          <a:prstGeom prst="rect">
            <a:avLst/>
          </a:prstGeom>
          <a:noFill/>
        </p:spPr>
        <p:txBody>
          <a:bodyPr wrap="square" rtlCol="0">
            <a:spAutoFit/>
          </a:bodyPr>
          <a:lstStyle/>
          <a:p>
            <a:pPr algn="ctr"/>
            <a:r>
              <a:rPr lang="en-US" dirty="0">
                <a:solidFill>
                  <a:schemeClr val="bg1"/>
                </a:solidFill>
              </a:rPr>
              <a:t>Room temperature</a:t>
            </a:r>
            <a:endParaRPr lang="en-GB" dirty="0">
              <a:solidFill>
                <a:schemeClr val="bg1"/>
              </a:solidFill>
            </a:endParaRPr>
          </a:p>
        </p:txBody>
      </p:sp>
      <p:pic>
        <p:nvPicPr>
          <p:cNvPr id="18" name="Picture 17" descr="A person with her hand over her face&#10;&#10;Description automatically generated">
            <a:extLst>
              <a:ext uri="{FF2B5EF4-FFF2-40B4-BE49-F238E27FC236}">
                <a16:creationId xmlns:a16="http://schemas.microsoft.com/office/drawing/2014/main" id="{3A745239-2F8D-F282-4B94-BDDBE78429A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77249" y="3640595"/>
            <a:ext cx="1858696" cy="1858696"/>
          </a:xfrm>
          <a:prstGeom prst="rect">
            <a:avLst/>
          </a:prstGeom>
        </p:spPr>
      </p:pic>
      <p:sp>
        <p:nvSpPr>
          <p:cNvPr id="19" name="TextBox 18">
            <a:extLst>
              <a:ext uri="{FF2B5EF4-FFF2-40B4-BE49-F238E27FC236}">
                <a16:creationId xmlns:a16="http://schemas.microsoft.com/office/drawing/2014/main" id="{217C9D44-5B7B-7ECC-06CD-C63C1AD5CB16}"/>
              </a:ext>
            </a:extLst>
          </p:cNvPr>
          <p:cNvSpPr txBox="1"/>
          <p:nvPr/>
        </p:nvSpPr>
        <p:spPr>
          <a:xfrm>
            <a:off x="1274449" y="5501532"/>
            <a:ext cx="2664296" cy="369332"/>
          </a:xfrm>
          <a:prstGeom prst="rect">
            <a:avLst/>
          </a:prstGeom>
          <a:noFill/>
        </p:spPr>
        <p:txBody>
          <a:bodyPr wrap="square" rtlCol="0">
            <a:spAutoFit/>
          </a:bodyPr>
          <a:lstStyle/>
          <a:p>
            <a:pPr algn="ctr"/>
            <a:r>
              <a:rPr lang="en-US" dirty="0">
                <a:solidFill>
                  <a:schemeClr val="bg1"/>
                </a:solidFill>
              </a:rPr>
              <a:t>Thoughts and Worries</a:t>
            </a:r>
            <a:endParaRPr lang="en-GB" dirty="0">
              <a:solidFill>
                <a:schemeClr val="bg1"/>
              </a:solidFill>
            </a:endParaRPr>
          </a:p>
        </p:txBody>
      </p:sp>
      <p:pic>
        <p:nvPicPr>
          <p:cNvPr id="21" name="Picture 20" descr="A couple of women fighting on a bed&#10;&#10;Description automatically generated">
            <a:extLst>
              <a:ext uri="{FF2B5EF4-FFF2-40B4-BE49-F238E27FC236}">
                <a16:creationId xmlns:a16="http://schemas.microsoft.com/office/drawing/2014/main" id="{7B65BBAD-B1F7-0B32-7129-2813518DED5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022422" y="3640596"/>
            <a:ext cx="1858695" cy="1858695"/>
          </a:xfrm>
          <a:prstGeom prst="rect">
            <a:avLst/>
          </a:prstGeom>
        </p:spPr>
      </p:pic>
      <p:sp>
        <p:nvSpPr>
          <p:cNvPr id="22" name="TextBox 21">
            <a:extLst>
              <a:ext uri="{FF2B5EF4-FFF2-40B4-BE49-F238E27FC236}">
                <a16:creationId xmlns:a16="http://schemas.microsoft.com/office/drawing/2014/main" id="{A9D81503-15BA-281F-87F0-B69BE015F0FE}"/>
              </a:ext>
            </a:extLst>
          </p:cNvPr>
          <p:cNvSpPr txBox="1"/>
          <p:nvPr/>
        </p:nvSpPr>
        <p:spPr>
          <a:xfrm>
            <a:off x="4616280" y="5501532"/>
            <a:ext cx="2664296" cy="369332"/>
          </a:xfrm>
          <a:prstGeom prst="rect">
            <a:avLst/>
          </a:prstGeom>
          <a:noFill/>
        </p:spPr>
        <p:txBody>
          <a:bodyPr wrap="square" rtlCol="0">
            <a:spAutoFit/>
          </a:bodyPr>
          <a:lstStyle/>
          <a:p>
            <a:pPr algn="ctr"/>
            <a:r>
              <a:rPr lang="en-US" dirty="0">
                <a:solidFill>
                  <a:schemeClr val="bg1"/>
                </a:solidFill>
              </a:rPr>
              <a:t>Too much energy </a:t>
            </a:r>
            <a:endParaRPr lang="en-GB" dirty="0">
              <a:solidFill>
                <a:schemeClr val="bg1"/>
              </a:solidFill>
            </a:endParaRPr>
          </a:p>
        </p:txBody>
      </p:sp>
      <p:pic>
        <p:nvPicPr>
          <p:cNvPr id="24" name="Picture 23" descr="A group of food items&#10;&#10;Description automatically generated">
            <a:extLst>
              <a:ext uri="{FF2B5EF4-FFF2-40B4-BE49-F238E27FC236}">
                <a16:creationId xmlns:a16="http://schemas.microsoft.com/office/drawing/2014/main" id="{DDDB3C50-6858-868F-4C59-ED4822C03C7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364252" y="3618246"/>
            <a:ext cx="1858696" cy="1858696"/>
          </a:xfrm>
          <a:prstGeom prst="rect">
            <a:avLst/>
          </a:prstGeom>
        </p:spPr>
      </p:pic>
      <p:sp>
        <p:nvSpPr>
          <p:cNvPr id="25" name="TextBox 24">
            <a:extLst>
              <a:ext uri="{FF2B5EF4-FFF2-40B4-BE49-F238E27FC236}">
                <a16:creationId xmlns:a16="http://schemas.microsoft.com/office/drawing/2014/main" id="{350EDA9A-F2AB-62E8-BA27-5302523EE936}"/>
              </a:ext>
            </a:extLst>
          </p:cNvPr>
          <p:cNvSpPr txBox="1"/>
          <p:nvPr/>
        </p:nvSpPr>
        <p:spPr>
          <a:xfrm>
            <a:off x="7961452" y="5501532"/>
            <a:ext cx="2664296" cy="369332"/>
          </a:xfrm>
          <a:prstGeom prst="rect">
            <a:avLst/>
          </a:prstGeom>
          <a:noFill/>
        </p:spPr>
        <p:txBody>
          <a:bodyPr wrap="square" rtlCol="0">
            <a:spAutoFit/>
          </a:bodyPr>
          <a:lstStyle/>
          <a:p>
            <a:pPr algn="ctr"/>
            <a:r>
              <a:rPr lang="en-US" dirty="0">
                <a:solidFill>
                  <a:schemeClr val="bg1"/>
                </a:solidFill>
              </a:rPr>
              <a:t>Unhealthy foods</a:t>
            </a:r>
            <a:endParaRPr lang="en-GB" dirty="0">
              <a:solidFill>
                <a:schemeClr val="bg1"/>
              </a:solidFill>
            </a:endParaRPr>
          </a:p>
        </p:txBody>
      </p:sp>
    </p:spTree>
    <p:extLst>
      <p:ext uri="{BB962C8B-B14F-4D97-AF65-F5344CB8AC3E}">
        <p14:creationId xmlns:p14="http://schemas.microsoft.com/office/powerpoint/2010/main" val="22951556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310191" y="5517232"/>
            <a:ext cx="5571618" cy="369332"/>
          </a:xfrm>
          <a:prstGeom prst="rect">
            <a:avLst/>
          </a:prstGeom>
          <a:solidFill>
            <a:schemeClr val="bg1"/>
          </a:solidFill>
        </p:spPr>
        <p:txBody>
          <a:bodyPr wrap="square" rtlCol="0">
            <a:spAutoFit/>
          </a:bodyPr>
          <a:lstStyle/>
          <a:p>
            <a:pPr algn="ctr"/>
            <a:r>
              <a:rPr lang="en-GB" sz="1800" dirty="0">
                <a:latin typeface="Arial" panose="020B0604020202020204" pitchFamily="34" charset="0"/>
                <a:cs typeface="Arial" panose="020B0604020202020204" pitchFamily="34" charset="0"/>
              </a:rPr>
              <a:t>Delivered by Halton Health Improvement Team </a:t>
            </a: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10191" y="332656"/>
            <a:ext cx="5571619" cy="2613706"/>
          </a:xfrm>
          <a:prstGeom prst="rect">
            <a:avLst/>
          </a:prstGeom>
        </p:spPr>
      </p:pic>
      <p:sp>
        <p:nvSpPr>
          <p:cNvPr id="6" name="TextBox 5">
            <a:extLst>
              <a:ext uri="{FF2B5EF4-FFF2-40B4-BE49-F238E27FC236}">
                <a16:creationId xmlns:a16="http://schemas.microsoft.com/office/drawing/2014/main" id="{F47B46EF-2C03-C73C-AB55-53914BAEBBF1}"/>
              </a:ext>
            </a:extLst>
          </p:cNvPr>
          <p:cNvSpPr txBox="1"/>
          <p:nvPr/>
        </p:nvSpPr>
        <p:spPr>
          <a:xfrm>
            <a:off x="3719736" y="3265787"/>
            <a:ext cx="4752528" cy="1569660"/>
          </a:xfrm>
          <a:prstGeom prst="rect">
            <a:avLst/>
          </a:prstGeom>
          <a:noFill/>
        </p:spPr>
        <p:txBody>
          <a:bodyPr wrap="square" rtlCol="0">
            <a:spAutoFit/>
          </a:bodyPr>
          <a:lstStyle/>
          <a:p>
            <a:pPr algn="ctr"/>
            <a:r>
              <a:rPr lang="en-US" sz="4800" b="1" dirty="0">
                <a:latin typeface="Calibri (body)"/>
                <a:cs typeface="Calibri Light" panose="020F0302020204030204" pitchFamily="34" charset="0"/>
              </a:rPr>
              <a:t>Sleep &amp; Screens Education</a:t>
            </a:r>
            <a:endParaRPr lang="en-GB" sz="4800" b="1" dirty="0">
              <a:latin typeface="Calibri (body)"/>
              <a:cs typeface="Calibri Light" panose="020F0302020204030204" pitchFamily="34" charset="0"/>
            </a:endParaRPr>
          </a:p>
        </p:txBody>
      </p:sp>
    </p:spTree>
    <p:custDataLst>
      <p:tags r:id="rId1"/>
    </p:custDataLst>
    <p:extLst>
      <p:ext uri="{BB962C8B-B14F-4D97-AF65-F5344CB8AC3E}">
        <p14:creationId xmlns:p14="http://schemas.microsoft.com/office/powerpoint/2010/main" val="22723127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5A8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5DEBE-C386-AC2C-C3AE-589A7EF11A26}"/>
              </a:ext>
            </a:extLst>
          </p:cNvPr>
          <p:cNvSpPr>
            <a:spLocks noGrp="1"/>
          </p:cNvSpPr>
          <p:nvPr>
            <p:ph type="title"/>
          </p:nvPr>
        </p:nvSpPr>
        <p:spPr>
          <a:xfrm>
            <a:off x="2639312" y="0"/>
            <a:ext cx="6913376" cy="1460500"/>
          </a:xfrm>
        </p:spPr>
        <p:txBody>
          <a:bodyPr/>
          <a:lstStyle/>
          <a:p>
            <a:r>
              <a:rPr lang="en-US" b="1" dirty="0">
                <a:solidFill>
                  <a:schemeClr val="bg1"/>
                </a:solidFill>
              </a:rPr>
              <a:t>Screens Down or Screen Time! </a:t>
            </a:r>
            <a:endParaRPr lang="en-GB" b="1" dirty="0">
              <a:solidFill>
                <a:schemeClr val="bg1"/>
              </a:solidFill>
            </a:endParaRPr>
          </a:p>
        </p:txBody>
      </p:sp>
      <p:sp>
        <p:nvSpPr>
          <p:cNvPr id="4" name="TextBox 3">
            <a:extLst>
              <a:ext uri="{FF2B5EF4-FFF2-40B4-BE49-F238E27FC236}">
                <a16:creationId xmlns:a16="http://schemas.microsoft.com/office/drawing/2014/main" id="{10F83A86-284C-F255-1318-B618D4178286}"/>
              </a:ext>
            </a:extLst>
          </p:cNvPr>
          <p:cNvSpPr txBox="1"/>
          <p:nvPr/>
        </p:nvSpPr>
        <p:spPr>
          <a:xfrm>
            <a:off x="4644256" y="5877272"/>
            <a:ext cx="3983607" cy="646331"/>
          </a:xfrm>
          <a:prstGeom prst="rect">
            <a:avLst/>
          </a:prstGeom>
          <a:noFill/>
        </p:spPr>
        <p:txBody>
          <a:bodyPr wrap="square" rtlCol="0">
            <a:spAutoFit/>
          </a:bodyPr>
          <a:lstStyle/>
          <a:p>
            <a:r>
              <a:rPr lang="en-US" dirty="0">
                <a:solidFill>
                  <a:schemeClr val="bg1"/>
                </a:solidFill>
              </a:rPr>
              <a:t>We still need to get ready for school, if we don’t hurry, we might be late. </a:t>
            </a:r>
            <a:endParaRPr lang="en-GB" dirty="0">
              <a:solidFill>
                <a:schemeClr val="bg1"/>
              </a:solidFill>
            </a:endParaRPr>
          </a:p>
        </p:txBody>
      </p:sp>
      <p:pic>
        <p:nvPicPr>
          <p:cNvPr id="10" name="Picture 9" descr="A white game controller with a check mark&#10;&#10;Description automatically generated">
            <a:extLst>
              <a:ext uri="{FF2B5EF4-FFF2-40B4-BE49-F238E27FC236}">
                <a16:creationId xmlns:a16="http://schemas.microsoft.com/office/drawing/2014/main" id="{294C4EB8-9E22-A9AE-694E-3421E86351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80590" y="1140203"/>
            <a:ext cx="1175635" cy="1175635"/>
          </a:xfrm>
          <a:prstGeom prst="rect">
            <a:avLst/>
          </a:prstGeom>
        </p:spPr>
      </p:pic>
      <p:pic>
        <p:nvPicPr>
          <p:cNvPr id="14" name="Picture 13" descr="A white line drawing of a phone in a circle&#10;&#10;Description automatically generated">
            <a:extLst>
              <a:ext uri="{FF2B5EF4-FFF2-40B4-BE49-F238E27FC236}">
                <a16:creationId xmlns:a16="http://schemas.microsoft.com/office/drawing/2014/main" id="{4E759FCA-D11B-A40E-9FB2-5DB2C9701D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56624" y="1140203"/>
            <a:ext cx="1175635" cy="1175635"/>
          </a:xfrm>
          <a:prstGeom prst="rect">
            <a:avLst/>
          </a:prstGeom>
        </p:spPr>
      </p:pic>
      <p:sp>
        <p:nvSpPr>
          <p:cNvPr id="15" name="TextBox 14">
            <a:extLst>
              <a:ext uri="{FF2B5EF4-FFF2-40B4-BE49-F238E27FC236}">
                <a16:creationId xmlns:a16="http://schemas.microsoft.com/office/drawing/2014/main" id="{6ABBD044-CEF3-E932-07C0-337D3861875E}"/>
              </a:ext>
            </a:extLst>
          </p:cNvPr>
          <p:cNvSpPr txBox="1"/>
          <p:nvPr/>
        </p:nvSpPr>
        <p:spPr>
          <a:xfrm>
            <a:off x="4615729" y="5866360"/>
            <a:ext cx="3744416" cy="657243"/>
          </a:xfrm>
          <a:prstGeom prst="rect">
            <a:avLst/>
          </a:prstGeom>
          <a:noFill/>
        </p:spPr>
        <p:txBody>
          <a:bodyPr wrap="square" rtlCol="0">
            <a:spAutoFit/>
          </a:bodyPr>
          <a:lstStyle/>
          <a:p>
            <a:r>
              <a:rPr lang="en-US" dirty="0">
                <a:solidFill>
                  <a:schemeClr val="bg1"/>
                </a:solidFill>
              </a:rPr>
              <a:t>We’re walking to school and need to pay attention to the paths/road. </a:t>
            </a:r>
            <a:endParaRPr lang="en-GB" dirty="0">
              <a:solidFill>
                <a:schemeClr val="bg1"/>
              </a:solidFill>
            </a:endParaRPr>
          </a:p>
        </p:txBody>
      </p:sp>
      <p:sp>
        <p:nvSpPr>
          <p:cNvPr id="17" name="TextBox 16">
            <a:extLst>
              <a:ext uri="{FF2B5EF4-FFF2-40B4-BE49-F238E27FC236}">
                <a16:creationId xmlns:a16="http://schemas.microsoft.com/office/drawing/2014/main" id="{328462C1-2E8F-70A7-0DB0-601B5948F02E}"/>
              </a:ext>
            </a:extLst>
          </p:cNvPr>
          <p:cNvSpPr txBox="1"/>
          <p:nvPr/>
        </p:nvSpPr>
        <p:spPr>
          <a:xfrm>
            <a:off x="4500240" y="5877273"/>
            <a:ext cx="4271638" cy="646330"/>
          </a:xfrm>
          <a:prstGeom prst="rect">
            <a:avLst/>
          </a:prstGeom>
          <a:noFill/>
        </p:spPr>
        <p:txBody>
          <a:bodyPr wrap="square" rtlCol="0">
            <a:spAutoFit/>
          </a:bodyPr>
          <a:lstStyle/>
          <a:p>
            <a:r>
              <a:rPr lang="en-US" dirty="0">
                <a:solidFill>
                  <a:schemeClr val="bg1"/>
                </a:solidFill>
              </a:rPr>
              <a:t>We’re learning in school and the teacher needs us to use the tablets. </a:t>
            </a:r>
            <a:endParaRPr lang="en-GB" dirty="0">
              <a:solidFill>
                <a:schemeClr val="bg1"/>
              </a:solidFill>
            </a:endParaRPr>
          </a:p>
        </p:txBody>
      </p:sp>
      <p:sp>
        <p:nvSpPr>
          <p:cNvPr id="18" name="TextBox 17">
            <a:extLst>
              <a:ext uri="{FF2B5EF4-FFF2-40B4-BE49-F238E27FC236}">
                <a16:creationId xmlns:a16="http://schemas.microsoft.com/office/drawing/2014/main" id="{3103B8DD-A8CA-E711-F117-24AF2508B01E}"/>
              </a:ext>
            </a:extLst>
          </p:cNvPr>
          <p:cNvSpPr txBox="1"/>
          <p:nvPr/>
        </p:nvSpPr>
        <p:spPr>
          <a:xfrm>
            <a:off x="4344211" y="6183049"/>
            <a:ext cx="4271638" cy="369332"/>
          </a:xfrm>
          <a:prstGeom prst="rect">
            <a:avLst/>
          </a:prstGeom>
          <a:noFill/>
        </p:spPr>
        <p:txBody>
          <a:bodyPr wrap="square" rtlCol="0">
            <a:spAutoFit/>
          </a:bodyPr>
          <a:lstStyle/>
          <a:p>
            <a:r>
              <a:rPr lang="en-US" dirty="0">
                <a:solidFill>
                  <a:schemeClr val="bg1"/>
                </a:solidFill>
              </a:rPr>
              <a:t>We’re having tea together with our family. </a:t>
            </a:r>
            <a:endParaRPr lang="en-GB" dirty="0">
              <a:solidFill>
                <a:schemeClr val="bg1"/>
              </a:solidFill>
            </a:endParaRPr>
          </a:p>
        </p:txBody>
      </p:sp>
      <p:sp>
        <p:nvSpPr>
          <p:cNvPr id="23" name="TextBox 22">
            <a:extLst>
              <a:ext uri="{FF2B5EF4-FFF2-40B4-BE49-F238E27FC236}">
                <a16:creationId xmlns:a16="http://schemas.microsoft.com/office/drawing/2014/main" id="{3549625C-DF6E-37F6-911F-D1DD9ACA1D49}"/>
              </a:ext>
            </a:extLst>
          </p:cNvPr>
          <p:cNvSpPr txBox="1"/>
          <p:nvPr/>
        </p:nvSpPr>
        <p:spPr>
          <a:xfrm>
            <a:off x="4422226" y="6222583"/>
            <a:ext cx="4271638" cy="369332"/>
          </a:xfrm>
          <a:prstGeom prst="rect">
            <a:avLst/>
          </a:prstGeom>
          <a:noFill/>
        </p:spPr>
        <p:txBody>
          <a:bodyPr wrap="square" rtlCol="0">
            <a:spAutoFit/>
          </a:bodyPr>
          <a:lstStyle/>
          <a:p>
            <a:r>
              <a:rPr lang="en-US" dirty="0">
                <a:solidFill>
                  <a:schemeClr val="bg1"/>
                </a:solidFill>
              </a:rPr>
              <a:t>We have free time to play with our friends. </a:t>
            </a:r>
            <a:endParaRPr lang="en-GB" dirty="0">
              <a:solidFill>
                <a:schemeClr val="bg1"/>
              </a:solidFill>
            </a:endParaRPr>
          </a:p>
        </p:txBody>
      </p:sp>
      <p:sp>
        <p:nvSpPr>
          <p:cNvPr id="24" name="TextBox 23">
            <a:extLst>
              <a:ext uri="{FF2B5EF4-FFF2-40B4-BE49-F238E27FC236}">
                <a16:creationId xmlns:a16="http://schemas.microsoft.com/office/drawing/2014/main" id="{59B1971D-4439-3A50-0D9A-73D98B855E66}"/>
              </a:ext>
            </a:extLst>
          </p:cNvPr>
          <p:cNvSpPr txBox="1"/>
          <p:nvPr/>
        </p:nvSpPr>
        <p:spPr>
          <a:xfrm>
            <a:off x="4352118" y="5911428"/>
            <a:ext cx="4271638" cy="646331"/>
          </a:xfrm>
          <a:prstGeom prst="rect">
            <a:avLst/>
          </a:prstGeom>
          <a:noFill/>
        </p:spPr>
        <p:txBody>
          <a:bodyPr wrap="square" rtlCol="0">
            <a:spAutoFit/>
          </a:bodyPr>
          <a:lstStyle/>
          <a:p>
            <a:r>
              <a:rPr lang="en-US" dirty="0">
                <a:solidFill>
                  <a:schemeClr val="bg1"/>
                </a:solidFill>
              </a:rPr>
              <a:t>It’s close to sleep time and our adult says it is time for bed. </a:t>
            </a:r>
            <a:endParaRPr lang="en-GB" dirty="0">
              <a:solidFill>
                <a:schemeClr val="bg1"/>
              </a:solidFill>
            </a:endParaRPr>
          </a:p>
        </p:txBody>
      </p:sp>
    </p:spTree>
    <p:extLst>
      <p:ext uri="{BB962C8B-B14F-4D97-AF65-F5344CB8AC3E}">
        <p14:creationId xmlns:p14="http://schemas.microsoft.com/office/powerpoint/2010/main" val="3728989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6" presetClass="path" presetSubtype="0" accel="50000" decel="50000" fill="hold" grpId="1" nodeType="clickEffect">
                                  <p:stCondLst>
                                    <p:cond delay="0"/>
                                  </p:stCondLst>
                                  <p:childTnLst>
                                    <p:animMotion origin="layout" path="M 2.70833E-6 -1.48148E-6 L -0.33346 -0.5044 " pathEditMode="relative" rAng="0" ptsTypes="AA">
                                      <p:cBhvr>
                                        <p:cTn id="13" dur="2000" fill="hold"/>
                                        <p:tgtEl>
                                          <p:spTgt spid="4"/>
                                        </p:tgtEl>
                                        <p:attrNameLst>
                                          <p:attrName>ppt_x</p:attrName>
                                          <p:attrName>ppt_y</p:attrName>
                                        </p:attrNameLst>
                                      </p:cBhvr>
                                      <p:rCtr x="-15937" y="-25347"/>
                                    </p:animMotion>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1000"/>
                                        <p:tgtEl>
                                          <p:spTgt spid="15"/>
                                        </p:tgtEl>
                                      </p:cBhvr>
                                    </p:animEffect>
                                    <p:anim calcmode="lin" valueType="num">
                                      <p:cBhvr>
                                        <p:cTn id="19" dur="1000" fill="hold"/>
                                        <p:tgtEl>
                                          <p:spTgt spid="15"/>
                                        </p:tgtEl>
                                        <p:attrNameLst>
                                          <p:attrName>ppt_x</p:attrName>
                                        </p:attrNameLst>
                                      </p:cBhvr>
                                      <p:tavLst>
                                        <p:tav tm="0">
                                          <p:val>
                                            <p:strVal val="#ppt_x"/>
                                          </p:val>
                                        </p:tav>
                                        <p:tav tm="100000">
                                          <p:val>
                                            <p:strVal val="#ppt_x"/>
                                          </p:val>
                                        </p:tav>
                                      </p:tavLst>
                                    </p:anim>
                                    <p:anim calcmode="lin" valueType="num">
                                      <p:cBhvr>
                                        <p:cTn id="2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6" presetClass="path" presetSubtype="0" accel="50000" decel="50000" fill="hold" grpId="1" nodeType="clickEffect">
                                  <p:stCondLst>
                                    <p:cond delay="0"/>
                                  </p:stCondLst>
                                  <p:childTnLst>
                                    <p:animMotion origin="layout" path="M -1.45833E-6 -7.40741E-7 L -0.31562 -0.37176 " pathEditMode="relative" rAng="0" ptsTypes="AA">
                                      <p:cBhvr>
                                        <p:cTn id="24" dur="2000" fill="hold"/>
                                        <p:tgtEl>
                                          <p:spTgt spid="15"/>
                                        </p:tgtEl>
                                        <p:attrNameLst>
                                          <p:attrName>ppt_x</p:attrName>
                                          <p:attrName>ppt_y</p:attrName>
                                        </p:attrNameLst>
                                      </p:cBhvr>
                                      <p:rCtr x="-15781" y="-18588"/>
                                    </p:animMotion>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fade">
                                      <p:cBhvr>
                                        <p:cTn id="29" dur="1000"/>
                                        <p:tgtEl>
                                          <p:spTgt spid="17"/>
                                        </p:tgtEl>
                                      </p:cBhvr>
                                    </p:animEffect>
                                    <p:anim calcmode="lin" valueType="num">
                                      <p:cBhvr>
                                        <p:cTn id="30" dur="1000" fill="hold"/>
                                        <p:tgtEl>
                                          <p:spTgt spid="17"/>
                                        </p:tgtEl>
                                        <p:attrNameLst>
                                          <p:attrName>ppt_x</p:attrName>
                                        </p:attrNameLst>
                                      </p:cBhvr>
                                      <p:tavLst>
                                        <p:tav tm="0">
                                          <p:val>
                                            <p:strVal val="#ppt_x"/>
                                          </p:val>
                                        </p:tav>
                                        <p:tav tm="100000">
                                          <p:val>
                                            <p:strVal val="#ppt_x"/>
                                          </p:val>
                                        </p:tav>
                                      </p:tavLst>
                                    </p:anim>
                                    <p:anim calcmode="lin" valueType="num">
                                      <p:cBhvr>
                                        <p:cTn id="31"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56" presetClass="path" presetSubtype="0" accel="50000" decel="50000" fill="hold" grpId="1" nodeType="clickEffect">
                                  <p:stCondLst>
                                    <p:cond delay="0"/>
                                  </p:stCondLst>
                                  <p:childTnLst>
                                    <p:animMotion origin="layout" path="M -8.33333E-7 4.81481E-6 L 0.2569 -0.5125 " pathEditMode="relative" rAng="0" ptsTypes="AA">
                                      <p:cBhvr>
                                        <p:cTn id="35" dur="2000" fill="hold"/>
                                        <p:tgtEl>
                                          <p:spTgt spid="17"/>
                                        </p:tgtEl>
                                        <p:attrNameLst>
                                          <p:attrName>ppt_x</p:attrName>
                                          <p:attrName>ppt_y</p:attrName>
                                        </p:attrNameLst>
                                      </p:cBhvr>
                                      <p:rCtr x="12839" y="-25625"/>
                                    </p:animMotion>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1000"/>
                                        <p:tgtEl>
                                          <p:spTgt spid="18"/>
                                        </p:tgtEl>
                                      </p:cBhvr>
                                    </p:animEffect>
                                    <p:anim calcmode="lin" valueType="num">
                                      <p:cBhvr>
                                        <p:cTn id="41" dur="1000" fill="hold"/>
                                        <p:tgtEl>
                                          <p:spTgt spid="18"/>
                                        </p:tgtEl>
                                        <p:attrNameLst>
                                          <p:attrName>ppt_x</p:attrName>
                                        </p:attrNameLst>
                                      </p:cBhvr>
                                      <p:tavLst>
                                        <p:tav tm="0">
                                          <p:val>
                                            <p:strVal val="#ppt_x"/>
                                          </p:val>
                                        </p:tav>
                                        <p:tav tm="100000">
                                          <p:val>
                                            <p:strVal val="#ppt_x"/>
                                          </p:val>
                                        </p:tav>
                                      </p:tavLst>
                                    </p:anim>
                                    <p:anim calcmode="lin" valueType="num">
                                      <p:cBhvr>
                                        <p:cTn id="42"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56" presetClass="path" presetSubtype="0" accel="50000" decel="50000" fill="hold" grpId="1" nodeType="clickEffect">
                                  <p:stCondLst>
                                    <p:cond delay="0"/>
                                  </p:stCondLst>
                                  <p:childTnLst>
                                    <p:animMotion origin="layout" path="M 0.00195 -0.01435 L -0.31497 -0.28148 " pathEditMode="relative" rAng="0" ptsTypes="AA">
                                      <p:cBhvr>
                                        <p:cTn id="46" dur="2000" fill="hold"/>
                                        <p:tgtEl>
                                          <p:spTgt spid="18"/>
                                        </p:tgtEl>
                                        <p:attrNameLst>
                                          <p:attrName>ppt_x</p:attrName>
                                          <p:attrName>ppt_y</p:attrName>
                                        </p:attrNameLst>
                                      </p:cBhvr>
                                      <p:rCtr x="-15846" y="-13356"/>
                                    </p:animMotion>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fade">
                                      <p:cBhvr>
                                        <p:cTn id="51" dur="1000"/>
                                        <p:tgtEl>
                                          <p:spTgt spid="23"/>
                                        </p:tgtEl>
                                      </p:cBhvr>
                                    </p:animEffect>
                                    <p:anim calcmode="lin" valueType="num">
                                      <p:cBhvr>
                                        <p:cTn id="52" dur="1000" fill="hold"/>
                                        <p:tgtEl>
                                          <p:spTgt spid="23"/>
                                        </p:tgtEl>
                                        <p:attrNameLst>
                                          <p:attrName>ppt_x</p:attrName>
                                        </p:attrNameLst>
                                      </p:cBhvr>
                                      <p:tavLst>
                                        <p:tav tm="0">
                                          <p:val>
                                            <p:strVal val="#ppt_x"/>
                                          </p:val>
                                        </p:tav>
                                        <p:tav tm="100000">
                                          <p:val>
                                            <p:strVal val="#ppt_x"/>
                                          </p:val>
                                        </p:tav>
                                      </p:tavLst>
                                    </p:anim>
                                    <p:anim calcmode="lin" valueType="num">
                                      <p:cBhvr>
                                        <p:cTn id="53"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56" presetClass="path" presetSubtype="0" accel="50000" decel="50000" fill="hold" grpId="1" nodeType="clickEffect">
                                  <p:stCondLst>
                                    <p:cond delay="0"/>
                                  </p:stCondLst>
                                  <p:childTnLst>
                                    <p:animMotion origin="layout" path="M 0.00195 -0.01435 L 0.26328 -0.4132 " pathEditMode="relative" rAng="0" ptsTypes="AA">
                                      <p:cBhvr>
                                        <p:cTn id="57" dur="2000" fill="hold"/>
                                        <p:tgtEl>
                                          <p:spTgt spid="23"/>
                                        </p:tgtEl>
                                        <p:attrNameLst>
                                          <p:attrName>ppt_x</p:attrName>
                                          <p:attrName>ppt_y</p:attrName>
                                        </p:attrNameLst>
                                      </p:cBhvr>
                                      <p:rCtr x="13060" y="-19954"/>
                                    </p:animMotion>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24"/>
                                        </p:tgtEl>
                                        <p:attrNameLst>
                                          <p:attrName>style.visibility</p:attrName>
                                        </p:attrNameLst>
                                      </p:cBhvr>
                                      <p:to>
                                        <p:strVal val="visible"/>
                                      </p:to>
                                    </p:set>
                                    <p:animEffect transition="in" filter="fade">
                                      <p:cBhvr>
                                        <p:cTn id="62" dur="1000"/>
                                        <p:tgtEl>
                                          <p:spTgt spid="24"/>
                                        </p:tgtEl>
                                      </p:cBhvr>
                                    </p:animEffect>
                                    <p:anim calcmode="lin" valueType="num">
                                      <p:cBhvr>
                                        <p:cTn id="63" dur="1000" fill="hold"/>
                                        <p:tgtEl>
                                          <p:spTgt spid="24"/>
                                        </p:tgtEl>
                                        <p:attrNameLst>
                                          <p:attrName>ppt_x</p:attrName>
                                        </p:attrNameLst>
                                      </p:cBhvr>
                                      <p:tavLst>
                                        <p:tav tm="0">
                                          <p:val>
                                            <p:strVal val="#ppt_x"/>
                                          </p:val>
                                        </p:tav>
                                        <p:tav tm="100000">
                                          <p:val>
                                            <p:strVal val="#ppt_x"/>
                                          </p:val>
                                        </p:tav>
                                      </p:tavLst>
                                    </p:anim>
                                    <p:anim calcmode="lin" valueType="num">
                                      <p:cBhvr>
                                        <p:cTn id="64"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56" presetClass="path" presetSubtype="0" accel="50000" decel="50000" fill="hold" grpId="1" nodeType="clickEffect">
                                  <p:stCondLst>
                                    <p:cond delay="0"/>
                                  </p:stCondLst>
                                  <p:childTnLst>
                                    <p:animMotion origin="layout" path="M 0.00195 -0.01435 L -0.31549 -0.12547 " pathEditMode="relative" rAng="0" ptsTypes="AA">
                                      <p:cBhvr>
                                        <p:cTn id="68" dur="2000" fill="hold"/>
                                        <p:tgtEl>
                                          <p:spTgt spid="24"/>
                                        </p:tgtEl>
                                        <p:attrNameLst>
                                          <p:attrName>ppt_x</p:attrName>
                                          <p:attrName>ppt_y</p:attrName>
                                        </p:attrNameLst>
                                      </p:cBhvr>
                                      <p:rCtr x="-15872" y="-555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15" grpId="0"/>
      <p:bldP spid="15" grpId="1"/>
      <p:bldP spid="17" grpId="0"/>
      <p:bldP spid="17" grpId="1"/>
      <p:bldP spid="18" grpId="0"/>
      <p:bldP spid="18" grpId="1"/>
      <p:bldP spid="23" grpId="0"/>
      <p:bldP spid="23" grpId="1"/>
      <p:bldP spid="24" grpId="0"/>
      <p:bldP spid="24" grpId="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diagram of a person walking&#10;&#10;Description automatically generated">
            <a:extLst>
              <a:ext uri="{FF2B5EF4-FFF2-40B4-BE49-F238E27FC236}">
                <a16:creationId xmlns:a16="http://schemas.microsoft.com/office/drawing/2014/main" id="{2220CDD9-D45C-35EF-F4F0-8182E878DBD9}"/>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20300"/>
          <a:stretch/>
        </p:blipFill>
        <p:spPr>
          <a:xfrm>
            <a:off x="407368" y="764704"/>
            <a:ext cx="10838295" cy="4608512"/>
          </a:xfrm>
        </p:spPr>
      </p:pic>
      <p:sp>
        <p:nvSpPr>
          <p:cNvPr id="6" name="TextBox 5">
            <a:extLst>
              <a:ext uri="{FF2B5EF4-FFF2-40B4-BE49-F238E27FC236}">
                <a16:creationId xmlns:a16="http://schemas.microsoft.com/office/drawing/2014/main" id="{82683122-AC1D-7244-ABF0-79FC1E4FB068}"/>
              </a:ext>
            </a:extLst>
          </p:cNvPr>
          <p:cNvSpPr txBox="1"/>
          <p:nvPr/>
        </p:nvSpPr>
        <p:spPr>
          <a:xfrm>
            <a:off x="1127448" y="188640"/>
            <a:ext cx="10009112" cy="646331"/>
          </a:xfrm>
          <a:prstGeom prst="rect">
            <a:avLst/>
          </a:prstGeom>
          <a:noFill/>
        </p:spPr>
        <p:txBody>
          <a:bodyPr wrap="square" rtlCol="0">
            <a:spAutoFit/>
          </a:bodyPr>
          <a:lstStyle/>
          <a:p>
            <a:pPr algn="ctr"/>
            <a:r>
              <a:rPr lang="en-US" sz="3600" dirty="0">
                <a:latin typeface="Arial" panose="020B0604020202020204" pitchFamily="34" charset="0"/>
                <a:cs typeface="Arial" panose="020B0604020202020204" pitchFamily="34" charset="0"/>
              </a:rPr>
              <a:t>How much sleep is enough?</a:t>
            </a:r>
            <a:endParaRPr lang="en-GB" sz="3600" dirty="0">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79D031A1-AAB2-D98B-D4C3-02D4986A354F}"/>
              </a:ext>
            </a:extLst>
          </p:cNvPr>
          <p:cNvSpPr/>
          <p:nvPr/>
        </p:nvSpPr>
        <p:spPr>
          <a:xfrm>
            <a:off x="1271464" y="4149080"/>
            <a:ext cx="864096" cy="576064"/>
          </a:xfrm>
          <a:prstGeom prst="rect">
            <a:avLst/>
          </a:prstGeom>
          <a:solidFill>
            <a:srgbClr val="06A6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3C2084A-ACAD-9D90-D34C-4383182739A3}"/>
              </a:ext>
            </a:extLst>
          </p:cNvPr>
          <p:cNvSpPr/>
          <p:nvPr/>
        </p:nvSpPr>
        <p:spPr>
          <a:xfrm>
            <a:off x="2321750" y="4121369"/>
            <a:ext cx="864096" cy="576064"/>
          </a:xfrm>
          <a:prstGeom prst="rect">
            <a:avLst/>
          </a:prstGeom>
          <a:solidFill>
            <a:srgbClr val="06A6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32FBF079-CC1A-4952-F68E-235A175740CC}"/>
              </a:ext>
            </a:extLst>
          </p:cNvPr>
          <p:cNvSpPr/>
          <p:nvPr/>
        </p:nvSpPr>
        <p:spPr>
          <a:xfrm>
            <a:off x="3219636" y="4123039"/>
            <a:ext cx="864096" cy="576064"/>
          </a:xfrm>
          <a:prstGeom prst="rect">
            <a:avLst/>
          </a:prstGeom>
          <a:solidFill>
            <a:srgbClr val="06A6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6F0274B5-6933-8712-F77C-F7BFCB610C49}"/>
              </a:ext>
            </a:extLst>
          </p:cNvPr>
          <p:cNvSpPr/>
          <p:nvPr/>
        </p:nvSpPr>
        <p:spPr>
          <a:xfrm>
            <a:off x="4117522" y="4096254"/>
            <a:ext cx="864096" cy="576064"/>
          </a:xfrm>
          <a:prstGeom prst="rect">
            <a:avLst/>
          </a:prstGeom>
          <a:solidFill>
            <a:srgbClr val="06A6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F196FF29-BF1D-1133-7692-2EF8E9E4FC2A}"/>
              </a:ext>
            </a:extLst>
          </p:cNvPr>
          <p:cNvSpPr/>
          <p:nvPr/>
        </p:nvSpPr>
        <p:spPr>
          <a:xfrm>
            <a:off x="4962419" y="4121369"/>
            <a:ext cx="864096" cy="576064"/>
          </a:xfrm>
          <a:prstGeom prst="rect">
            <a:avLst/>
          </a:prstGeom>
          <a:solidFill>
            <a:srgbClr val="06A6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351F8F27-433D-FF54-12A6-CA7BA20690FF}"/>
              </a:ext>
            </a:extLst>
          </p:cNvPr>
          <p:cNvSpPr/>
          <p:nvPr/>
        </p:nvSpPr>
        <p:spPr>
          <a:xfrm>
            <a:off x="6239364" y="4190783"/>
            <a:ext cx="4033100" cy="576064"/>
          </a:xfrm>
          <a:prstGeom prst="rect">
            <a:avLst/>
          </a:prstGeom>
          <a:solidFill>
            <a:srgbClr val="06A6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00500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1" fill="hold" grpId="0" nodeType="clickEffect">
                                  <p:stCondLst>
                                    <p:cond delay="0"/>
                                  </p:stCondLst>
                                  <p:childTnLst>
                                    <p:animEffect transition="out" filter="wipe(up)">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2" presetClass="exit" presetSubtype="1" fill="hold" grpId="0" nodeType="clickEffect">
                                  <p:stCondLst>
                                    <p:cond delay="0"/>
                                  </p:stCondLst>
                                  <p:childTnLst>
                                    <p:animEffect transition="out" filter="wipe(up)">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xit" presetSubtype="1" fill="hold" grpId="0" nodeType="clickEffect">
                                  <p:stCondLst>
                                    <p:cond delay="0"/>
                                  </p:stCondLst>
                                  <p:childTnLst>
                                    <p:animEffect transition="out" filter="wipe(up)">
                                      <p:cBhvr>
                                        <p:cTn id="16" dur="500"/>
                                        <p:tgtEl>
                                          <p:spTgt spid="9"/>
                                        </p:tgtEl>
                                      </p:cBhvr>
                                    </p:animEffect>
                                    <p:set>
                                      <p:cBhvr>
                                        <p:cTn id="17" dur="1" fill="hold">
                                          <p:stCondLst>
                                            <p:cond delay="499"/>
                                          </p:stCondLst>
                                        </p:cTn>
                                        <p:tgtEl>
                                          <p:spTgt spid="9"/>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22" presetClass="exit" presetSubtype="1" fill="hold" grpId="0" nodeType="clickEffect">
                                  <p:stCondLst>
                                    <p:cond delay="0"/>
                                  </p:stCondLst>
                                  <p:childTnLst>
                                    <p:animEffect transition="out" filter="wipe(up)">
                                      <p:cBhvr>
                                        <p:cTn id="21" dur="500"/>
                                        <p:tgtEl>
                                          <p:spTgt spid="10"/>
                                        </p:tgtEl>
                                      </p:cBhvr>
                                    </p:animEffect>
                                    <p:set>
                                      <p:cBhvr>
                                        <p:cTn id="22" dur="1" fill="hold">
                                          <p:stCondLst>
                                            <p:cond delay="499"/>
                                          </p:stCondLst>
                                        </p:cTn>
                                        <p:tgtEl>
                                          <p:spTgt spid="10"/>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2" presetClass="exit" presetSubtype="1" fill="hold" grpId="0" nodeType="clickEffect">
                                  <p:stCondLst>
                                    <p:cond delay="0"/>
                                  </p:stCondLst>
                                  <p:childTnLst>
                                    <p:animEffect transition="out" filter="wipe(up)">
                                      <p:cBhvr>
                                        <p:cTn id="26" dur="500"/>
                                        <p:tgtEl>
                                          <p:spTgt spid="11"/>
                                        </p:tgtEl>
                                      </p:cBhvr>
                                    </p:animEffect>
                                    <p:set>
                                      <p:cBhvr>
                                        <p:cTn id="27" dur="1" fill="hold">
                                          <p:stCondLst>
                                            <p:cond delay="499"/>
                                          </p:stCondLst>
                                        </p:cTn>
                                        <p:tgtEl>
                                          <p:spTgt spid="11"/>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22" presetClass="exit" presetSubtype="1" fill="hold" grpId="0" nodeType="clickEffect">
                                  <p:stCondLst>
                                    <p:cond delay="0"/>
                                  </p:stCondLst>
                                  <p:childTnLst>
                                    <p:animEffect transition="out" filter="wipe(up)">
                                      <p:cBhvr>
                                        <p:cTn id="31" dur="500"/>
                                        <p:tgtEl>
                                          <p:spTgt spid="12"/>
                                        </p:tgtEl>
                                      </p:cBhvr>
                                    </p:animEffect>
                                    <p:set>
                                      <p:cBhvr>
                                        <p:cTn id="32"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uppy sleeping on a blanket&#10;&#10;Description automatically generated">
            <a:extLst>
              <a:ext uri="{FF2B5EF4-FFF2-40B4-BE49-F238E27FC236}">
                <a16:creationId xmlns:a16="http://schemas.microsoft.com/office/drawing/2014/main" id="{2F0F350B-1A0B-E57E-D1B1-85B8F600B262}"/>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graphicFrame>
        <p:nvGraphicFramePr>
          <p:cNvPr id="4" name="Content Placeholder 3">
            <a:extLst>
              <a:ext uri="{FF2B5EF4-FFF2-40B4-BE49-F238E27FC236}">
                <a16:creationId xmlns:a16="http://schemas.microsoft.com/office/drawing/2014/main" id="{9AB0B272-50DA-1475-64F9-3E93B5A3C910}"/>
              </a:ext>
            </a:extLst>
          </p:cNvPr>
          <p:cNvGraphicFramePr>
            <a:graphicFrameLocks noGrp="1"/>
          </p:cNvGraphicFramePr>
          <p:nvPr>
            <p:ph idx="1"/>
            <p:extLst>
              <p:ext uri="{D42A27DB-BD31-4B8C-83A1-F6EECF244321}">
                <p14:modId xmlns:p14="http://schemas.microsoft.com/office/powerpoint/2010/main" val="2893999899"/>
              </p:ext>
            </p:extLst>
          </p:nvPr>
        </p:nvGraphicFramePr>
        <p:xfrm>
          <a:off x="191344" y="1124744"/>
          <a:ext cx="5256584" cy="3672408"/>
        </p:xfrm>
        <a:graphic>
          <a:graphicData uri="http://schemas.openxmlformats.org/drawingml/2006/table">
            <a:tbl>
              <a:tblPr firstRow="1" bandRow="1">
                <a:tableStyleId>{5C22544A-7EE6-4342-B048-85BDC9FD1C3A}</a:tableStyleId>
              </a:tblPr>
              <a:tblGrid>
                <a:gridCol w="2628292">
                  <a:extLst>
                    <a:ext uri="{9D8B030D-6E8A-4147-A177-3AD203B41FA5}">
                      <a16:colId xmlns:a16="http://schemas.microsoft.com/office/drawing/2014/main" val="1664273857"/>
                    </a:ext>
                  </a:extLst>
                </a:gridCol>
                <a:gridCol w="2628292">
                  <a:extLst>
                    <a:ext uri="{9D8B030D-6E8A-4147-A177-3AD203B41FA5}">
                      <a16:colId xmlns:a16="http://schemas.microsoft.com/office/drawing/2014/main" val="1677978553"/>
                    </a:ext>
                  </a:extLst>
                </a:gridCol>
              </a:tblGrid>
              <a:tr h="612068">
                <a:tc>
                  <a:txBody>
                    <a:bodyPr/>
                    <a:lstStyle/>
                    <a:p>
                      <a:r>
                        <a:rPr lang="en-US" dirty="0"/>
                        <a:t>Sleep Time </a:t>
                      </a:r>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D508F"/>
                    </a:solidFill>
                  </a:tcPr>
                </a:tc>
                <a:tc>
                  <a:txBody>
                    <a:bodyPr/>
                    <a:lstStyle/>
                    <a:p>
                      <a:r>
                        <a:rPr lang="en-US" dirty="0"/>
                        <a:t>Wake Time</a:t>
                      </a:r>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D508F"/>
                    </a:solidFill>
                  </a:tcPr>
                </a:tc>
                <a:extLst>
                  <a:ext uri="{0D108BD9-81ED-4DB2-BD59-A6C34878D82A}">
                    <a16:rowId xmlns:a16="http://schemas.microsoft.com/office/drawing/2014/main" val="2488105243"/>
                  </a:ext>
                </a:extLst>
              </a:tr>
              <a:tr h="612068">
                <a:tc>
                  <a:txBody>
                    <a:bodyPr/>
                    <a:lstStyle/>
                    <a:p>
                      <a:r>
                        <a:rPr lang="en-US" dirty="0"/>
                        <a:t>07:00pm</a:t>
                      </a:r>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t>06:00am</a:t>
                      </a:r>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70421279"/>
                  </a:ext>
                </a:extLst>
              </a:tr>
              <a:tr h="612068">
                <a:tc>
                  <a:txBody>
                    <a:bodyPr/>
                    <a:lstStyle/>
                    <a:p>
                      <a:r>
                        <a:rPr lang="en-US" dirty="0"/>
                        <a:t>07:30pm</a:t>
                      </a:r>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t>06:30am</a:t>
                      </a:r>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28128085"/>
                  </a:ext>
                </a:extLst>
              </a:tr>
              <a:tr h="612068">
                <a:tc>
                  <a:txBody>
                    <a:bodyPr/>
                    <a:lstStyle/>
                    <a:p>
                      <a:r>
                        <a:rPr lang="en-US" dirty="0"/>
                        <a:t>08:00pm</a:t>
                      </a:r>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t>07:00am</a:t>
                      </a:r>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53257848"/>
                  </a:ext>
                </a:extLst>
              </a:tr>
              <a:tr h="612068">
                <a:tc>
                  <a:txBody>
                    <a:bodyPr/>
                    <a:lstStyle/>
                    <a:p>
                      <a:r>
                        <a:rPr lang="en-US" dirty="0"/>
                        <a:t>08:30pm</a:t>
                      </a:r>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t>07:30am</a:t>
                      </a:r>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1441502"/>
                  </a:ext>
                </a:extLst>
              </a:tr>
              <a:tr h="612068">
                <a:tc>
                  <a:txBody>
                    <a:bodyPr/>
                    <a:lstStyle/>
                    <a:p>
                      <a:r>
                        <a:rPr lang="en-US" dirty="0"/>
                        <a:t>09:00pm</a:t>
                      </a:r>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t>08:00am</a:t>
                      </a:r>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6946774"/>
                  </a:ext>
                </a:extLst>
              </a:tr>
            </a:tbl>
          </a:graphicData>
        </a:graphic>
      </p:graphicFrame>
      <p:sp>
        <p:nvSpPr>
          <p:cNvPr id="9" name="TextBox 8">
            <a:extLst>
              <a:ext uri="{FF2B5EF4-FFF2-40B4-BE49-F238E27FC236}">
                <a16:creationId xmlns:a16="http://schemas.microsoft.com/office/drawing/2014/main" id="{0E9ECD8D-E65D-35DE-517D-5D3175095B14}"/>
              </a:ext>
            </a:extLst>
          </p:cNvPr>
          <p:cNvSpPr txBox="1"/>
          <p:nvPr/>
        </p:nvSpPr>
        <p:spPr>
          <a:xfrm>
            <a:off x="2495600" y="176680"/>
            <a:ext cx="7560840" cy="523220"/>
          </a:xfrm>
          <a:prstGeom prst="rect">
            <a:avLst/>
          </a:prstGeom>
          <a:solidFill>
            <a:schemeClr val="bg1"/>
          </a:solidFill>
          <a:ln>
            <a:solidFill>
              <a:schemeClr val="tx1"/>
            </a:solidFill>
          </a:ln>
        </p:spPr>
        <p:txBody>
          <a:bodyPr wrap="square" rtlCol="0">
            <a:spAutoFit/>
          </a:bodyPr>
          <a:lstStyle/>
          <a:p>
            <a:pPr algn="ctr"/>
            <a:r>
              <a:rPr lang="en-US" sz="2800" dirty="0">
                <a:latin typeface="Arial" panose="020B0604020202020204" pitchFamily="34" charset="0"/>
                <a:cs typeface="Arial" panose="020B0604020202020204" pitchFamily="34" charset="0"/>
              </a:rPr>
              <a:t>What time should you aim to be asleep by?</a:t>
            </a:r>
            <a:endParaRPr lang="en-GB"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950589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E7ECF1"/>
        </a:solidFill>
        <a:effectLst/>
      </p:bgPr>
    </p:bg>
    <p:spTree>
      <p:nvGrpSpPr>
        <p:cNvPr id="1" name=""/>
        <p:cNvGrpSpPr/>
        <p:nvPr/>
      </p:nvGrpSpPr>
      <p:grpSpPr>
        <a:xfrm>
          <a:off x="0" y="0"/>
          <a:ext cx="0" cy="0"/>
          <a:chOff x="0" y="0"/>
          <a:chExt cx="0" cy="0"/>
        </a:xfrm>
      </p:grpSpPr>
      <p:pic>
        <p:nvPicPr>
          <p:cNvPr id="9" name="Picture 8" descr="A black background with a black square&#10;&#10;Description automatically generated with medium confidence">
            <a:extLst>
              <a:ext uri="{FF2B5EF4-FFF2-40B4-BE49-F238E27FC236}">
                <a16:creationId xmlns:a16="http://schemas.microsoft.com/office/drawing/2014/main" id="{458226F2-788F-A939-5967-0821E13684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3876092" y="990905"/>
            <a:ext cx="4439816" cy="4876190"/>
          </a:xfrm>
          <a:prstGeom prst="rect">
            <a:avLst/>
          </a:prstGeom>
        </p:spPr>
      </p:pic>
      <p:pic>
        <p:nvPicPr>
          <p:cNvPr id="5" name="Picture 4" descr="A sun and moon with arrows&#10;&#10;Description automatically generated">
            <a:extLst>
              <a:ext uri="{FF2B5EF4-FFF2-40B4-BE49-F238E27FC236}">
                <a16:creationId xmlns:a16="http://schemas.microsoft.com/office/drawing/2014/main" id="{EFAEA845-0AEE-A181-60EA-D65B92C0A8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75948" y="3068960"/>
            <a:ext cx="720080" cy="720080"/>
          </a:xfrm>
          <a:prstGeom prst="rect">
            <a:avLst/>
          </a:prstGeom>
        </p:spPr>
      </p:pic>
      <p:pic>
        <p:nvPicPr>
          <p:cNvPr id="7" name="Picture 6" descr="A cartoon of a child&#10;&#10;Description automatically generated">
            <a:extLst>
              <a:ext uri="{FF2B5EF4-FFF2-40B4-BE49-F238E27FC236}">
                <a16:creationId xmlns:a16="http://schemas.microsoft.com/office/drawing/2014/main" id="{78D58139-D83E-5E56-6279-40DBB9663DA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63206" y="270190"/>
            <a:ext cx="730257" cy="730257"/>
          </a:xfrm>
          <a:prstGeom prst="rect">
            <a:avLst/>
          </a:prstGeom>
        </p:spPr>
      </p:pic>
      <p:sp>
        <p:nvSpPr>
          <p:cNvPr id="2" name="Title 1">
            <a:extLst>
              <a:ext uri="{FF2B5EF4-FFF2-40B4-BE49-F238E27FC236}">
                <a16:creationId xmlns:a16="http://schemas.microsoft.com/office/drawing/2014/main" id="{4CDC6913-6B23-5FD8-3BB4-44765986F86E}"/>
              </a:ext>
            </a:extLst>
          </p:cNvPr>
          <p:cNvSpPr>
            <a:spLocks noGrp="1"/>
          </p:cNvSpPr>
          <p:nvPr>
            <p:ph type="title"/>
          </p:nvPr>
        </p:nvSpPr>
        <p:spPr>
          <a:xfrm>
            <a:off x="4925566" y="2852936"/>
            <a:ext cx="2340868" cy="1279910"/>
          </a:xfrm>
          <a:prstGeom prst="cloud">
            <a:avLst/>
          </a:prstGeom>
          <a:solidFill>
            <a:schemeClr val="bg1"/>
          </a:solidFill>
          <a:ln w="19050">
            <a:solidFill>
              <a:schemeClr val="tx1"/>
            </a:solidFill>
          </a:ln>
        </p:spPr>
        <p:txBody>
          <a:bodyPr>
            <a:normAutofit fontScale="90000"/>
          </a:bodyPr>
          <a:lstStyle/>
          <a:p>
            <a:pPr algn="ctr"/>
            <a:r>
              <a:rPr lang="en-US" sz="1800" dirty="0">
                <a:latin typeface="Arial" panose="020B0604020202020204" pitchFamily="34" charset="0"/>
                <a:cs typeface="Arial" panose="020B0604020202020204" pitchFamily="34" charset="0"/>
              </a:rPr>
              <a:t>How can we get our brains ready for sleep?</a:t>
            </a:r>
            <a:endParaRPr lang="en-GB" sz="1800" dirty="0">
              <a:latin typeface="Arial" panose="020B0604020202020204" pitchFamily="34" charset="0"/>
              <a:cs typeface="Arial" panose="020B0604020202020204" pitchFamily="34" charset="0"/>
            </a:endParaRPr>
          </a:p>
        </p:txBody>
      </p:sp>
      <p:pic>
        <p:nvPicPr>
          <p:cNvPr id="11" name="Picture 10" descr="A blue bathtub with a pink towel and a shower head&#10;&#10;Description automatically generated">
            <a:extLst>
              <a:ext uri="{FF2B5EF4-FFF2-40B4-BE49-F238E27FC236}">
                <a16:creationId xmlns:a16="http://schemas.microsoft.com/office/drawing/2014/main" id="{9ABB4F7A-5A1C-730B-1B9F-57E1BDA87B8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38696" y="1293321"/>
            <a:ext cx="720080" cy="720080"/>
          </a:xfrm>
          <a:prstGeom prst="rect">
            <a:avLst/>
          </a:prstGeom>
        </p:spPr>
      </p:pic>
      <p:pic>
        <p:nvPicPr>
          <p:cNvPr id="13" name="Picture 12" descr="A toothpaste being pasted on a toothbrush&#10;&#10;Description automatically generated">
            <a:extLst>
              <a:ext uri="{FF2B5EF4-FFF2-40B4-BE49-F238E27FC236}">
                <a16:creationId xmlns:a16="http://schemas.microsoft.com/office/drawing/2014/main" id="{E9702532-2A12-210D-8B9E-338C7A03E96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08716" y="270825"/>
            <a:ext cx="720080" cy="720080"/>
          </a:xfrm>
          <a:prstGeom prst="rect">
            <a:avLst/>
          </a:prstGeom>
        </p:spPr>
      </p:pic>
      <p:pic>
        <p:nvPicPr>
          <p:cNvPr id="15" name="Picture 14" descr="A hands holding a book&#10;&#10;Description automatically generated">
            <a:extLst>
              <a:ext uri="{FF2B5EF4-FFF2-40B4-BE49-F238E27FC236}">
                <a16:creationId xmlns:a16="http://schemas.microsoft.com/office/drawing/2014/main" id="{96D58A3B-A520-CE3F-1D26-90355F912FD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156012" y="4653136"/>
            <a:ext cx="720080" cy="720080"/>
          </a:xfrm>
          <a:prstGeom prst="rect">
            <a:avLst/>
          </a:prstGeom>
        </p:spPr>
      </p:pic>
      <p:pic>
        <p:nvPicPr>
          <p:cNvPr id="17" name="Picture 16" descr="A blue cell phone with a red circle and lightning bolt&#10;&#10;Description automatically generated">
            <a:extLst>
              <a:ext uri="{FF2B5EF4-FFF2-40B4-BE49-F238E27FC236}">
                <a16:creationId xmlns:a16="http://schemas.microsoft.com/office/drawing/2014/main" id="{DD22AAE0-7C4C-E6A9-91C7-982CB8B5CB7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833296" y="3015093"/>
            <a:ext cx="720080" cy="720080"/>
          </a:xfrm>
          <a:prstGeom prst="rect">
            <a:avLst/>
          </a:prstGeom>
        </p:spPr>
      </p:pic>
      <p:pic>
        <p:nvPicPr>
          <p:cNvPr id="19" name="Picture 18" descr="A cartoon of a toilet&#10;&#10;Description automatically generated">
            <a:extLst>
              <a:ext uri="{FF2B5EF4-FFF2-40B4-BE49-F238E27FC236}">
                <a16:creationId xmlns:a16="http://schemas.microsoft.com/office/drawing/2014/main" id="{8B8D9464-1B6F-AAC5-1A76-1F46C942D71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212536" y="1329324"/>
            <a:ext cx="720080" cy="720080"/>
          </a:xfrm>
          <a:prstGeom prst="rect">
            <a:avLst/>
          </a:prstGeom>
        </p:spPr>
      </p:pic>
      <p:pic>
        <p:nvPicPr>
          <p:cNvPr id="21" name="Picture 20" descr="A black background with a black square&#10;&#10;Description automatically generated with medium confidence">
            <a:extLst>
              <a:ext uri="{FF2B5EF4-FFF2-40B4-BE49-F238E27FC236}">
                <a16:creationId xmlns:a16="http://schemas.microsoft.com/office/drawing/2014/main" id="{EA9BE974-6127-9A14-9EE2-F67A217160C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544272" y="4653136"/>
            <a:ext cx="720080" cy="720080"/>
          </a:xfrm>
          <a:prstGeom prst="rect">
            <a:avLst/>
          </a:prstGeom>
        </p:spPr>
      </p:pic>
      <p:pic>
        <p:nvPicPr>
          <p:cNvPr id="23" name="Picture 22" descr="A bowl of salad and a bottle of water&#10;&#10;Description automatically generated">
            <a:extLst>
              <a:ext uri="{FF2B5EF4-FFF2-40B4-BE49-F238E27FC236}">
                <a16:creationId xmlns:a16="http://schemas.microsoft.com/office/drawing/2014/main" id="{B3370B29-437E-692B-A9EC-06FC2ED90355}"/>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348675" y="5745140"/>
            <a:ext cx="720081" cy="720081"/>
          </a:xfrm>
          <a:prstGeom prst="rect">
            <a:avLst/>
          </a:prstGeom>
        </p:spPr>
      </p:pic>
      <p:pic>
        <p:nvPicPr>
          <p:cNvPr id="25" name="Picture 24" descr="A clock with numbers and a black background&#10;&#10;Description automatically generated">
            <a:extLst>
              <a:ext uri="{FF2B5EF4-FFF2-40B4-BE49-F238E27FC236}">
                <a16:creationId xmlns:a16="http://schemas.microsoft.com/office/drawing/2014/main" id="{B6667EE6-6775-B68D-EBF3-2250FE1E40B8}"/>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518616" y="5745779"/>
            <a:ext cx="720080" cy="720080"/>
          </a:xfrm>
          <a:prstGeom prst="rect">
            <a:avLst/>
          </a:prstGeom>
        </p:spPr>
      </p:pic>
    </p:spTree>
    <p:extLst>
      <p:ext uri="{BB962C8B-B14F-4D97-AF65-F5344CB8AC3E}">
        <p14:creationId xmlns:p14="http://schemas.microsoft.com/office/powerpoint/2010/main" val="24036665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8931D"/>
        </a:solidFill>
        <a:effectLst/>
      </p:bgPr>
    </p:bg>
    <p:spTree>
      <p:nvGrpSpPr>
        <p:cNvPr id="1" name="">
          <a:extLst>
            <a:ext uri="{FF2B5EF4-FFF2-40B4-BE49-F238E27FC236}">
              <a16:creationId xmlns:a16="http://schemas.microsoft.com/office/drawing/2014/main" id="{4C0D051E-C584-15E5-D668-54B5D21AB68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8A1A682-090C-6977-B89C-29C275C9BC9A}"/>
              </a:ext>
            </a:extLst>
          </p:cNvPr>
          <p:cNvSpPr/>
          <p:nvPr/>
        </p:nvSpPr>
        <p:spPr bwMode="auto">
          <a:xfrm>
            <a:off x="839416" y="260648"/>
            <a:ext cx="10513168" cy="4968552"/>
          </a:xfrm>
          <a:prstGeom prst="rect">
            <a:avLst/>
          </a:prstGeom>
          <a:noFill/>
          <a:ln w="571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GB"/>
          </a:p>
        </p:txBody>
      </p:sp>
      <p:sp>
        <p:nvSpPr>
          <p:cNvPr id="2" name="Title 1">
            <a:extLst>
              <a:ext uri="{FF2B5EF4-FFF2-40B4-BE49-F238E27FC236}">
                <a16:creationId xmlns:a16="http://schemas.microsoft.com/office/drawing/2014/main" id="{8C806A6B-E01A-39A1-FD21-2EECEFE3049D}"/>
              </a:ext>
            </a:extLst>
          </p:cNvPr>
          <p:cNvSpPr>
            <a:spLocks noGrp="1"/>
          </p:cNvSpPr>
          <p:nvPr>
            <p:ph type="title"/>
          </p:nvPr>
        </p:nvSpPr>
        <p:spPr>
          <a:xfrm>
            <a:off x="1919536" y="1262536"/>
            <a:ext cx="8136904" cy="2166464"/>
          </a:xfrm>
          <a:ln w="38100">
            <a:noFill/>
          </a:ln>
        </p:spPr>
        <p:txBody>
          <a:bodyPr anchor="t">
            <a:normAutofit/>
          </a:bodyPr>
          <a:lstStyle/>
          <a:p>
            <a:pPr algn="ctr"/>
            <a:r>
              <a:rPr lang="en-GB" sz="3600" dirty="0">
                <a:solidFill>
                  <a:schemeClr val="bg1"/>
                </a:solidFill>
                <a:latin typeface="Aptos" panose="020B0004020202020204" pitchFamily="34" charset="0"/>
              </a:rPr>
              <a:t>Healthy Screen Pledge</a:t>
            </a:r>
            <a:br>
              <a:rPr lang="en-GB" sz="3600" dirty="0">
                <a:solidFill>
                  <a:schemeClr val="bg1"/>
                </a:solidFill>
                <a:latin typeface="Aptos" panose="020B0004020202020204" pitchFamily="34" charset="0"/>
              </a:rPr>
            </a:br>
            <a:r>
              <a:rPr lang="en-GB" sz="3600" dirty="0">
                <a:solidFill>
                  <a:schemeClr val="bg1"/>
                </a:solidFill>
                <a:latin typeface="Aptos" panose="020B0004020202020204" pitchFamily="34" charset="0"/>
              </a:rPr>
              <a:t>Choose ONE healthy screen habit that you are going to try this week.</a:t>
            </a:r>
          </a:p>
        </p:txBody>
      </p:sp>
    </p:spTree>
    <p:extLst>
      <p:ext uri="{BB962C8B-B14F-4D97-AF65-F5344CB8AC3E}">
        <p14:creationId xmlns:p14="http://schemas.microsoft.com/office/powerpoint/2010/main" val="7939494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EA37E569-145B-9529-4837-7D260DA5E9E8}"/>
              </a:ext>
            </a:extLst>
          </p:cNvPr>
          <p:cNvGraphicFramePr>
            <a:graphicFrameLocks noGrp="1" noChangeAspect="1"/>
          </p:cNvGraphicFramePr>
          <p:nvPr>
            <p:ph idx="1"/>
            <p:extLst>
              <p:ext uri="{D42A27DB-BD31-4B8C-83A1-F6EECF244321}">
                <p14:modId xmlns:p14="http://schemas.microsoft.com/office/powerpoint/2010/main" val="1870792488"/>
              </p:ext>
            </p:extLst>
          </p:nvPr>
        </p:nvGraphicFramePr>
        <p:xfrm>
          <a:off x="263352" y="0"/>
          <a:ext cx="4824536" cy="6827081"/>
        </p:xfrm>
        <a:graphic>
          <a:graphicData uri="http://schemas.openxmlformats.org/presentationml/2006/ole">
            <mc:AlternateContent xmlns:mc="http://schemas.openxmlformats.org/markup-compatibility/2006">
              <mc:Choice xmlns:v="urn:schemas-microsoft-com:vml" Requires="v">
                <p:oleObj name="Acrobat Document" r:id="rId3" imgW="4533900" imgH="6416040" progId="Acrobat.Document.DC">
                  <p:embed/>
                </p:oleObj>
              </mc:Choice>
              <mc:Fallback>
                <p:oleObj name="Acrobat Document" r:id="rId3" imgW="4533900" imgH="6416040" progId="Acrobat.Document.DC">
                  <p:embed/>
                  <p:pic>
                    <p:nvPicPr>
                      <p:cNvPr id="4" name="Content Placeholder 3">
                        <a:extLst>
                          <a:ext uri="{FF2B5EF4-FFF2-40B4-BE49-F238E27FC236}">
                            <a16:creationId xmlns:a16="http://schemas.microsoft.com/office/drawing/2014/main" id="{EA37E569-145B-9529-4837-7D260DA5E9E8}"/>
                          </a:ext>
                        </a:extLst>
                      </p:cNvPr>
                      <p:cNvPicPr/>
                      <p:nvPr/>
                    </p:nvPicPr>
                    <p:blipFill>
                      <a:blip r:embed="rId4"/>
                      <a:stretch>
                        <a:fillRect/>
                      </a:stretch>
                    </p:blipFill>
                    <p:spPr>
                      <a:xfrm>
                        <a:off x="263352" y="0"/>
                        <a:ext cx="4824536" cy="6827081"/>
                      </a:xfrm>
                      <a:prstGeom prst="rect">
                        <a:avLst/>
                      </a:prstGeom>
                    </p:spPr>
                  </p:pic>
                </p:oleObj>
              </mc:Fallback>
            </mc:AlternateContent>
          </a:graphicData>
        </a:graphic>
      </p:graphicFrame>
      <p:sp>
        <p:nvSpPr>
          <p:cNvPr id="5" name="TextBox 4">
            <a:extLst>
              <a:ext uri="{FF2B5EF4-FFF2-40B4-BE49-F238E27FC236}">
                <a16:creationId xmlns:a16="http://schemas.microsoft.com/office/drawing/2014/main" id="{99BBFD40-5BB1-E6B1-BE70-31F5CD793DE6}"/>
              </a:ext>
            </a:extLst>
          </p:cNvPr>
          <p:cNvSpPr txBox="1"/>
          <p:nvPr/>
        </p:nvSpPr>
        <p:spPr>
          <a:xfrm>
            <a:off x="4727848" y="548680"/>
            <a:ext cx="7392144" cy="584775"/>
          </a:xfrm>
          <a:prstGeom prst="rect">
            <a:avLst/>
          </a:prstGeom>
          <a:noFill/>
        </p:spPr>
        <p:txBody>
          <a:bodyPr wrap="square" rtlCol="0">
            <a:spAutoFit/>
          </a:bodyPr>
          <a:lstStyle/>
          <a:p>
            <a:r>
              <a:rPr lang="en-US" sz="3200" dirty="0">
                <a:latin typeface="Aptos Display" panose="020B0004020202020204" pitchFamily="34" charset="0"/>
                <a:cs typeface="Arial" panose="020B0604020202020204" pitchFamily="34" charset="0"/>
              </a:rPr>
              <a:t>Create your own healthy bedtime plan.</a:t>
            </a:r>
            <a:endParaRPr lang="en-GB" sz="3200" dirty="0">
              <a:latin typeface="Aptos Display" panose="020B00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D18C9F19-244F-2D01-7183-73144FAB437E}"/>
              </a:ext>
            </a:extLst>
          </p:cNvPr>
          <p:cNvSpPr txBox="1"/>
          <p:nvPr/>
        </p:nvSpPr>
        <p:spPr>
          <a:xfrm>
            <a:off x="5231904" y="1340768"/>
            <a:ext cx="5544616" cy="3816429"/>
          </a:xfrm>
          <a:prstGeom prst="rect">
            <a:avLst/>
          </a:prstGeom>
          <a:noFill/>
        </p:spPr>
        <p:txBody>
          <a:bodyPr wrap="square" rtlCol="0">
            <a:spAutoFit/>
          </a:bodyPr>
          <a:lstStyle/>
          <a:p>
            <a:pPr algn="ctr"/>
            <a:r>
              <a:rPr lang="en-GB" sz="2200" dirty="0">
                <a:latin typeface="Aptos" panose="020B0004020202020204" pitchFamily="34" charset="0"/>
              </a:rPr>
              <a:t>🌞 During the day I will...</a:t>
            </a:r>
          </a:p>
          <a:p>
            <a:pPr algn="ctr"/>
            <a:br>
              <a:rPr lang="en-GB" sz="2200" dirty="0">
                <a:latin typeface="Aptos" panose="020B0004020202020204" pitchFamily="34" charset="0"/>
              </a:rPr>
            </a:br>
            <a:endParaRPr lang="en-GB" sz="2200" dirty="0">
              <a:latin typeface="Aptos" panose="020B0004020202020204" pitchFamily="34" charset="0"/>
            </a:endParaRPr>
          </a:p>
          <a:p>
            <a:pPr algn="ctr"/>
            <a:r>
              <a:rPr lang="en-GB" sz="2200" dirty="0">
                <a:latin typeface="Aptos" panose="020B0004020202020204" pitchFamily="34" charset="0"/>
              </a:rPr>
              <a:t>📱 I'll switch my screen off at...</a:t>
            </a:r>
          </a:p>
          <a:p>
            <a:pPr algn="ctr"/>
            <a:br>
              <a:rPr lang="en-GB" sz="2200" dirty="0">
                <a:latin typeface="Aptos" panose="020B0004020202020204" pitchFamily="34" charset="0"/>
              </a:rPr>
            </a:br>
            <a:endParaRPr lang="en-GB" sz="2200" dirty="0">
              <a:latin typeface="Aptos" panose="020B0004020202020204" pitchFamily="34" charset="0"/>
            </a:endParaRPr>
          </a:p>
          <a:p>
            <a:pPr algn="ctr"/>
            <a:r>
              <a:rPr lang="en-GB" sz="2200" dirty="0">
                <a:latin typeface="Aptos" panose="020B0004020202020204" pitchFamily="34" charset="0"/>
              </a:rPr>
              <a:t>📖 Before bed I'll...</a:t>
            </a:r>
          </a:p>
          <a:p>
            <a:pPr algn="ctr"/>
            <a:br>
              <a:rPr lang="en-GB" sz="2200" dirty="0">
                <a:latin typeface="Aptos" panose="020B0004020202020204" pitchFamily="34" charset="0"/>
              </a:rPr>
            </a:br>
            <a:endParaRPr lang="en-GB" sz="2200" dirty="0">
              <a:latin typeface="Aptos" panose="020B0004020202020204" pitchFamily="34" charset="0"/>
            </a:endParaRPr>
          </a:p>
          <a:p>
            <a:pPr algn="ctr"/>
            <a:r>
              <a:rPr lang="en-GB" sz="2200" dirty="0">
                <a:latin typeface="Aptos" panose="020B0004020202020204" pitchFamily="34" charset="0"/>
              </a:rPr>
              <a:t>😴 My bedtime is...</a:t>
            </a:r>
          </a:p>
          <a:p>
            <a:pPr algn="ctr"/>
            <a:endParaRPr lang="en-GB" sz="2200" dirty="0">
              <a:latin typeface="Aptos" panose="020B0004020202020204" pitchFamily="34" charset="0"/>
            </a:endParaRPr>
          </a:p>
        </p:txBody>
      </p:sp>
    </p:spTree>
    <p:extLst>
      <p:ext uri="{BB962C8B-B14F-4D97-AF65-F5344CB8AC3E}">
        <p14:creationId xmlns:p14="http://schemas.microsoft.com/office/powerpoint/2010/main" val="3354511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E1942F8-D19E-A993-6C8B-D14ED29B715F}"/>
              </a:ext>
            </a:extLst>
          </p:cNvPr>
          <p:cNvSpPr/>
          <p:nvPr/>
        </p:nvSpPr>
        <p:spPr bwMode="auto">
          <a:xfrm>
            <a:off x="839416" y="260648"/>
            <a:ext cx="10513168" cy="4968552"/>
          </a:xfrm>
          <a:prstGeom prst="rect">
            <a:avLst/>
          </a:prstGeom>
          <a:noFill/>
          <a:ln w="571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GB"/>
          </a:p>
        </p:txBody>
      </p:sp>
      <p:sp>
        <p:nvSpPr>
          <p:cNvPr id="2" name="Title 1">
            <a:extLst>
              <a:ext uri="{FF2B5EF4-FFF2-40B4-BE49-F238E27FC236}">
                <a16:creationId xmlns:a16="http://schemas.microsoft.com/office/drawing/2014/main" id="{2FD6110E-5AD5-81DA-94F1-25229332CD44}"/>
              </a:ext>
            </a:extLst>
          </p:cNvPr>
          <p:cNvSpPr>
            <a:spLocks noGrp="1"/>
          </p:cNvSpPr>
          <p:nvPr>
            <p:ph type="title"/>
          </p:nvPr>
        </p:nvSpPr>
        <p:spPr>
          <a:xfrm>
            <a:off x="983432" y="254424"/>
            <a:ext cx="10225136" cy="4968552"/>
          </a:xfrm>
          <a:ln w="38100">
            <a:noFill/>
          </a:ln>
        </p:spPr>
        <p:txBody>
          <a:bodyPr>
            <a:normAutofit fontScale="90000"/>
          </a:bodyPr>
          <a:lstStyle/>
          <a:p>
            <a:pPr>
              <a:lnSpc>
                <a:spcPct val="150000"/>
              </a:lnSpc>
            </a:pPr>
            <a:r>
              <a:rPr lang="en-US" sz="3600" dirty="0">
                <a:solidFill>
                  <a:schemeClr val="bg1"/>
                </a:solidFill>
                <a:latin typeface="Aptos" panose="020B0004020202020204" pitchFamily="34" charset="0"/>
              </a:rPr>
              <a:t>By the end of today’s workshop, you will be able to:</a:t>
            </a:r>
            <a:br>
              <a:rPr lang="en-US" sz="3600" dirty="0">
                <a:solidFill>
                  <a:schemeClr val="bg1"/>
                </a:solidFill>
                <a:latin typeface="Aptos" panose="020B0004020202020204" pitchFamily="34" charset="0"/>
              </a:rPr>
            </a:br>
            <a:r>
              <a:rPr lang="en-GB" sz="3600" dirty="0">
                <a:solidFill>
                  <a:schemeClr val="bg1"/>
                </a:solidFill>
                <a:latin typeface="Aptos" panose="020B0004020202020204" pitchFamily="34" charset="0"/>
              </a:rPr>
              <a:t>1. Explain why apps and games are designed to keep us using our screens.</a:t>
            </a:r>
            <a:br>
              <a:rPr lang="en-GB" sz="3600" dirty="0">
                <a:solidFill>
                  <a:schemeClr val="bg1"/>
                </a:solidFill>
                <a:latin typeface="Aptos" panose="020B0004020202020204" pitchFamily="34" charset="0"/>
              </a:rPr>
            </a:br>
            <a:r>
              <a:rPr lang="en-GB" sz="3600" dirty="0">
                <a:solidFill>
                  <a:schemeClr val="bg1"/>
                </a:solidFill>
                <a:latin typeface="Aptos" panose="020B0004020202020204" pitchFamily="34" charset="0"/>
              </a:rPr>
              <a:t>2. Describe two ways too much screen time can affect your health.</a:t>
            </a:r>
            <a:br>
              <a:rPr lang="en-GB" sz="3600" dirty="0">
                <a:solidFill>
                  <a:schemeClr val="bg1"/>
                </a:solidFill>
                <a:latin typeface="Aptos" panose="020B0004020202020204" pitchFamily="34" charset="0"/>
              </a:rPr>
            </a:br>
            <a:r>
              <a:rPr lang="en-GB" sz="3600" dirty="0">
                <a:solidFill>
                  <a:schemeClr val="bg1"/>
                </a:solidFill>
                <a:latin typeface="Aptos" panose="020B0004020202020204" pitchFamily="34" charset="0"/>
              </a:rPr>
              <a:t>3. Choose healthy screen habits that help keep you in control.</a:t>
            </a:r>
          </a:p>
        </p:txBody>
      </p:sp>
    </p:spTree>
    <p:extLst>
      <p:ext uri="{BB962C8B-B14F-4D97-AF65-F5344CB8AC3E}">
        <p14:creationId xmlns:p14="http://schemas.microsoft.com/office/powerpoint/2010/main" val="39328775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B3E51-E5C4-FB2F-71C3-E724BBE2B2C5}"/>
              </a:ext>
            </a:extLst>
          </p:cNvPr>
          <p:cNvSpPr>
            <a:spLocks noGrp="1"/>
          </p:cNvSpPr>
          <p:nvPr>
            <p:ph type="title"/>
          </p:nvPr>
        </p:nvSpPr>
        <p:spPr>
          <a:xfrm>
            <a:off x="2671836" y="2624408"/>
            <a:ext cx="6838528" cy="1080120"/>
          </a:xfrm>
        </p:spPr>
        <p:txBody>
          <a:bodyPr/>
          <a:lstStyle/>
          <a:p>
            <a:pPr algn="ctr"/>
            <a:r>
              <a:rPr lang="en-US" dirty="0"/>
              <a:t>Why do we ‘need’ screens?</a:t>
            </a:r>
            <a:endParaRPr lang="en-GB" dirty="0"/>
          </a:p>
        </p:txBody>
      </p:sp>
      <p:pic>
        <p:nvPicPr>
          <p:cNvPr id="5" name="Picture 4" descr="A purple video game controller&#10;&#10;Description automatically generated">
            <a:extLst>
              <a:ext uri="{FF2B5EF4-FFF2-40B4-BE49-F238E27FC236}">
                <a16:creationId xmlns:a16="http://schemas.microsoft.com/office/drawing/2014/main" id="{DAF2DD86-F08F-9CE6-A9E1-2323B581EE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3592" y="548680"/>
            <a:ext cx="1509894" cy="1509894"/>
          </a:xfrm>
          <a:prstGeom prst="rect">
            <a:avLst/>
          </a:prstGeom>
          <a:effectLst>
            <a:glow rad="63500">
              <a:schemeClr val="accent2">
                <a:satMod val="175000"/>
                <a:alpha val="40000"/>
              </a:schemeClr>
            </a:glow>
          </a:effectLst>
        </p:spPr>
      </p:pic>
      <p:pic>
        <p:nvPicPr>
          <p:cNvPr id="7" name="Picture 6" descr="A computer screen with a pencil ruler and a pencil&#10;&#10;Description automatically generated">
            <a:extLst>
              <a:ext uri="{FF2B5EF4-FFF2-40B4-BE49-F238E27FC236}">
                <a16:creationId xmlns:a16="http://schemas.microsoft.com/office/drawing/2014/main" id="{5BFA8AB4-3413-0003-FC95-0AEFB2530D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41053" y="548680"/>
            <a:ext cx="1509894" cy="1509894"/>
          </a:xfrm>
          <a:prstGeom prst="rect">
            <a:avLst/>
          </a:prstGeom>
        </p:spPr>
      </p:pic>
      <p:pic>
        <p:nvPicPr>
          <p:cNvPr id="9" name="Picture 8" descr="A cartoon of a person holding a phone&#10;&#10;Description automatically generated">
            <a:extLst>
              <a:ext uri="{FF2B5EF4-FFF2-40B4-BE49-F238E27FC236}">
                <a16:creationId xmlns:a16="http://schemas.microsoft.com/office/drawing/2014/main" id="{D2C09EDF-47B3-C383-7978-E12534B8FCF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58514" y="578097"/>
            <a:ext cx="1509894" cy="1509894"/>
          </a:xfrm>
          <a:prstGeom prst="rect">
            <a:avLst/>
          </a:prstGeom>
        </p:spPr>
      </p:pic>
      <p:pic>
        <p:nvPicPr>
          <p:cNvPr id="11" name="Picture 10" descr="A red rectangular object with a white arrow&#10;&#10;Description automatically generated">
            <a:extLst>
              <a:ext uri="{FF2B5EF4-FFF2-40B4-BE49-F238E27FC236}">
                <a16:creationId xmlns:a16="http://schemas.microsoft.com/office/drawing/2014/main" id="{9E6DC684-F1D6-C640-B776-C2BC99A32F5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23592" y="4268657"/>
            <a:ext cx="1509894" cy="1509894"/>
          </a:xfrm>
          <a:prstGeom prst="rect">
            <a:avLst/>
          </a:prstGeom>
        </p:spPr>
      </p:pic>
      <p:pic>
        <p:nvPicPr>
          <p:cNvPr id="13" name="Picture 12" descr="A computer screen with buttons and feet&#10;&#10;Description automatically generated with medium confidence">
            <a:extLst>
              <a:ext uri="{FF2B5EF4-FFF2-40B4-BE49-F238E27FC236}">
                <a16:creationId xmlns:a16="http://schemas.microsoft.com/office/drawing/2014/main" id="{0CF91E4B-B19B-21DA-A936-BD2047FFE9B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36153" y="4295370"/>
            <a:ext cx="1509894" cy="1509894"/>
          </a:xfrm>
          <a:prstGeom prst="rect">
            <a:avLst/>
          </a:prstGeom>
        </p:spPr>
      </p:pic>
      <p:pic>
        <p:nvPicPr>
          <p:cNvPr id="15" name="Picture 14" descr="A white tablet with a yellow book on it&#10;&#10;Description automatically generated">
            <a:extLst>
              <a:ext uri="{FF2B5EF4-FFF2-40B4-BE49-F238E27FC236}">
                <a16:creationId xmlns:a16="http://schemas.microsoft.com/office/drawing/2014/main" id="{FEFB5080-8918-17E5-3562-C397D2C0E2D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258514" y="4323117"/>
            <a:ext cx="1509894" cy="1509894"/>
          </a:xfrm>
          <a:prstGeom prst="rect">
            <a:avLst/>
          </a:prstGeom>
        </p:spPr>
      </p:pic>
    </p:spTree>
    <p:extLst>
      <p:ext uri="{BB962C8B-B14F-4D97-AF65-F5344CB8AC3E}">
        <p14:creationId xmlns:p14="http://schemas.microsoft.com/office/powerpoint/2010/main" val="3433385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33CFF0"/>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5E6F57C8-477C-E432-E4CF-47725001C8D6}"/>
              </a:ext>
            </a:extLst>
          </p:cNvPr>
          <p:cNvPicPr>
            <a:picLocks noChangeAspect="1"/>
          </p:cNvPicPr>
          <p:nvPr/>
        </p:nvPicPr>
        <p:blipFill rotWithShape="1">
          <a:blip r:embed="rId3"/>
          <a:srcRect r="1010"/>
          <a:stretch/>
        </p:blipFill>
        <p:spPr>
          <a:xfrm>
            <a:off x="813793" y="550825"/>
            <a:ext cx="10585176" cy="4752528"/>
          </a:xfrm>
          <a:prstGeom prst="rect">
            <a:avLst/>
          </a:prstGeom>
        </p:spPr>
      </p:pic>
      <p:grpSp>
        <p:nvGrpSpPr>
          <p:cNvPr id="4" name="Group 3">
            <a:extLst>
              <a:ext uri="{FF2B5EF4-FFF2-40B4-BE49-F238E27FC236}">
                <a16:creationId xmlns:a16="http://schemas.microsoft.com/office/drawing/2014/main" id="{6887671B-2F41-5B07-8451-6B2B54A3BC70}"/>
              </a:ext>
            </a:extLst>
          </p:cNvPr>
          <p:cNvGrpSpPr/>
          <p:nvPr/>
        </p:nvGrpSpPr>
        <p:grpSpPr>
          <a:xfrm>
            <a:off x="3107668" y="1916832"/>
            <a:ext cx="5976664" cy="1728192"/>
            <a:chOff x="3107668" y="1916832"/>
            <a:chExt cx="5976664" cy="1728192"/>
          </a:xfrm>
        </p:grpSpPr>
        <p:sp>
          <p:nvSpPr>
            <p:cNvPr id="3" name="Rectangle 2">
              <a:extLst>
                <a:ext uri="{FF2B5EF4-FFF2-40B4-BE49-F238E27FC236}">
                  <a16:creationId xmlns:a16="http://schemas.microsoft.com/office/drawing/2014/main" id="{333D39E0-8FFD-5D63-B33B-945A1EAD1680}"/>
                </a:ext>
              </a:extLst>
            </p:cNvPr>
            <p:cNvSpPr/>
            <p:nvPr/>
          </p:nvSpPr>
          <p:spPr>
            <a:xfrm>
              <a:off x="3215680" y="1916832"/>
              <a:ext cx="5868652" cy="1728192"/>
            </a:xfrm>
            <a:prstGeom prst="rect">
              <a:avLst/>
            </a:prstGeom>
            <a:solidFill>
              <a:srgbClr val="6868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E6084D30-6095-25E5-6C39-2BFFC52659B2}"/>
                </a:ext>
              </a:extLst>
            </p:cNvPr>
            <p:cNvSpPr txBox="1"/>
            <p:nvPr/>
          </p:nvSpPr>
          <p:spPr>
            <a:xfrm>
              <a:off x="3107668" y="2276872"/>
              <a:ext cx="5976664" cy="769441"/>
            </a:xfrm>
            <a:prstGeom prst="rect">
              <a:avLst/>
            </a:prstGeom>
            <a:solidFill>
              <a:srgbClr val="686868"/>
            </a:solidFill>
          </p:spPr>
          <p:txBody>
            <a:bodyPr wrap="square" rtlCol="0" anchor="ctr">
              <a:spAutoFit/>
            </a:bodyPr>
            <a:lstStyle/>
            <a:p>
              <a:pPr algn="ctr"/>
              <a:r>
                <a:rPr lang="en-GB" sz="4400" dirty="0">
                  <a:solidFill>
                    <a:schemeClr val="bg1"/>
                  </a:solidFill>
                  <a:latin typeface="Aptos" panose="020B0004020202020204" pitchFamily="34" charset="0"/>
                </a:rPr>
                <a:t>Design your own app!</a:t>
              </a:r>
            </a:p>
          </p:txBody>
        </p:sp>
      </p:grpSp>
    </p:spTree>
    <p:extLst>
      <p:ext uri="{BB962C8B-B14F-4D97-AF65-F5344CB8AC3E}">
        <p14:creationId xmlns:p14="http://schemas.microsoft.com/office/powerpoint/2010/main" val="3229435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33CFF0"/>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5E6F57C8-477C-E432-E4CF-47725001C8D6}"/>
              </a:ext>
            </a:extLst>
          </p:cNvPr>
          <p:cNvPicPr>
            <a:picLocks noChangeAspect="1"/>
          </p:cNvPicPr>
          <p:nvPr/>
        </p:nvPicPr>
        <p:blipFill rotWithShape="1">
          <a:blip r:embed="rId3"/>
          <a:srcRect r="1010"/>
          <a:stretch/>
        </p:blipFill>
        <p:spPr>
          <a:xfrm>
            <a:off x="813793" y="550825"/>
            <a:ext cx="10585176" cy="4752528"/>
          </a:xfrm>
          <a:prstGeom prst="rect">
            <a:avLst/>
          </a:prstGeom>
        </p:spPr>
      </p:pic>
      <p:sp>
        <p:nvSpPr>
          <p:cNvPr id="12" name="Rectangle 11">
            <a:extLst>
              <a:ext uri="{FF2B5EF4-FFF2-40B4-BE49-F238E27FC236}">
                <a16:creationId xmlns:a16="http://schemas.microsoft.com/office/drawing/2014/main" id="{149F0D93-99DC-B3B2-1B8C-42E255055BD8}"/>
              </a:ext>
            </a:extLst>
          </p:cNvPr>
          <p:cNvSpPr/>
          <p:nvPr/>
        </p:nvSpPr>
        <p:spPr>
          <a:xfrm>
            <a:off x="0" y="49397"/>
            <a:ext cx="12192000" cy="553998"/>
          </a:xfrm>
          <a:prstGeom prst="rect">
            <a:avLst/>
          </a:prstGeom>
          <a:noFill/>
        </p:spPr>
        <p:txBody>
          <a:bodyPr wrap="square" lIns="91440" tIns="45720" rIns="91440" bIns="45720">
            <a:spAutoFit/>
          </a:bodyPr>
          <a:lstStyle/>
          <a:p>
            <a:pPr algn="ctr"/>
            <a:r>
              <a:rPr lang="en-US" sz="3000" b="0" cap="none" spc="0" dirty="0">
                <a:ln w="0"/>
                <a:solidFill>
                  <a:schemeClr val="tx1"/>
                </a:solidFill>
                <a:effectLst>
                  <a:outerShdw blurRad="38100" dist="19050" dir="2700000" algn="tl" rotWithShape="0">
                    <a:schemeClr val="dk1">
                      <a:alpha val="40000"/>
                    </a:schemeClr>
                  </a:outerShdw>
                </a:effectLst>
              </a:rPr>
              <a:t>Endless Newsfeed</a:t>
            </a:r>
          </a:p>
        </p:txBody>
      </p:sp>
      <p:sp>
        <p:nvSpPr>
          <p:cNvPr id="13" name="Rectangle 12">
            <a:extLst>
              <a:ext uri="{FF2B5EF4-FFF2-40B4-BE49-F238E27FC236}">
                <a16:creationId xmlns:a16="http://schemas.microsoft.com/office/drawing/2014/main" id="{4C1E7537-5AED-66EA-C5B2-C8C142223811}"/>
              </a:ext>
            </a:extLst>
          </p:cNvPr>
          <p:cNvSpPr/>
          <p:nvPr/>
        </p:nvSpPr>
        <p:spPr>
          <a:xfrm>
            <a:off x="813793" y="5458326"/>
            <a:ext cx="2291333" cy="523220"/>
          </a:xfrm>
          <a:prstGeom prst="rect">
            <a:avLst/>
          </a:prstGeom>
          <a:noFill/>
          <a:effectLst>
            <a:glow rad="139700">
              <a:schemeClr val="accent4">
                <a:satMod val="175000"/>
                <a:alpha val="40000"/>
              </a:schemeClr>
            </a:glow>
          </a:effectLst>
        </p:spPr>
        <p:txBody>
          <a:bodyPr wrap="none" lIns="91440" tIns="45720" rIns="91440" bIns="45720">
            <a:spAutoFit/>
          </a:bodyPr>
          <a:lstStyle/>
          <a:p>
            <a:pPr algn="ctr"/>
            <a:r>
              <a:rPr lang="en-US" sz="2800" b="1" cap="none" spc="0" dirty="0">
                <a:ln w="22225">
                  <a:solidFill>
                    <a:schemeClr val="accent4">
                      <a:lumMod val="20000"/>
                      <a:lumOff val="80000"/>
                    </a:schemeClr>
                  </a:solidFill>
                  <a:prstDash val="solid"/>
                </a:ln>
                <a:solidFill>
                  <a:srgbClr val="FFFF00"/>
                </a:solidFill>
                <a:effectLst>
                  <a:glow rad="228600">
                    <a:schemeClr val="accent4">
                      <a:satMod val="175000"/>
                      <a:alpha val="40000"/>
                    </a:schemeClr>
                  </a:glow>
                </a:effectLst>
              </a:rPr>
              <a:t>Bright Colours</a:t>
            </a:r>
          </a:p>
        </p:txBody>
      </p:sp>
      <p:sp>
        <p:nvSpPr>
          <p:cNvPr id="14" name="Rectangle 13">
            <a:extLst>
              <a:ext uri="{FF2B5EF4-FFF2-40B4-BE49-F238E27FC236}">
                <a16:creationId xmlns:a16="http://schemas.microsoft.com/office/drawing/2014/main" id="{9A29D66F-A164-7BC8-8036-A309535BCBE0}"/>
              </a:ext>
            </a:extLst>
          </p:cNvPr>
          <p:cNvSpPr/>
          <p:nvPr/>
        </p:nvSpPr>
        <p:spPr>
          <a:xfrm rot="16200000">
            <a:off x="-1182845" y="2667826"/>
            <a:ext cx="3277115" cy="646331"/>
          </a:xfrm>
          <a:prstGeom prst="rect">
            <a:avLst/>
          </a:prstGeom>
          <a:noFill/>
        </p:spPr>
        <p:txBody>
          <a:bodyPr wrap="none" lIns="91440" tIns="45720" rIns="91440" bIns="45720">
            <a:spAutoFit/>
          </a:bodyPr>
          <a:lstStyle/>
          <a:p>
            <a:pPr algn="ctr"/>
            <a:r>
              <a:rPr lang="en-US" sz="3600" b="0" cap="none" spc="0" dirty="0">
                <a:ln w="0"/>
                <a:effectLst>
                  <a:outerShdw blurRad="38100" dist="19050" dir="2700000" algn="tl" rotWithShape="0">
                    <a:schemeClr val="dk1">
                      <a:alpha val="40000"/>
                    </a:schemeClr>
                  </a:outerShdw>
                </a:effectLst>
              </a:rPr>
              <a:t>Always Available</a:t>
            </a:r>
          </a:p>
        </p:txBody>
      </p:sp>
      <p:sp>
        <p:nvSpPr>
          <p:cNvPr id="15" name="Rectangle: Rounded Corners 14">
            <a:extLst>
              <a:ext uri="{FF2B5EF4-FFF2-40B4-BE49-F238E27FC236}">
                <a16:creationId xmlns:a16="http://schemas.microsoft.com/office/drawing/2014/main" id="{573853AB-9225-2A14-DDEB-BF78B56E8C04}"/>
              </a:ext>
            </a:extLst>
          </p:cNvPr>
          <p:cNvSpPr/>
          <p:nvPr/>
        </p:nvSpPr>
        <p:spPr>
          <a:xfrm>
            <a:off x="3431704" y="5515340"/>
            <a:ext cx="1200831" cy="578882"/>
          </a:xfrm>
          <a:prstGeom prst="roundRect">
            <a:avLst/>
          </a:prstGeom>
          <a:solidFill>
            <a:schemeClr val="bg1"/>
          </a:solidFill>
          <a:ln>
            <a:noFill/>
          </a:ln>
        </p:spPr>
        <p:txBody>
          <a:bodyPr wrap="none" lIns="91440" tIns="45720" rIns="91440" bIns="45720">
            <a:spAutoFit/>
          </a:bodyPr>
          <a:lstStyle/>
          <a:p>
            <a:pPr algn="ctr"/>
            <a:r>
              <a:rPr lang="en-US" sz="2800" b="1" cap="none" spc="0" dirty="0">
                <a:ln w="0"/>
                <a:solidFill>
                  <a:srgbClr val="00B050"/>
                </a:solidFill>
                <a:effectLst>
                  <a:outerShdw blurRad="38100" dist="19050" dir="2700000" algn="tl" rotWithShape="0">
                    <a:schemeClr val="dk1">
                      <a:alpha val="40000"/>
                    </a:schemeClr>
                  </a:outerShdw>
                </a:effectLst>
              </a:rPr>
              <a:t>FOMO</a:t>
            </a:r>
          </a:p>
        </p:txBody>
      </p:sp>
      <p:sp>
        <p:nvSpPr>
          <p:cNvPr id="16" name="Rectangle 15">
            <a:extLst>
              <a:ext uri="{FF2B5EF4-FFF2-40B4-BE49-F238E27FC236}">
                <a16:creationId xmlns:a16="http://schemas.microsoft.com/office/drawing/2014/main" id="{A9F742ED-D1C7-390B-025B-38A8A7F856B9}"/>
              </a:ext>
            </a:extLst>
          </p:cNvPr>
          <p:cNvSpPr/>
          <p:nvPr/>
        </p:nvSpPr>
        <p:spPr>
          <a:xfrm>
            <a:off x="4922441" y="5543171"/>
            <a:ext cx="2347117" cy="523220"/>
          </a:xfrm>
          <a:prstGeom prst="rect">
            <a:avLst/>
          </a:prstGeom>
          <a:noFill/>
        </p:spPr>
        <p:txBody>
          <a:bodyPr wrap="none" lIns="91440" tIns="45720" rIns="91440" bIns="45720">
            <a:spAutoFit/>
          </a:bodyPr>
          <a:lstStyle/>
          <a:p>
            <a:pPr algn="ctr"/>
            <a:r>
              <a:rPr lang="en-US" sz="2800" b="0" cap="none" spc="0" dirty="0">
                <a:ln w="0"/>
                <a:solidFill>
                  <a:srgbClr val="7030A0"/>
                </a:solidFill>
                <a:effectLst>
                  <a:outerShdw blurRad="38100" dist="19050" dir="2700000" algn="tl" rotWithShape="0">
                    <a:schemeClr val="dk1">
                      <a:alpha val="40000"/>
                    </a:schemeClr>
                  </a:outerShdw>
                </a:effectLst>
              </a:rPr>
              <a:t>Online Gaming</a:t>
            </a:r>
          </a:p>
        </p:txBody>
      </p:sp>
      <p:sp>
        <p:nvSpPr>
          <p:cNvPr id="17" name="Rectangle 16">
            <a:extLst>
              <a:ext uri="{FF2B5EF4-FFF2-40B4-BE49-F238E27FC236}">
                <a16:creationId xmlns:a16="http://schemas.microsoft.com/office/drawing/2014/main" id="{B8635797-5201-45CB-EAC9-E5B6983DA677}"/>
              </a:ext>
            </a:extLst>
          </p:cNvPr>
          <p:cNvSpPr/>
          <p:nvPr/>
        </p:nvSpPr>
        <p:spPr>
          <a:xfrm rot="5400000">
            <a:off x="10214709" y="2571608"/>
            <a:ext cx="3084680" cy="646331"/>
          </a:xfrm>
          <a:prstGeom prst="rect">
            <a:avLst/>
          </a:prstGeom>
          <a:noFill/>
        </p:spPr>
        <p:txBody>
          <a:bodyPr wrap="square" lIns="91440" tIns="45720" rIns="91440" bIns="45720">
            <a:spAutoFit/>
          </a:bodyPr>
          <a:lstStyle/>
          <a:p>
            <a:pPr algn="ctr"/>
            <a:r>
              <a:rPr lang="en-US" sz="3600" b="1" cap="none" spc="0"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Algorithm</a:t>
            </a:r>
          </a:p>
        </p:txBody>
      </p:sp>
      <p:sp>
        <p:nvSpPr>
          <p:cNvPr id="18" name="Rectangle 17">
            <a:extLst>
              <a:ext uri="{FF2B5EF4-FFF2-40B4-BE49-F238E27FC236}">
                <a16:creationId xmlns:a16="http://schemas.microsoft.com/office/drawing/2014/main" id="{AB63EBD8-159C-55EB-01CA-6193556B0838}"/>
              </a:ext>
            </a:extLst>
          </p:cNvPr>
          <p:cNvSpPr/>
          <p:nvPr/>
        </p:nvSpPr>
        <p:spPr>
          <a:xfrm>
            <a:off x="6888088" y="5543171"/>
            <a:ext cx="3542490" cy="523220"/>
          </a:xfrm>
          <a:prstGeom prst="rect">
            <a:avLst/>
          </a:prstGeom>
          <a:noFill/>
        </p:spPr>
        <p:txBody>
          <a:bodyPr wrap="square" lIns="91440" tIns="45720" rIns="91440" bIns="45720">
            <a:spAutoFit/>
            <a:scene3d>
              <a:camera prst="obliqueBottomRight"/>
              <a:lightRig rig="threePt" dir="t"/>
            </a:scene3d>
          </a:bodyPr>
          <a:lstStyle/>
          <a:p>
            <a:pPr algn="ctr"/>
            <a:r>
              <a:rPr lang="en-GB" sz="2800" b="1" i="0" dirty="0">
                <a:solidFill>
                  <a:srgbClr val="000000"/>
                </a:solidFill>
                <a:effectLst/>
              </a:rPr>
              <a:t>Micro Feedback</a:t>
            </a:r>
            <a:endParaRPr lang="en-US" sz="28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862515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grpId="0" nodeType="withEffect">
                                  <p:stCondLst>
                                    <p:cond delay="0"/>
                                  </p:stCondLst>
                                  <p:childTnLst>
                                    <p:animScale>
                                      <p:cBhvr>
                                        <p:cTn id="6" dur="3000" fill="hold"/>
                                        <p:tgtEl>
                                          <p:spTgt spid="12"/>
                                        </p:tgtEl>
                                      </p:cBhvr>
                                      <p:by x="150000" y="150000"/>
                                    </p:animScale>
                                  </p:childTnLst>
                                </p:cTn>
                              </p:par>
                              <p:par>
                                <p:cTn id="7" presetID="26" presetClass="emph" presetSubtype="0" repeatCount="indefinite" fill="hold" grpId="0" nodeType="withEffect">
                                  <p:stCondLst>
                                    <p:cond delay="0"/>
                                  </p:stCondLst>
                                  <p:childTnLst>
                                    <p:animEffect transition="out" filter="fade">
                                      <p:cBhvr>
                                        <p:cTn id="8" dur="500" tmFilter="0, 0; .2, .5; .8, .5; 1, 0"/>
                                        <p:tgtEl>
                                          <p:spTgt spid="13"/>
                                        </p:tgtEl>
                                      </p:cBhvr>
                                    </p:animEffect>
                                    <p:animScale>
                                      <p:cBhvr>
                                        <p:cTn id="9" dur="250" autoRev="1" fill="hold"/>
                                        <p:tgtEl>
                                          <p:spTgt spid="13"/>
                                        </p:tgtEl>
                                      </p:cBhvr>
                                      <p:by x="105000" y="105000"/>
                                    </p:animScale>
                                  </p:childTnLst>
                                </p:cTn>
                              </p:par>
                              <p:par>
                                <p:cTn id="10" presetID="16" presetClass="emph" presetSubtype="0" repeatCount="indefinite" fill="hold" grpId="0" nodeType="withEffect">
                                  <p:stCondLst>
                                    <p:cond delay="0"/>
                                  </p:stCondLst>
                                  <p:iterate type="lt">
                                    <p:tmPct val="4000"/>
                                  </p:iterate>
                                  <p:childTnLst>
                                    <p:set>
                                      <p:cBhvr override="childStyle">
                                        <p:cTn id="11" dur="5000" fill="hold"/>
                                        <p:tgtEl>
                                          <p:spTgt spid="14"/>
                                        </p:tgtEl>
                                        <p:attrNameLst>
                                          <p:attrName>style.color</p:attrName>
                                        </p:attrNameLst>
                                      </p:cBhvr>
                                      <p:to>
                                        <p:clrVal>
                                          <a:srgbClr val="FF0000"/>
                                        </p:clrVal>
                                      </p:to>
                                    </p:set>
                                    <p:set>
                                      <p:cBhvr>
                                        <p:cTn id="12" dur="5000" fill="hold"/>
                                        <p:tgtEl>
                                          <p:spTgt spid="14"/>
                                        </p:tgtEl>
                                        <p:attrNameLst>
                                          <p:attrName>fillcolor</p:attrName>
                                        </p:attrNameLst>
                                      </p:cBhvr>
                                      <p:to>
                                        <p:clrVal>
                                          <a:srgbClr val="FF0000"/>
                                        </p:clrVal>
                                      </p:to>
                                    </p:set>
                                    <p:set>
                                      <p:cBhvr>
                                        <p:cTn id="13" dur="5000" fill="hold"/>
                                        <p:tgtEl>
                                          <p:spTgt spid="14"/>
                                        </p:tgtEl>
                                        <p:attrNameLst>
                                          <p:attrName>fill.type</p:attrName>
                                        </p:attrNameLst>
                                      </p:cBhvr>
                                      <p:to>
                                        <p:strVal val="solid"/>
                                      </p:to>
                                    </p:set>
                                  </p:childTnLst>
                                </p:cTn>
                              </p:par>
                              <p:par>
                                <p:cTn id="14" presetID="36" presetClass="emph" presetSubtype="0" repeatCount="indefinite" fill="hold" grpId="0" nodeType="withEffect">
                                  <p:stCondLst>
                                    <p:cond delay="0"/>
                                  </p:stCondLst>
                                  <p:iterate type="lt">
                                    <p:tmPct val="10000"/>
                                  </p:iterate>
                                  <p:childTnLst>
                                    <p:animScale>
                                      <p:cBhvr>
                                        <p:cTn id="15" dur="250" autoRev="1" fill="hold">
                                          <p:stCondLst>
                                            <p:cond delay="0"/>
                                          </p:stCondLst>
                                        </p:cTn>
                                        <p:tgtEl>
                                          <p:spTgt spid="15"/>
                                        </p:tgtEl>
                                      </p:cBhvr>
                                      <p:to x="80000" y="100000"/>
                                    </p:animScale>
                                    <p:anim by="(#ppt_w*0.10)" calcmode="lin" valueType="num">
                                      <p:cBhvr>
                                        <p:cTn id="16" dur="250" autoRev="1" fill="hold">
                                          <p:stCondLst>
                                            <p:cond delay="0"/>
                                          </p:stCondLst>
                                        </p:cTn>
                                        <p:tgtEl>
                                          <p:spTgt spid="15"/>
                                        </p:tgtEl>
                                        <p:attrNameLst>
                                          <p:attrName>ppt_x</p:attrName>
                                        </p:attrNameLst>
                                      </p:cBhvr>
                                    </p:anim>
                                    <p:anim by="(-#ppt_w*0.10)" calcmode="lin" valueType="num">
                                      <p:cBhvr>
                                        <p:cTn id="17" dur="250" autoRev="1" fill="hold">
                                          <p:stCondLst>
                                            <p:cond delay="0"/>
                                          </p:stCondLst>
                                        </p:cTn>
                                        <p:tgtEl>
                                          <p:spTgt spid="15"/>
                                        </p:tgtEl>
                                        <p:attrNameLst>
                                          <p:attrName>ppt_y</p:attrName>
                                        </p:attrNameLst>
                                      </p:cBhvr>
                                    </p:anim>
                                    <p:animRot by="-480000">
                                      <p:cBhvr>
                                        <p:cTn id="18" dur="250" autoRev="1" fill="hold">
                                          <p:stCondLst>
                                            <p:cond delay="0"/>
                                          </p:stCondLst>
                                        </p:cTn>
                                        <p:tgtEl>
                                          <p:spTgt spid="15"/>
                                        </p:tgtEl>
                                        <p:attrNameLst>
                                          <p:attrName>r</p:attrName>
                                        </p:attrNameLst>
                                      </p:cBhvr>
                                    </p:animRot>
                                  </p:childTnLst>
                                </p:cTn>
                              </p:par>
                              <p:par>
                                <p:cTn id="19" presetID="32" presetClass="emph" presetSubtype="0" repeatCount="indefinite" fill="hold" grpId="0" nodeType="withEffect">
                                  <p:stCondLst>
                                    <p:cond delay="0"/>
                                  </p:stCondLst>
                                  <p:childTnLst>
                                    <p:animRot by="120000">
                                      <p:cBhvr>
                                        <p:cTn id="20" dur="100" fill="hold">
                                          <p:stCondLst>
                                            <p:cond delay="0"/>
                                          </p:stCondLst>
                                        </p:cTn>
                                        <p:tgtEl>
                                          <p:spTgt spid="16"/>
                                        </p:tgtEl>
                                        <p:attrNameLst>
                                          <p:attrName>r</p:attrName>
                                        </p:attrNameLst>
                                      </p:cBhvr>
                                    </p:animRot>
                                    <p:animRot by="-240000">
                                      <p:cBhvr>
                                        <p:cTn id="21" dur="200" fill="hold">
                                          <p:stCondLst>
                                            <p:cond delay="200"/>
                                          </p:stCondLst>
                                        </p:cTn>
                                        <p:tgtEl>
                                          <p:spTgt spid="16"/>
                                        </p:tgtEl>
                                        <p:attrNameLst>
                                          <p:attrName>r</p:attrName>
                                        </p:attrNameLst>
                                      </p:cBhvr>
                                    </p:animRot>
                                    <p:animRot by="240000">
                                      <p:cBhvr>
                                        <p:cTn id="22" dur="200" fill="hold">
                                          <p:stCondLst>
                                            <p:cond delay="400"/>
                                          </p:stCondLst>
                                        </p:cTn>
                                        <p:tgtEl>
                                          <p:spTgt spid="16"/>
                                        </p:tgtEl>
                                        <p:attrNameLst>
                                          <p:attrName>r</p:attrName>
                                        </p:attrNameLst>
                                      </p:cBhvr>
                                    </p:animRot>
                                    <p:animRot by="-240000">
                                      <p:cBhvr>
                                        <p:cTn id="23" dur="200" fill="hold">
                                          <p:stCondLst>
                                            <p:cond delay="600"/>
                                          </p:stCondLst>
                                        </p:cTn>
                                        <p:tgtEl>
                                          <p:spTgt spid="16"/>
                                        </p:tgtEl>
                                        <p:attrNameLst>
                                          <p:attrName>r</p:attrName>
                                        </p:attrNameLst>
                                      </p:cBhvr>
                                    </p:animRot>
                                    <p:animRot by="120000">
                                      <p:cBhvr>
                                        <p:cTn id="24" dur="200" fill="hold">
                                          <p:stCondLst>
                                            <p:cond delay="800"/>
                                          </p:stCondLst>
                                        </p:cTn>
                                        <p:tgtEl>
                                          <p:spTgt spid="16"/>
                                        </p:tgtEl>
                                        <p:attrNameLst>
                                          <p:attrName>r</p:attrName>
                                        </p:attrNameLst>
                                      </p:cBhvr>
                                    </p:animRot>
                                  </p:childTnLst>
                                </p:cTn>
                              </p:par>
                              <p:par>
                                <p:cTn id="25" presetID="29" presetClass="path" presetSubtype="0" accel="50000" decel="50000" fill="hold" grpId="0" nodeType="withEffect">
                                  <p:stCondLst>
                                    <p:cond delay="0"/>
                                  </p:stCondLst>
                                  <p:childTnLst>
                                    <p:animMotion origin="layout" path="M 0 0 C 0.007 -0.01 0.014 -0.021 0.021 -0.035 C 0.04 -0.075 0.045 -0.114 0.031 -0.12 C 0.017 -0.127 -0.01 -0.099 -0.029 -0.059 C -0.039 -0.038 -0.045 -0.018 -0.047 -0.003 C -0.05 0.009 -0.051 0.021 -0.051 0.035 C -0.051 0.08 -0.038 0.117 -0.023 0.117 C -0.008 0.117 0.005 0.08 0.005 0.035 C 0.005 0.014 0.002 -0.006 -0.003 -0.02 C -0.005 -0.032 -0.01 -0.045 -0.016 -0.058 C -0.036 -0.099 -0.063 -0.127 -0.077 -0.12 C -0.091 -0.113 -0.086 -0.075 -0.066 -0.034 C -0.058 -0.015 -0.047 0.001 -0.036 0.012 C -0.028 0.022 -0.019 0.031 -0.007 0.04 C 0.029 0.069 0.065 0.082 0.075 0.07 C 0.084 0.058 0.064 0.025 0.028 -0.003 C 0.013 -0.015 -0.003 -0.024 -0.016 -0.03 C -0.028 -0.036 -0.043 -0.041 -0.059 -0.044 C -0.103 -0.054 -0.141 -0.051 -0.144 -0.035 C -0.148 -0.02 -0.115 0 -0.071 0.01 C -0.051 0.014 -0.032 0.016 -0.017 0.015 C -0.004 0.015 0.01 0.013 0.025 0.01 C 0.069 0 0.102 -0.021 0.098 -0.036 C 0.095 -0.051 0.057 -0.055 0.013 -0.045 C -0.008 -0.04 -0.027 -0.033 -0.04 -0.025 C -0.051 -0.019 -0.062 -0.012 -0.074 -0.003 C -0.109 0.026 -0.13 0.058 -0.12 0.07 C -0.111 0.082 -0.074 0.069 -0.039 0.041 C -0.022 0.027 -0.008 0.013 0 0 Z" pathEditMode="relative" ptsTypes="">
                                      <p:cBhvr>
                                        <p:cTn id="26" dur="2000" fill="hold"/>
                                        <p:tgtEl>
                                          <p:spTgt spid="17"/>
                                        </p:tgtEl>
                                        <p:attrNameLst>
                                          <p:attrName>ppt_x</p:attrName>
                                          <p:attrName>ppt_y</p:attrName>
                                        </p:attrNameLst>
                                      </p:cBhvr>
                                    </p:animMotion>
                                  </p:childTnLst>
                                </p:cTn>
                              </p:par>
                              <p:par>
                                <p:cTn id="27" presetID="10" presetClass="emph" presetSubtype="0" repeatCount="indefinite" fill="remove" grpId="0" nodeType="withEffect">
                                  <p:stCondLst>
                                    <p:cond delay="0"/>
                                  </p:stCondLst>
                                  <p:childTnLst>
                                    <p:anim calcmode="discrete" valueType="str">
                                      <p:cBhvr override="childStyle">
                                        <p:cTn id="28" dur="1000" fill="hold"/>
                                        <p:tgtEl>
                                          <p:spTgt spid="18"/>
                                        </p:tgtEl>
                                        <p:attrNameLst>
                                          <p:attrName>style.fontWeight</p:attrName>
                                        </p:attrNameLst>
                                      </p:cBhvr>
                                      <p:tavLst>
                                        <p:tav tm="0">
                                          <p:val>
                                            <p:strVal val="normal"/>
                                          </p:val>
                                        </p:tav>
                                        <p:tav tm="50000">
                                          <p:val>
                                            <p:strVal val="bold"/>
                                          </p:val>
                                        </p:tav>
                                        <p:tav tm="60000">
                                          <p:val>
                                            <p:strVal val="normal"/>
                                          </p:val>
                                        </p:tav>
                                        <p:tav tm="100000">
                                          <p:val>
                                            <p:strVal val="normal"/>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animBg="1"/>
      <p:bldP spid="16" grpId="0"/>
      <p:bldP spid="17" grpId="0"/>
      <p:bldP spid="1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8FD00130-8B46-53FC-C4D6-5B6B27FC539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49439"/>
            <a:ext cx="12192000" cy="6896315"/>
          </a:xfrm>
          <a:prstGeom prst="rect">
            <a:avLst/>
          </a:prstGeom>
        </p:spPr>
      </p:pic>
      <p:sp>
        <p:nvSpPr>
          <p:cNvPr id="2" name="Title 1">
            <a:extLst>
              <a:ext uri="{FF2B5EF4-FFF2-40B4-BE49-F238E27FC236}">
                <a16:creationId xmlns:a16="http://schemas.microsoft.com/office/drawing/2014/main" id="{2C4A2D58-7707-D86B-5689-4C03187C4D15}"/>
              </a:ext>
            </a:extLst>
          </p:cNvPr>
          <p:cNvSpPr>
            <a:spLocks noGrp="1"/>
          </p:cNvSpPr>
          <p:nvPr>
            <p:ph type="title"/>
          </p:nvPr>
        </p:nvSpPr>
        <p:spPr/>
        <p:txBody>
          <a:bodyPr/>
          <a:lstStyle/>
          <a:p>
            <a:pPr algn="ctr"/>
            <a:r>
              <a:rPr lang="en-GB" b="1" dirty="0">
                <a:solidFill>
                  <a:schemeClr val="bg1"/>
                </a:solidFill>
                <a:latin typeface="Aptos Display" panose="020B0004020202020204" pitchFamily="34" charset="0"/>
              </a:rPr>
              <a:t>AI - How does it know me?</a:t>
            </a:r>
          </a:p>
        </p:txBody>
      </p:sp>
    </p:spTree>
    <p:extLst>
      <p:ext uri="{BB962C8B-B14F-4D97-AF65-F5344CB8AC3E}">
        <p14:creationId xmlns:p14="http://schemas.microsoft.com/office/powerpoint/2010/main" val="24008741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F08F722-C3CD-6068-744B-64C4074F06C0}"/>
              </a:ext>
            </a:extLst>
          </p:cNvPr>
          <p:cNvPicPr>
            <a:picLocks noChangeAspect="1"/>
          </p:cNvPicPr>
          <p:nvPr/>
        </p:nvPicPr>
        <p:blipFill>
          <a:blip r:embed="rId3"/>
          <a:stretch>
            <a:fillRect/>
          </a:stretch>
        </p:blipFill>
        <p:spPr>
          <a:xfrm>
            <a:off x="0" y="1412776"/>
            <a:ext cx="12192000" cy="5434281"/>
          </a:xfrm>
          <a:prstGeom prst="rect">
            <a:avLst/>
          </a:prstGeom>
        </p:spPr>
      </p:pic>
      <p:sp>
        <p:nvSpPr>
          <p:cNvPr id="6" name="Rectangle 5">
            <a:extLst>
              <a:ext uri="{FF2B5EF4-FFF2-40B4-BE49-F238E27FC236}">
                <a16:creationId xmlns:a16="http://schemas.microsoft.com/office/drawing/2014/main" id="{DB2BE753-8BC3-9DED-42D1-88AB9E95360A}"/>
              </a:ext>
            </a:extLst>
          </p:cNvPr>
          <p:cNvSpPr/>
          <p:nvPr/>
        </p:nvSpPr>
        <p:spPr>
          <a:xfrm>
            <a:off x="725616" y="10943"/>
            <a:ext cx="10740767" cy="1323439"/>
          </a:xfrm>
          <a:prstGeom prst="rect">
            <a:avLst/>
          </a:prstGeom>
          <a:noFill/>
        </p:spPr>
        <p:txBody>
          <a:bodyPr wrap="square" lIns="91440" tIns="45720" rIns="91440" bIns="45720">
            <a:spAutoFit/>
          </a:bodyPr>
          <a:lstStyle/>
          <a:p>
            <a:pPr algn="ctr"/>
            <a:r>
              <a:rPr lang="en-US" sz="4000" dirty="0">
                <a:ln w="0"/>
                <a:effectLst>
                  <a:outerShdw blurRad="38100" dist="19050" dir="2700000" algn="tl" rotWithShape="0">
                    <a:schemeClr val="dk1">
                      <a:alpha val="40000"/>
                    </a:schemeClr>
                  </a:outerShdw>
                </a:effectLst>
              </a:rPr>
              <a:t>With the time we spend on our screens we could travel to…</a:t>
            </a:r>
            <a:endParaRPr lang="en-US" sz="4000" b="0" cap="none" spc="0" dirty="0">
              <a:ln w="0"/>
              <a:solidFill>
                <a:schemeClr val="tx1"/>
              </a:solidFill>
              <a:effectLst>
                <a:outerShdw blurRad="38100" dist="19050" dir="2700000" algn="tl" rotWithShape="0">
                  <a:schemeClr val="dk1">
                    <a:alpha val="40000"/>
                  </a:schemeClr>
                </a:outerShdw>
              </a:effectLst>
            </a:endParaRPr>
          </a:p>
        </p:txBody>
      </p:sp>
      <p:pic>
        <p:nvPicPr>
          <p:cNvPr id="8" name="Picture 7" descr="A red car with blue and yellow lights&#10;&#10;Description automatically generated">
            <a:extLst>
              <a:ext uri="{FF2B5EF4-FFF2-40B4-BE49-F238E27FC236}">
                <a16:creationId xmlns:a16="http://schemas.microsoft.com/office/drawing/2014/main" id="{78D2DE74-E682-F702-B479-4068FB6A38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31904" y="2276872"/>
            <a:ext cx="864096" cy="864096"/>
          </a:xfrm>
          <a:prstGeom prst="rect">
            <a:avLst/>
          </a:prstGeom>
        </p:spPr>
      </p:pic>
      <p:sp>
        <p:nvSpPr>
          <p:cNvPr id="9" name="TextBox 8">
            <a:extLst>
              <a:ext uri="{FF2B5EF4-FFF2-40B4-BE49-F238E27FC236}">
                <a16:creationId xmlns:a16="http://schemas.microsoft.com/office/drawing/2014/main" id="{62CC523F-8C7D-39C5-D759-7EB50188D3B6}"/>
              </a:ext>
            </a:extLst>
          </p:cNvPr>
          <p:cNvSpPr txBox="1"/>
          <p:nvPr/>
        </p:nvSpPr>
        <p:spPr>
          <a:xfrm>
            <a:off x="9425370" y="3140968"/>
            <a:ext cx="2016224" cy="1384995"/>
          </a:xfrm>
          <a:prstGeom prst="rect">
            <a:avLst/>
          </a:prstGeom>
          <a:solidFill>
            <a:schemeClr val="bg1"/>
          </a:solidFill>
          <a:ln w="12700">
            <a:solidFill>
              <a:schemeClr val="tx1"/>
            </a:solidFill>
          </a:ln>
        </p:spPr>
        <p:txBody>
          <a:bodyPr wrap="square" rtlCol="0">
            <a:spAutoFit/>
          </a:bodyPr>
          <a:lstStyle/>
          <a:p>
            <a:r>
              <a:rPr lang="en-US" sz="2800" dirty="0"/>
              <a:t>Blackpool within 1 hour.</a:t>
            </a:r>
            <a:endParaRPr lang="en-GB" sz="2800" dirty="0"/>
          </a:p>
        </p:txBody>
      </p:sp>
      <p:pic>
        <p:nvPicPr>
          <p:cNvPr id="3" name="Picture 2">
            <a:extLst>
              <a:ext uri="{FF2B5EF4-FFF2-40B4-BE49-F238E27FC236}">
                <a16:creationId xmlns:a16="http://schemas.microsoft.com/office/drawing/2014/main" id="{5758BF50-A99E-EA8D-8F22-240AAB9E95A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983432" y="2038581"/>
            <a:ext cx="2204773" cy="2204773"/>
          </a:xfrm>
          <a:prstGeom prst="rect">
            <a:avLst/>
          </a:prstGeom>
        </p:spPr>
      </p:pic>
    </p:spTree>
    <p:extLst>
      <p:ext uri="{BB962C8B-B14F-4D97-AF65-F5344CB8AC3E}">
        <p14:creationId xmlns:p14="http://schemas.microsoft.com/office/powerpoint/2010/main" val="3871329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path" presetSubtype="0" accel="50000" decel="50000" fill="hold" nodeType="clickEffect">
                                  <p:stCondLst>
                                    <p:cond delay="0"/>
                                  </p:stCondLst>
                                  <p:childTnLst>
                                    <p:animMotion origin="layout" path="M -3.33333E-6 2.59259E-6 L -0.23632 0.65115 " pathEditMode="relative" rAng="0" ptsTypes="AA">
                                      <p:cBhvr>
                                        <p:cTn id="6" dur="2000" fill="hold"/>
                                        <p:tgtEl>
                                          <p:spTgt spid="8"/>
                                        </p:tgtEl>
                                        <p:attrNameLst>
                                          <p:attrName>ppt_x</p:attrName>
                                          <p:attrName>ppt_y</p:attrName>
                                        </p:attrNameLst>
                                      </p:cBhvr>
                                      <p:rCtr x="-11823" y="32546"/>
                                    </p:animMotion>
                                  </p:childTnLst>
                                </p:cTn>
                              </p:par>
                              <p:par>
                                <p:cTn id="7" presetID="6" presetClass="emph" presetSubtype="0" fill="hold" nodeType="withEffect">
                                  <p:stCondLst>
                                    <p:cond delay="0"/>
                                  </p:stCondLst>
                                  <p:childTnLst>
                                    <p:animScale>
                                      <p:cBhvr>
                                        <p:cTn id="8" dur="2000" fill="hold"/>
                                        <p:tgtEl>
                                          <p:spTgt spid="8"/>
                                        </p:tgtEl>
                                      </p:cBhvr>
                                      <p:by x="150000" y="150000"/>
                                    </p:animScale>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42"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F08F722-C3CD-6068-744B-64C4074F06C0}"/>
              </a:ext>
            </a:extLst>
          </p:cNvPr>
          <p:cNvPicPr>
            <a:picLocks noChangeAspect="1"/>
          </p:cNvPicPr>
          <p:nvPr/>
        </p:nvPicPr>
        <p:blipFill>
          <a:blip r:embed="rId3"/>
          <a:stretch>
            <a:fillRect/>
          </a:stretch>
        </p:blipFill>
        <p:spPr>
          <a:xfrm>
            <a:off x="0" y="1412776"/>
            <a:ext cx="12192000" cy="5434281"/>
          </a:xfrm>
          <a:prstGeom prst="rect">
            <a:avLst/>
          </a:prstGeom>
        </p:spPr>
      </p:pic>
      <p:sp>
        <p:nvSpPr>
          <p:cNvPr id="6" name="Rectangle 5">
            <a:extLst>
              <a:ext uri="{FF2B5EF4-FFF2-40B4-BE49-F238E27FC236}">
                <a16:creationId xmlns:a16="http://schemas.microsoft.com/office/drawing/2014/main" id="{DB2BE753-8BC3-9DED-42D1-88AB9E95360A}"/>
              </a:ext>
            </a:extLst>
          </p:cNvPr>
          <p:cNvSpPr/>
          <p:nvPr/>
        </p:nvSpPr>
        <p:spPr>
          <a:xfrm>
            <a:off x="725616" y="10943"/>
            <a:ext cx="10740767" cy="1323439"/>
          </a:xfrm>
          <a:prstGeom prst="rect">
            <a:avLst/>
          </a:prstGeom>
          <a:noFill/>
        </p:spPr>
        <p:txBody>
          <a:bodyPr wrap="square" lIns="91440" tIns="45720" rIns="91440" bIns="45720">
            <a:spAutoFit/>
          </a:bodyPr>
          <a:lstStyle/>
          <a:p>
            <a:pPr algn="ctr"/>
            <a:r>
              <a:rPr lang="en-US" sz="4000" dirty="0">
                <a:ln w="0"/>
                <a:effectLst>
                  <a:outerShdw blurRad="38100" dist="19050" dir="2700000" algn="tl" rotWithShape="0">
                    <a:schemeClr val="dk1">
                      <a:alpha val="40000"/>
                    </a:schemeClr>
                  </a:outerShdw>
                </a:effectLst>
              </a:rPr>
              <a:t>With the time we spend on our screens we could travel to…</a:t>
            </a:r>
            <a:endParaRPr lang="en-US" sz="4000" b="0" cap="none" spc="0" dirty="0">
              <a:ln w="0"/>
              <a:solidFill>
                <a:schemeClr val="tx1"/>
              </a:solidFill>
              <a:effectLst>
                <a:outerShdw blurRad="38100" dist="19050" dir="2700000" algn="tl" rotWithShape="0">
                  <a:schemeClr val="dk1">
                    <a:alpha val="40000"/>
                  </a:schemeClr>
                </a:outerShdw>
              </a:effectLst>
            </a:endParaRPr>
          </a:p>
        </p:txBody>
      </p:sp>
      <p:pic>
        <p:nvPicPr>
          <p:cNvPr id="8" name="Picture 7" descr="A red car with blue and yellow lights&#10;&#10;Description automatically generated">
            <a:extLst>
              <a:ext uri="{FF2B5EF4-FFF2-40B4-BE49-F238E27FC236}">
                <a16:creationId xmlns:a16="http://schemas.microsoft.com/office/drawing/2014/main" id="{78D2DE74-E682-F702-B479-4068FB6A38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31904" y="2276872"/>
            <a:ext cx="864096" cy="864096"/>
          </a:xfrm>
          <a:prstGeom prst="rect">
            <a:avLst/>
          </a:prstGeom>
        </p:spPr>
      </p:pic>
      <p:sp>
        <p:nvSpPr>
          <p:cNvPr id="9" name="TextBox 8">
            <a:extLst>
              <a:ext uri="{FF2B5EF4-FFF2-40B4-BE49-F238E27FC236}">
                <a16:creationId xmlns:a16="http://schemas.microsoft.com/office/drawing/2014/main" id="{62CC523F-8C7D-39C5-D759-7EB50188D3B6}"/>
              </a:ext>
            </a:extLst>
          </p:cNvPr>
          <p:cNvSpPr txBox="1"/>
          <p:nvPr/>
        </p:nvSpPr>
        <p:spPr>
          <a:xfrm>
            <a:off x="9408368" y="3284984"/>
            <a:ext cx="1872208" cy="1077218"/>
          </a:xfrm>
          <a:prstGeom prst="rect">
            <a:avLst/>
          </a:prstGeom>
          <a:solidFill>
            <a:schemeClr val="bg1"/>
          </a:solidFill>
          <a:ln w="12700">
            <a:solidFill>
              <a:schemeClr val="tx1"/>
            </a:solidFill>
          </a:ln>
        </p:spPr>
        <p:txBody>
          <a:bodyPr wrap="square" rtlCol="0">
            <a:spAutoFit/>
          </a:bodyPr>
          <a:lstStyle/>
          <a:p>
            <a:r>
              <a:rPr lang="en-US" sz="3200" dirty="0"/>
              <a:t>London in 4 hours!</a:t>
            </a:r>
            <a:endParaRPr lang="en-GB" sz="3200" dirty="0"/>
          </a:p>
        </p:txBody>
      </p:sp>
      <p:pic>
        <p:nvPicPr>
          <p:cNvPr id="3" name="Picture 2" descr="A drawing of a clock&#10;&#10;Description automatically generated">
            <a:extLst>
              <a:ext uri="{FF2B5EF4-FFF2-40B4-BE49-F238E27FC236}">
                <a16:creationId xmlns:a16="http://schemas.microsoft.com/office/drawing/2014/main" id="{A387AAB3-A1A8-0C2A-8CB1-08720E217BF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6245" y="2242928"/>
            <a:ext cx="2054500" cy="2054500"/>
          </a:xfrm>
          <a:prstGeom prst="rect">
            <a:avLst/>
          </a:prstGeom>
        </p:spPr>
      </p:pic>
    </p:spTree>
    <p:extLst>
      <p:ext uri="{BB962C8B-B14F-4D97-AF65-F5344CB8AC3E}">
        <p14:creationId xmlns:p14="http://schemas.microsoft.com/office/powerpoint/2010/main" val="839129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path" presetSubtype="0" accel="50000" decel="50000" fill="hold" nodeType="clickEffect">
                                  <p:stCondLst>
                                    <p:cond delay="0"/>
                                  </p:stCondLst>
                                  <p:childTnLst>
                                    <p:animMotion origin="layout" path="M -3.33333E-6 2.59259E-6 L -0.23632 0.65115 " pathEditMode="relative" rAng="0" ptsTypes="AA">
                                      <p:cBhvr>
                                        <p:cTn id="6" dur="2000" fill="hold"/>
                                        <p:tgtEl>
                                          <p:spTgt spid="8"/>
                                        </p:tgtEl>
                                        <p:attrNameLst>
                                          <p:attrName>ppt_x</p:attrName>
                                          <p:attrName>ppt_y</p:attrName>
                                        </p:attrNameLst>
                                      </p:cBhvr>
                                      <p:rCtr x="-11823" y="32546"/>
                                    </p:animMotion>
                                  </p:childTnLst>
                                </p:cTn>
                              </p:par>
                              <p:par>
                                <p:cTn id="7" presetID="6" presetClass="emph" presetSubtype="0" fill="hold" nodeType="withEffect">
                                  <p:stCondLst>
                                    <p:cond delay="0"/>
                                  </p:stCondLst>
                                  <p:childTnLst>
                                    <p:animScale>
                                      <p:cBhvr>
                                        <p:cTn id="8" dur="2000" fill="hold"/>
                                        <p:tgtEl>
                                          <p:spTgt spid="8"/>
                                        </p:tgtEl>
                                      </p:cBhvr>
                                      <p:by x="150000" y="150000"/>
                                    </p:animScale>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6" presetClass="entr" presetSubtype="32"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circle(out)">
                                      <p:cBhvr>
                                        <p:cTn id="13"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149ec21c-6f18-4eda-b99e-11757989f842" xsi:nil="true"/>
    <lcf76f155ced4ddcb4097134ff3c332f xmlns="7af7f7ba-3cec-47e1-a84f-6db05ec69c62">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762C9786575D54588711D79B9093701" ma:contentTypeVersion="16" ma:contentTypeDescription="Create a new document." ma:contentTypeScope="" ma:versionID="42887e9b308e9aad729d7b6870e95e38">
  <xsd:schema xmlns:xsd="http://www.w3.org/2001/XMLSchema" xmlns:xs="http://www.w3.org/2001/XMLSchema" xmlns:p="http://schemas.microsoft.com/office/2006/metadata/properties" xmlns:ns2="149ec21c-6f18-4eda-b99e-11757989f842" xmlns:ns3="7af7f7ba-3cec-47e1-a84f-6db05ec69c62" targetNamespace="http://schemas.microsoft.com/office/2006/metadata/properties" ma:root="true" ma:fieldsID="4d212e7765a9dddbf3be4a4e7c528551" ns2:_="" ns3:_="">
    <xsd:import namespace="149ec21c-6f18-4eda-b99e-11757989f842"/>
    <xsd:import namespace="7af7f7ba-3cec-47e1-a84f-6db05ec69c6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DateTaken" minOccurs="0"/>
                <xsd:element ref="ns3:MediaServiceGenerationTime" minOccurs="0"/>
                <xsd:element ref="ns3:MediaServiceEventHashCode" minOccurs="0"/>
                <xsd:element ref="ns3:MediaLengthInSeconds" minOccurs="0"/>
                <xsd:element ref="ns3:lcf76f155ced4ddcb4097134ff3c332f" minOccurs="0"/>
                <xsd:element ref="ns2:TaxCatchAll" minOccurs="0"/>
                <xsd:element ref="ns3:MediaServiceOCR" minOccurs="0"/>
                <xsd:element ref="ns3:MediaServiceSearchProperties" minOccurs="0"/>
                <xsd:element ref="ns3:MediaServiceLocation"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49ec21c-6f18-4eda-b99e-11757989f84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e9b67b2e-e81e-460b-b74a-37b3b74fcb55}" ma:internalName="TaxCatchAll" ma:showField="CatchAllData" ma:web="149ec21c-6f18-4eda-b99e-11757989f84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7af7f7ba-3cec-47e1-a84f-6db05ec69c62"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3705c3b1-7ce9-4e47-9927-71a36d6424bf"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LongProperties xmlns="http://schemas.microsoft.com/office/2006/metadata/longProperties"/>
</file>

<file path=customXml/itemProps1.xml><?xml version="1.0" encoding="utf-8"?>
<ds:datastoreItem xmlns:ds="http://schemas.openxmlformats.org/officeDocument/2006/customXml" ds:itemID="{BFF4EE4E-4307-44DD-95E7-1D2CBDB56AF8}">
  <ds:schemaRefs>
    <ds:schemaRef ds:uri="http://schemas.microsoft.com/sharepoint/v3/contenttype/forms"/>
  </ds:schemaRefs>
</ds:datastoreItem>
</file>

<file path=customXml/itemProps2.xml><?xml version="1.0" encoding="utf-8"?>
<ds:datastoreItem xmlns:ds="http://schemas.openxmlformats.org/officeDocument/2006/customXml" ds:itemID="{165C2BD5-EE9B-4E71-B488-2BA96C865ED6}">
  <ds:schemaRefs>
    <ds:schemaRef ds:uri="http://schemas.microsoft.com/office/2006/metadata/properties"/>
    <ds:schemaRef ds:uri="http://schemas.microsoft.com/office/infopath/2007/PartnerControls"/>
    <ds:schemaRef ds:uri="149ec21c-6f18-4eda-b99e-11757989f842"/>
    <ds:schemaRef ds:uri="7af7f7ba-3cec-47e1-a84f-6db05ec69c62"/>
  </ds:schemaRefs>
</ds:datastoreItem>
</file>

<file path=customXml/itemProps3.xml><?xml version="1.0" encoding="utf-8"?>
<ds:datastoreItem xmlns:ds="http://schemas.openxmlformats.org/officeDocument/2006/customXml" ds:itemID="{1F373AF2-4F0A-4375-B7FD-15212862D8A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49ec21c-6f18-4eda-b99e-11757989f842"/>
    <ds:schemaRef ds:uri="7af7f7ba-3cec-47e1-a84f-6db05ec69c6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42014ACA-0DDF-47DD-BCCF-5F3019459D55}">
  <ds:schemaRefs>
    <ds:schemaRef ds:uri="http://schemas.microsoft.com/office/2006/metadata/longProperties"/>
  </ds:schemaRefs>
</ds:datastoreItem>
</file>

<file path=docMetadata/LabelInfo.xml><?xml version="1.0" encoding="utf-8"?>
<clbl:labelList xmlns:clbl="http://schemas.microsoft.com/office/2020/mipLabelMetadata">
  <clbl:label id="{145a4c31-6fb2-46ad-9292-92ae3f7968fe}" enabled="0" method="" siteId="{145a4c31-6fb2-46ad-9292-92ae3f7968fe}" removed="1"/>
</clbl:labelList>
</file>

<file path=docProps/app.xml><?xml version="1.0" encoding="utf-8"?>
<Properties xmlns="http://schemas.openxmlformats.org/officeDocument/2006/extended-properties" xmlns:vt="http://schemas.openxmlformats.org/officeDocument/2006/docPropsVTypes">
  <TotalTime>0</TotalTime>
  <Words>3920</Words>
  <Application>Microsoft Office PowerPoint</Application>
  <PresentationFormat>Widescreen</PresentationFormat>
  <Paragraphs>407</Paragraphs>
  <Slides>25</Slides>
  <Notes>25</Notes>
  <HiddenSlides>0</HiddenSlides>
  <MMClips>3</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25</vt:i4>
      </vt:variant>
    </vt:vector>
  </HeadingPairs>
  <TitlesOfParts>
    <vt:vector size="34" baseType="lpstr">
      <vt:lpstr>Aptos</vt:lpstr>
      <vt:lpstr>Aptos Display</vt:lpstr>
      <vt:lpstr>Arial</vt:lpstr>
      <vt:lpstr>Calibri</vt:lpstr>
      <vt:lpstr>Calibri (body)</vt:lpstr>
      <vt:lpstr>Calibri Light</vt:lpstr>
      <vt:lpstr>Times</vt:lpstr>
      <vt:lpstr>Office 2013 - 2022 Theme</vt:lpstr>
      <vt:lpstr>Acrobat Document</vt:lpstr>
      <vt:lpstr>PowerPoint Presentation</vt:lpstr>
      <vt:lpstr>PowerPoint Presentation</vt:lpstr>
      <vt:lpstr>By the end of today’s workshop, you will be able to: 1. Explain why apps and games are designed to keep us using our screens. 2. Describe two ways too much screen time can affect your health. 3. Choose healthy screen habits that help keep you in control.</vt:lpstr>
      <vt:lpstr>Why do we ‘need’ screens?</vt:lpstr>
      <vt:lpstr>PowerPoint Presentation</vt:lpstr>
      <vt:lpstr>PowerPoint Presentation</vt:lpstr>
      <vt:lpstr>AI - How does it know me?</vt:lpstr>
      <vt:lpstr>PowerPoint Presentation</vt:lpstr>
      <vt:lpstr>PowerPoint Presentation</vt:lpstr>
      <vt:lpstr>PowerPoint Presentation</vt:lpstr>
      <vt:lpstr>PowerPoint Presentation</vt:lpstr>
      <vt:lpstr>PowerPoint Presentation</vt:lpstr>
      <vt:lpstr>Affects  concentration</vt:lpstr>
      <vt:lpstr>Reduces physical activity… </vt:lpstr>
      <vt:lpstr>PowerPoint Presentation</vt:lpstr>
      <vt:lpstr>PowerPoint Presentation</vt:lpstr>
      <vt:lpstr>Screens can interfere with sleep …</vt:lpstr>
      <vt:lpstr>PowerPoint Presentation</vt:lpstr>
      <vt:lpstr>What keeps us awake?</vt:lpstr>
      <vt:lpstr>Screens Down or Screen Time! </vt:lpstr>
      <vt:lpstr>PowerPoint Presentation</vt:lpstr>
      <vt:lpstr>PowerPoint Presentation</vt:lpstr>
      <vt:lpstr>How can we get our brains ready for sleep?</vt:lpstr>
      <vt:lpstr>Healthy Screen Pledge Choose ONE healthy screen habit that you are going to try this week.</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Louisa Mogg</cp:lastModifiedBy>
  <cp:revision>1</cp:revision>
  <dcterms:modified xsi:type="dcterms:W3CDTF">2026-08-07T12:59:36Z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0x010100E762C9786575D54588711D79B9093701</vt:lpwstr>
  </property>
  <property fmtid="{D5CDD505-2E9C-101B-9397-08002B2CF9AE}" pid="3" name="MediaServiceImageTags">
    <vt:lpwstr/>
  </property>
</Properties>
</file>