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70" r:id="rId6"/>
    <p:sldId id="282" r:id="rId7"/>
    <p:sldId id="305" r:id="rId8"/>
    <p:sldId id="283" r:id="rId9"/>
    <p:sldId id="306" r:id="rId10"/>
    <p:sldId id="296" r:id="rId11"/>
    <p:sldId id="257" r:id="rId12"/>
    <p:sldId id="303" r:id="rId13"/>
    <p:sldId id="284" r:id="rId14"/>
    <p:sldId id="285" r:id="rId15"/>
    <p:sldId id="30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1A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166003-CEC4-4A68-A9DC-730D6EED27CC}" v="9" dt="2025-07-02T13:22:21.4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2941" autoAdjust="0"/>
  </p:normalViewPr>
  <p:slideViewPr>
    <p:cSldViewPr snapToGrid="0">
      <p:cViewPr varScale="1">
        <p:scale>
          <a:sx n="60" d="100"/>
          <a:sy n="60" d="100"/>
        </p:scale>
        <p:origin x="1507"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C1D801-156F-4417-A8C7-EA0FC1BB9A08}"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GB"/>
        </a:p>
      </dgm:t>
    </dgm:pt>
    <dgm:pt modelId="{63ABBBF7-D1F2-4716-A361-D42CDFAFAB94}">
      <dgm:prSet phldrT="[Text]"/>
      <dgm:spPr/>
      <dgm:t>
        <a:bodyPr/>
        <a:lstStyle/>
        <a:p>
          <a:r>
            <a:rPr lang="en-GB">
              <a:latin typeface="Arial" panose="020B0604020202020204" pitchFamily="34" charset="0"/>
              <a:cs typeface="Arial" panose="020B0604020202020204" pitchFamily="34" charset="0"/>
            </a:rPr>
            <a:t>Peer pressure</a:t>
          </a:r>
        </a:p>
      </dgm:t>
    </dgm:pt>
    <dgm:pt modelId="{E2518C0E-3177-4632-BBAC-2A47A219BF4C}" type="parTrans" cxnId="{D7E6AFF4-C920-4A05-8AF8-F9AC7D5241E0}">
      <dgm:prSet/>
      <dgm:spPr/>
      <dgm:t>
        <a:bodyPr/>
        <a:lstStyle/>
        <a:p>
          <a:endParaRPr lang="en-GB"/>
        </a:p>
      </dgm:t>
    </dgm:pt>
    <dgm:pt modelId="{437FABC6-3151-4E8A-A627-FD316A4A20C2}" type="sibTrans" cxnId="{D7E6AFF4-C920-4A05-8AF8-F9AC7D5241E0}">
      <dgm:prSet/>
      <dgm:spPr/>
      <dgm:t>
        <a:bodyPr/>
        <a:lstStyle/>
        <a:p>
          <a:endParaRPr lang="en-GB"/>
        </a:p>
      </dgm:t>
    </dgm:pt>
    <dgm:pt modelId="{476D9F51-96E5-4FE8-924D-B6B4ABFCF80A}">
      <dgm:prSet phldrT="[Text]"/>
      <dgm:spPr/>
      <dgm:t>
        <a:bodyPr/>
        <a:lstStyle/>
        <a:p>
          <a:r>
            <a:rPr lang="en-GB">
              <a:latin typeface="Arial" panose="020B0604020202020204" pitchFamily="34" charset="0"/>
              <a:cs typeface="Arial" panose="020B0604020202020204" pitchFamily="34" charset="0"/>
            </a:rPr>
            <a:t>Curiosity</a:t>
          </a:r>
        </a:p>
      </dgm:t>
    </dgm:pt>
    <dgm:pt modelId="{2F9DD71D-B53A-497D-890E-299806779953}" type="parTrans" cxnId="{8EB9B343-0C05-4A08-B196-DEB306F74BCD}">
      <dgm:prSet/>
      <dgm:spPr/>
      <dgm:t>
        <a:bodyPr/>
        <a:lstStyle/>
        <a:p>
          <a:endParaRPr lang="en-GB"/>
        </a:p>
      </dgm:t>
    </dgm:pt>
    <dgm:pt modelId="{791CEFF6-30BE-4918-8DBD-FBBB2FE58C98}" type="sibTrans" cxnId="{8EB9B343-0C05-4A08-B196-DEB306F74BCD}">
      <dgm:prSet/>
      <dgm:spPr/>
      <dgm:t>
        <a:bodyPr/>
        <a:lstStyle/>
        <a:p>
          <a:endParaRPr lang="en-GB"/>
        </a:p>
      </dgm:t>
    </dgm:pt>
    <dgm:pt modelId="{E13B007A-E386-44BF-BD0F-AA77F8149175}">
      <dgm:prSet phldrT="[Text]"/>
      <dgm:spPr/>
      <dgm:t>
        <a:bodyPr/>
        <a:lstStyle/>
        <a:p>
          <a:r>
            <a:rPr lang="en-GB">
              <a:latin typeface="Arial" panose="020B0604020202020204" pitchFamily="34" charset="0"/>
              <a:cs typeface="Arial" panose="020B0604020202020204" pitchFamily="34" charset="0"/>
            </a:rPr>
            <a:t>Stress / coping mechanism</a:t>
          </a:r>
        </a:p>
      </dgm:t>
    </dgm:pt>
    <dgm:pt modelId="{A03E59CD-466D-4731-A681-202C039E2211}" type="parTrans" cxnId="{B4B65679-B1A8-408C-93BC-B8830871BD43}">
      <dgm:prSet/>
      <dgm:spPr/>
      <dgm:t>
        <a:bodyPr/>
        <a:lstStyle/>
        <a:p>
          <a:endParaRPr lang="en-GB"/>
        </a:p>
      </dgm:t>
    </dgm:pt>
    <dgm:pt modelId="{46D4809F-E739-44BA-A5A0-3E5A8899C7F9}" type="sibTrans" cxnId="{B4B65679-B1A8-408C-93BC-B8830871BD43}">
      <dgm:prSet/>
      <dgm:spPr/>
      <dgm:t>
        <a:bodyPr/>
        <a:lstStyle/>
        <a:p>
          <a:endParaRPr lang="en-GB"/>
        </a:p>
      </dgm:t>
    </dgm:pt>
    <dgm:pt modelId="{21CB5160-7DBC-4A5D-8141-D53A7A692E4E}">
      <dgm:prSet/>
      <dgm:spPr/>
      <dgm:t>
        <a:bodyPr/>
        <a:lstStyle/>
        <a:p>
          <a:r>
            <a:rPr lang="en-GB">
              <a:latin typeface="Arial" panose="020B0604020202020204" pitchFamily="34" charset="0"/>
              <a:cs typeface="Arial" panose="020B0604020202020204" pitchFamily="34" charset="0"/>
            </a:rPr>
            <a:t>Media influence</a:t>
          </a:r>
        </a:p>
      </dgm:t>
    </dgm:pt>
    <dgm:pt modelId="{9A087108-4F74-4F8C-B9EC-8F41505ADDE1}" type="parTrans" cxnId="{C0200AB3-0016-4F87-AC8B-8D2BE4D6F6E2}">
      <dgm:prSet/>
      <dgm:spPr/>
      <dgm:t>
        <a:bodyPr/>
        <a:lstStyle/>
        <a:p>
          <a:endParaRPr lang="en-GB"/>
        </a:p>
      </dgm:t>
    </dgm:pt>
    <dgm:pt modelId="{3785E43D-B6C3-4C0B-95D6-E6670C958125}" type="sibTrans" cxnId="{C0200AB3-0016-4F87-AC8B-8D2BE4D6F6E2}">
      <dgm:prSet/>
      <dgm:spPr/>
      <dgm:t>
        <a:bodyPr/>
        <a:lstStyle/>
        <a:p>
          <a:endParaRPr lang="en-GB"/>
        </a:p>
      </dgm:t>
    </dgm:pt>
    <dgm:pt modelId="{5DA37EF4-4726-4296-844E-76E7DBBEC2CF}">
      <dgm:prSet/>
      <dgm:spPr/>
      <dgm:t>
        <a:bodyPr/>
        <a:lstStyle/>
        <a:p>
          <a:r>
            <a:rPr lang="en-GB">
              <a:latin typeface="Arial" panose="020B0604020202020204" pitchFamily="34" charset="0"/>
              <a:cs typeface="Arial" panose="020B0604020202020204" pitchFamily="34" charset="0"/>
            </a:rPr>
            <a:t>Rebellion</a:t>
          </a:r>
        </a:p>
      </dgm:t>
    </dgm:pt>
    <dgm:pt modelId="{4994E4A9-AF30-4EEF-8CA9-C41D77200338}" type="parTrans" cxnId="{B9CE7866-A8E8-40C3-AC00-754E8E9BED71}">
      <dgm:prSet/>
      <dgm:spPr/>
      <dgm:t>
        <a:bodyPr/>
        <a:lstStyle/>
        <a:p>
          <a:endParaRPr lang="en-GB"/>
        </a:p>
      </dgm:t>
    </dgm:pt>
    <dgm:pt modelId="{275D1CCC-05A1-4585-8E01-DE392F42B4FB}" type="sibTrans" cxnId="{B9CE7866-A8E8-40C3-AC00-754E8E9BED71}">
      <dgm:prSet/>
      <dgm:spPr/>
      <dgm:t>
        <a:bodyPr/>
        <a:lstStyle/>
        <a:p>
          <a:endParaRPr lang="en-GB"/>
        </a:p>
      </dgm:t>
    </dgm:pt>
    <dgm:pt modelId="{EF31451C-20A7-4419-8C70-E9205E156AA0}">
      <dgm:prSet/>
      <dgm:spPr/>
      <dgm:t>
        <a:bodyPr/>
        <a:lstStyle/>
        <a:p>
          <a:r>
            <a:rPr lang="en-GB">
              <a:latin typeface="Arial" panose="020B0604020202020204" pitchFamily="34" charset="0"/>
              <a:cs typeface="Arial" panose="020B0604020202020204" pitchFamily="34" charset="0"/>
            </a:rPr>
            <a:t>Social validation</a:t>
          </a:r>
        </a:p>
      </dgm:t>
    </dgm:pt>
    <dgm:pt modelId="{84D7793F-A031-4ED3-BCF5-2E57EF840921}" type="parTrans" cxnId="{15DF06DF-7F5D-42FA-B10B-8CDC866ADF23}">
      <dgm:prSet/>
      <dgm:spPr/>
      <dgm:t>
        <a:bodyPr/>
        <a:lstStyle/>
        <a:p>
          <a:endParaRPr lang="en-GB"/>
        </a:p>
      </dgm:t>
    </dgm:pt>
    <dgm:pt modelId="{19108B55-4855-4A2C-84A7-63621B207F28}" type="sibTrans" cxnId="{15DF06DF-7F5D-42FA-B10B-8CDC866ADF23}">
      <dgm:prSet/>
      <dgm:spPr/>
      <dgm:t>
        <a:bodyPr/>
        <a:lstStyle/>
        <a:p>
          <a:endParaRPr lang="en-GB"/>
        </a:p>
      </dgm:t>
    </dgm:pt>
    <dgm:pt modelId="{6BD31D9D-D7B2-4937-9197-1E603212E741}">
      <dgm:prSet/>
      <dgm:spPr/>
      <dgm:t>
        <a:bodyPr/>
        <a:lstStyle/>
        <a:p>
          <a:r>
            <a:rPr lang="en-GB">
              <a:latin typeface="Arial" panose="020B0604020202020204" pitchFamily="34" charset="0"/>
              <a:cs typeface="Arial" panose="020B0604020202020204" pitchFamily="34" charset="0"/>
            </a:rPr>
            <a:t>Parental influence</a:t>
          </a:r>
        </a:p>
      </dgm:t>
    </dgm:pt>
    <dgm:pt modelId="{548CA353-C142-45BB-BAD9-6608B864BB68}" type="parTrans" cxnId="{0CB64BC3-F69A-4554-8B7C-C499125F01C2}">
      <dgm:prSet/>
      <dgm:spPr/>
      <dgm:t>
        <a:bodyPr/>
        <a:lstStyle/>
        <a:p>
          <a:endParaRPr lang="en-GB"/>
        </a:p>
      </dgm:t>
    </dgm:pt>
    <dgm:pt modelId="{D6AA6690-F0F3-4B10-BC9C-C26142FDF43F}" type="sibTrans" cxnId="{0CB64BC3-F69A-4554-8B7C-C499125F01C2}">
      <dgm:prSet/>
      <dgm:spPr/>
      <dgm:t>
        <a:bodyPr/>
        <a:lstStyle/>
        <a:p>
          <a:endParaRPr lang="en-GB"/>
        </a:p>
      </dgm:t>
    </dgm:pt>
    <dgm:pt modelId="{8150C27B-CE05-4AFB-B9D7-3DED0EF3BEA5}" type="pres">
      <dgm:prSet presAssocID="{0DC1D801-156F-4417-A8C7-EA0FC1BB9A08}" presName="diagram" presStyleCnt="0">
        <dgm:presLayoutVars>
          <dgm:dir/>
          <dgm:resizeHandles val="exact"/>
        </dgm:presLayoutVars>
      </dgm:prSet>
      <dgm:spPr/>
    </dgm:pt>
    <dgm:pt modelId="{CC1B7445-244E-406C-810E-8ED4A94F7DC2}" type="pres">
      <dgm:prSet presAssocID="{63ABBBF7-D1F2-4716-A361-D42CDFAFAB94}" presName="node" presStyleLbl="node1" presStyleIdx="0" presStyleCnt="7">
        <dgm:presLayoutVars>
          <dgm:bulletEnabled val="1"/>
        </dgm:presLayoutVars>
      </dgm:prSet>
      <dgm:spPr/>
    </dgm:pt>
    <dgm:pt modelId="{E1D8C0E0-B6F0-42C4-9CDF-237F96999520}" type="pres">
      <dgm:prSet presAssocID="{437FABC6-3151-4E8A-A627-FD316A4A20C2}" presName="sibTrans" presStyleCnt="0"/>
      <dgm:spPr/>
    </dgm:pt>
    <dgm:pt modelId="{7E07A383-7574-4702-829A-34996263D9DE}" type="pres">
      <dgm:prSet presAssocID="{476D9F51-96E5-4FE8-924D-B6B4ABFCF80A}" presName="node" presStyleLbl="node1" presStyleIdx="1" presStyleCnt="7">
        <dgm:presLayoutVars>
          <dgm:bulletEnabled val="1"/>
        </dgm:presLayoutVars>
      </dgm:prSet>
      <dgm:spPr/>
    </dgm:pt>
    <dgm:pt modelId="{2026B41A-536B-416F-8C18-7E40EEE6A4FD}" type="pres">
      <dgm:prSet presAssocID="{791CEFF6-30BE-4918-8DBD-FBBB2FE58C98}" presName="sibTrans" presStyleCnt="0"/>
      <dgm:spPr/>
    </dgm:pt>
    <dgm:pt modelId="{2572BD6B-9BF0-4DD9-A29F-109C1804F4B6}" type="pres">
      <dgm:prSet presAssocID="{E13B007A-E386-44BF-BD0F-AA77F8149175}" presName="node" presStyleLbl="node1" presStyleIdx="2" presStyleCnt="7">
        <dgm:presLayoutVars>
          <dgm:bulletEnabled val="1"/>
        </dgm:presLayoutVars>
      </dgm:prSet>
      <dgm:spPr/>
    </dgm:pt>
    <dgm:pt modelId="{49B32969-F1C9-45B3-B5F3-68CFA19ABC99}" type="pres">
      <dgm:prSet presAssocID="{46D4809F-E739-44BA-A5A0-3E5A8899C7F9}" presName="sibTrans" presStyleCnt="0"/>
      <dgm:spPr/>
    </dgm:pt>
    <dgm:pt modelId="{930FBB68-65BD-4376-A30D-4AC588F02CF5}" type="pres">
      <dgm:prSet presAssocID="{21CB5160-7DBC-4A5D-8141-D53A7A692E4E}" presName="node" presStyleLbl="node1" presStyleIdx="3" presStyleCnt="7">
        <dgm:presLayoutVars>
          <dgm:bulletEnabled val="1"/>
        </dgm:presLayoutVars>
      </dgm:prSet>
      <dgm:spPr/>
    </dgm:pt>
    <dgm:pt modelId="{B95264A5-F7B5-4730-9316-5679206B2C94}" type="pres">
      <dgm:prSet presAssocID="{3785E43D-B6C3-4C0B-95D6-E6670C958125}" presName="sibTrans" presStyleCnt="0"/>
      <dgm:spPr/>
    </dgm:pt>
    <dgm:pt modelId="{8AD68122-9BE6-4BDA-9273-6503CE28FA1A}" type="pres">
      <dgm:prSet presAssocID="{5DA37EF4-4726-4296-844E-76E7DBBEC2CF}" presName="node" presStyleLbl="node1" presStyleIdx="4" presStyleCnt="7">
        <dgm:presLayoutVars>
          <dgm:bulletEnabled val="1"/>
        </dgm:presLayoutVars>
      </dgm:prSet>
      <dgm:spPr/>
    </dgm:pt>
    <dgm:pt modelId="{B7F9C4FB-AD96-4F74-9036-25C250EC274C}" type="pres">
      <dgm:prSet presAssocID="{275D1CCC-05A1-4585-8E01-DE392F42B4FB}" presName="sibTrans" presStyleCnt="0"/>
      <dgm:spPr/>
    </dgm:pt>
    <dgm:pt modelId="{DE6406DC-5DC2-480A-994B-0936DEADDEF9}" type="pres">
      <dgm:prSet presAssocID="{EF31451C-20A7-4419-8C70-E9205E156AA0}" presName="node" presStyleLbl="node1" presStyleIdx="5" presStyleCnt="7">
        <dgm:presLayoutVars>
          <dgm:bulletEnabled val="1"/>
        </dgm:presLayoutVars>
      </dgm:prSet>
      <dgm:spPr/>
    </dgm:pt>
    <dgm:pt modelId="{A772270D-8D2F-45B8-BD4E-627D42784763}" type="pres">
      <dgm:prSet presAssocID="{19108B55-4855-4A2C-84A7-63621B207F28}" presName="sibTrans" presStyleCnt="0"/>
      <dgm:spPr/>
    </dgm:pt>
    <dgm:pt modelId="{A2137B45-A892-431B-A1C1-9F3D13503972}" type="pres">
      <dgm:prSet presAssocID="{6BD31D9D-D7B2-4937-9197-1E603212E741}" presName="node" presStyleLbl="node1" presStyleIdx="6" presStyleCnt="7">
        <dgm:presLayoutVars>
          <dgm:bulletEnabled val="1"/>
        </dgm:presLayoutVars>
      </dgm:prSet>
      <dgm:spPr/>
    </dgm:pt>
  </dgm:ptLst>
  <dgm:cxnLst>
    <dgm:cxn modelId="{BA1F0F41-8028-4A95-BA4C-C7579C9CE18F}" type="presOf" srcId="{5DA37EF4-4726-4296-844E-76E7DBBEC2CF}" destId="{8AD68122-9BE6-4BDA-9273-6503CE28FA1A}" srcOrd="0" destOrd="0" presId="urn:microsoft.com/office/officeart/2005/8/layout/default"/>
    <dgm:cxn modelId="{074EE242-7A72-4544-A45A-17A838266CD1}" type="presOf" srcId="{63ABBBF7-D1F2-4716-A361-D42CDFAFAB94}" destId="{CC1B7445-244E-406C-810E-8ED4A94F7DC2}" srcOrd="0" destOrd="0" presId="urn:microsoft.com/office/officeart/2005/8/layout/default"/>
    <dgm:cxn modelId="{8EB9B343-0C05-4A08-B196-DEB306F74BCD}" srcId="{0DC1D801-156F-4417-A8C7-EA0FC1BB9A08}" destId="{476D9F51-96E5-4FE8-924D-B6B4ABFCF80A}" srcOrd="1" destOrd="0" parTransId="{2F9DD71D-B53A-497D-890E-299806779953}" sibTransId="{791CEFF6-30BE-4918-8DBD-FBBB2FE58C98}"/>
    <dgm:cxn modelId="{B9CE7866-A8E8-40C3-AC00-754E8E9BED71}" srcId="{0DC1D801-156F-4417-A8C7-EA0FC1BB9A08}" destId="{5DA37EF4-4726-4296-844E-76E7DBBEC2CF}" srcOrd="4" destOrd="0" parTransId="{4994E4A9-AF30-4EEF-8CA9-C41D77200338}" sibTransId="{275D1CCC-05A1-4585-8E01-DE392F42B4FB}"/>
    <dgm:cxn modelId="{478F6F49-892A-48F4-91AB-D1FB0EB81469}" type="presOf" srcId="{0DC1D801-156F-4417-A8C7-EA0FC1BB9A08}" destId="{8150C27B-CE05-4AFB-B9D7-3DED0EF3BEA5}" srcOrd="0" destOrd="0" presId="urn:microsoft.com/office/officeart/2005/8/layout/default"/>
    <dgm:cxn modelId="{98E48B57-15AE-4FBD-8483-ADE0B20AEB47}" type="presOf" srcId="{EF31451C-20A7-4419-8C70-E9205E156AA0}" destId="{DE6406DC-5DC2-480A-994B-0936DEADDEF9}" srcOrd="0" destOrd="0" presId="urn:microsoft.com/office/officeart/2005/8/layout/default"/>
    <dgm:cxn modelId="{B4B65679-B1A8-408C-93BC-B8830871BD43}" srcId="{0DC1D801-156F-4417-A8C7-EA0FC1BB9A08}" destId="{E13B007A-E386-44BF-BD0F-AA77F8149175}" srcOrd="2" destOrd="0" parTransId="{A03E59CD-466D-4731-A681-202C039E2211}" sibTransId="{46D4809F-E739-44BA-A5A0-3E5A8899C7F9}"/>
    <dgm:cxn modelId="{F3DEC189-C191-4100-8090-0A6A5C5F68E6}" type="presOf" srcId="{E13B007A-E386-44BF-BD0F-AA77F8149175}" destId="{2572BD6B-9BF0-4DD9-A29F-109C1804F4B6}" srcOrd="0" destOrd="0" presId="urn:microsoft.com/office/officeart/2005/8/layout/default"/>
    <dgm:cxn modelId="{C0200AB3-0016-4F87-AC8B-8D2BE4D6F6E2}" srcId="{0DC1D801-156F-4417-A8C7-EA0FC1BB9A08}" destId="{21CB5160-7DBC-4A5D-8141-D53A7A692E4E}" srcOrd="3" destOrd="0" parTransId="{9A087108-4F74-4F8C-B9EC-8F41505ADDE1}" sibTransId="{3785E43D-B6C3-4C0B-95D6-E6670C958125}"/>
    <dgm:cxn modelId="{0CB64BC3-F69A-4554-8B7C-C499125F01C2}" srcId="{0DC1D801-156F-4417-A8C7-EA0FC1BB9A08}" destId="{6BD31D9D-D7B2-4937-9197-1E603212E741}" srcOrd="6" destOrd="0" parTransId="{548CA353-C142-45BB-BAD9-6608B864BB68}" sibTransId="{D6AA6690-F0F3-4B10-BC9C-C26142FDF43F}"/>
    <dgm:cxn modelId="{6E9093CC-3817-4166-874D-D3F15B84F42B}" type="presOf" srcId="{476D9F51-96E5-4FE8-924D-B6B4ABFCF80A}" destId="{7E07A383-7574-4702-829A-34996263D9DE}" srcOrd="0" destOrd="0" presId="urn:microsoft.com/office/officeart/2005/8/layout/default"/>
    <dgm:cxn modelId="{908C7BD1-EC85-4841-8EBE-60BC3C11F9E6}" type="presOf" srcId="{21CB5160-7DBC-4A5D-8141-D53A7A692E4E}" destId="{930FBB68-65BD-4376-A30D-4AC588F02CF5}" srcOrd="0" destOrd="0" presId="urn:microsoft.com/office/officeart/2005/8/layout/default"/>
    <dgm:cxn modelId="{15DF06DF-7F5D-42FA-B10B-8CDC866ADF23}" srcId="{0DC1D801-156F-4417-A8C7-EA0FC1BB9A08}" destId="{EF31451C-20A7-4419-8C70-E9205E156AA0}" srcOrd="5" destOrd="0" parTransId="{84D7793F-A031-4ED3-BCF5-2E57EF840921}" sibTransId="{19108B55-4855-4A2C-84A7-63621B207F28}"/>
    <dgm:cxn modelId="{B47485E2-B2B1-44BD-9274-4FB58160B717}" type="presOf" srcId="{6BD31D9D-D7B2-4937-9197-1E603212E741}" destId="{A2137B45-A892-431B-A1C1-9F3D13503972}" srcOrd="0" destOrd="0" presId="urn:microsoft.com/office/officeart/2005/8/layout/default"/>
    <dgm:cxn modelId="{D7E6AFF4-C920-4A05-8AF8-F9AC7D5241E0}" srcId="{0DC1D801-156F-4417-A8C7-EA0FC1BB9A08}" destId="{63ABBBF7-D1F2-4716-A361-D42CDFAFAB94}" srcOrd="0" destOrd="0" parTransId="{E2518C0E-3177-4632-BBAC-2A47A219BF4C}" sibTransId="{437FABC6-3151-4E8A-A627-FD316A4A20C2}"/>
    <dgm:cxn modelId="{F034023D-C600-4747-A2A7-C345437B50B0}" type="presParOf" srcId="{8150C27B-CE05-4AFB-B9D7-3DED0EF3BEA5}" destId="{CC1B7445-244E-406C-810E-8ED4A94F7DC2}" srcOrd="0" destOrd="0" presId="urn:microsoft.com/office/officeart/2005/8/layout/default"/>
    <dgm:cxn modelId="{96EB9258-533D-440D-846A-C115A64CF73B}" type="presParOf" srcId="{8150C27B-CE05-4AFB-B9D7-3DED0EF3BEA5}" destId="{E1D8C0E0-B6F0-42C4-9CDF-237F96999520}" srcOrd="1" destOrd="0" presId="urn:microsoft.com/office/officeart/2005/8/layout/default"/>
    <dgm:cxn modelId="{5C3FD8CC-2E2C-4190-B1A4-D4B37F055879}" type="presParOf" srcId="{8150C27B-CE05-4AFB-B9D7-3DED0EF3BEA5}" destId="{7E07A383-7574-4702-829A-34996263D9DE}" srcOrd="2" destOrd="0" presId="urn:microsoft.com/office/officeart/2005/8/layout/default"/>
    <dgm:cxn modelId="{9ABBE804-8025-4C9C-9F58-92D778014F8B}" type="presParOf" srcId="{8150C27B-CE05-4AFB-B9D7-3DED0EF3BEA5}" destId="{2026B41A-536B-416F-8C18-7E40EEE6A4FD}" srcOrd="3" destOrd="0" presId="urn:microsoft.com/office/officeart/2005/8/layout/default"/>
    <dgm:cxn modelId="{3FD8E419-EBD6-4C2B-8458-2C2319691D20}" type="presParOf" srcId="{8150C27B-CE05-4AFB-B9D7-3DED0EF3BEA5}" destId="{2572BD6B-9BF0-4DD9-A29F-109C1804F4B6}" srcOrd="4" destOrd="0" presId="urn:microsoft.com/office/officeart/2005/8/layout/default"/>
    <dgm:cxn modelId="{EFFA2ED8-F7EC-4823-9EC5-FDEA5D1B0679}" type="presParOf" srcId="{8150C27B-CE05-4AFB-B9D7-3DED0EF3BEA5}" destId="{49B32969-F1C9-45B3-B5F3-68CFA19ABC99}" srcOrd="5" destOrd="0" presId="urn:microsoft.com/office/officeart/2005/8/layout/default"/>
    <dgm:cxn modelId="{DD8C5D08-86F1-4CC2-8F1B-71D8A095B76D}" type="presParOf" srcId="{8150C27B-CE05-4AFB-B9D7-3DED0EF3BEA5}" destId="{930FBB68-65BD-4376-A30D-4AC588F02CF5}" srcOrd="6" destOrd="0" presId="urn:microsoft.com/office/officeart/2005/8/layout/default"/>
    <dgm:cxn modelId="{EC250C35-AB4E-488B-9C6C-48196756A7ED}" type="presParOf" srcId="{8150C27B-CE05-4AFB-B9D7-3DED0EF3BEA5}" destId="{B95264A5-F7B5-4730-9316-5679206B2C94}" srcOrd="7" destOrd="0" presId="urn:microsoft.com/office/officeart/2005/8/layout/default"/>
    <dgm:cxn modelId="{F20DCDFC-2130-44A1-8A2B-5B00949A60CD}" type="presParOf" srcId="{8150C27B-CE05-4AFB-B9D7-3DED0EF3BEA5}" destId="{8AD68122-9BE6-4BDA-9273-6503CE28FA1A}" srcOrd="8" destOrd="0" presId="urn:microsoft.com/office/officeart/2005/8/layout/default"/>
    <dgm:cxn modelId="{364074A0-1CB4-4C37-9B99-C4C13BEF3B86}" type="presParOf" srcId="{8150C27B-CE05-4AFB-B9D7-3DED0EF3BEA5}" destId="{B7F9C4FB-AD96-4F74-9036-25C250EC274C}" srcOrd="9" destOrd="0" presId="urn:microsoft.com/office/officeart/2005/8/layout/default"/>
    <dgm:cxn modelId="{8A46AC20-D691-44BE-A9A8-B9841355D72B}" type="presParOf" srcId="{8150C27B-CE05-4AFB-B9D7-3DED0EF3BEA5}" destId="{DE6406DC-5DC2-480A-994B-0936DEADDEF9}" srcOrd="10" destOrd="0" presId="urn:microsoft.com/office/officeart/2005/8/layout/default"/>
    <dgm:cxn modelId="{F262FE53-0663-486C-818B-33EDCED2926A}" type="presParOf" srcId="{8150C27B-CE05-4AFB-B9D7-3DED0EF3BEA5}" destId="{A772270D-8D2F-45B8-BD4E-627D42784763}" srcOrd="11" destOrd="0" presId="urn:microsoft.com/office/officeart/2005/8/layout/default"/>
    <dgm:cxn modelId="{E56130DD-D882-4EEA-889B-71A49183973D}" type="presParOf" srcId="{8150C27B-CE05-4AFB-B9D7-3DED0EF3BEA5}" destId="{A2137B45-A892-431B-A1C1-9F3D13503972}"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F41F3E-0E3D-4DF7-85A8-4FEA1B6E4BE8}" type="doc">
      <dgm:prSet loTypeId="urn:microsoft.com/office/officeart/2005/8/layout/cycle6" loCatId="relationship" qsTypeId="urn:microsoft.com/office/officeart/2005/8/quickstyle/simple1" qsCatId="simple" csTypeId="urn:microsoft.com/office/officeart/2005/8/colors/accent0_1" csCatId="mainScheme" phldr="1"/>
      <dgm:spPr/>
      <dgm:t>
        <a:bodyPr/>
        <a:lstStyle/>
        <a:p>
          <a:endParaRPr lang="en-GB"/>
        </a:p>
      </dgm:t>
    </dgm:pt>
    <dgm:pt modelId="{E8E8ACBF-70AC-43DB-A862-AB47DB3B75E2}">
      <dgm:prSet phldrT="[Text]" custT="1"/>
      <dgm:spPr>
        <a:solidFill>
          <a:srgbClr val="FF0000"/>
        </a:solidFill>
      </dgm:spPr>
      <dgm:t>
        <a:bodyPr/>
        <a:lstStyle/>
        <a:p>
          <a:r>
            <a:rPr lang="en-GB" sz="1800">
              <a:latin typeface="Arial" panose="020B0604020202020204" pitchFamily="34" charset="0"/>
              <a:cs typeface="Arial" panose="020B0604020202020204" pitchFamily="34" charset="0"/>
            </a:rPr>
            <a:t>Appealing Flavours</a:t>
          </a:r>
          <a:endParaRPr lang="en-GB" sz="1800" dirty="0">
            <a:latin typeface="Arial" panose="020B0604020202020204" pitchFamily="34" charset="0"/>
            <a:cs typeface="Arial" panose="020B0604020202020204" pitchFamily="34" charset="0"/>
          </a:endParaRPr>
        </a:p>
      </dgm:t>
    </dgm:pt>
    <dgm:pt modelId="{1FC4A629-BB04-4516-AE3A-B823EE358695}" type="parTrans" cxnId="{ECEB327A-65E5-4C3B-8AE0-EF3A0C36DDC3}">
      <dgm:prSet/>
      <dgm:spPr/>
      <dgm:t>
        <a:bodyPr/>
        <a:lstStyle/>
        <a:p>
          <a:endParaRPr lang="en-GB"/>
        </a:p>
      </dgm:t>
    </dgm:pt>
    <dgm:pt modelId="{563C670D-C1A0-48DD-AB26-2A907A4310B0}" type="sibTrans" cxnId="{ECEB327A-65E5-4C3B-8AE0-EF3A0C36DDC3}">
      <dgm:prSet/>
      <dgm:spPr/>
      <dgm:t>
        <a:bodyPr/>
        <a:lstStyle/>
        <a:p>
          <a:endParaRPr lang="en-GB"/>
        </a:p>
      </dgm:t>
    </dgm:pt>
    <dgm:pt modelId="{189729B6-0BFC-473A-B3E6-0745269A32A7}">
      <dgm:prSet phldrT="[Text]" custT="1"/>
      <dgm:spPr>
        <a:solidFill>
          <a:srgbClr val="00B050"/>
        </a:solidFill>
      </dgm:spPr>
      <dgm:t>
        <a:bodyPr/>
        <a:lstStyle/>
        <a:p>
          <a:r>
            <a:rPr lang="en-GB" sz="1800">
              <a:latin typeface="Arial" panose="020B0604020202020204" pitchFamily="34" charset="0"/>
              <a:cs typeface="Arial" panose="020B0604020202020204" pitchFamily="34" charset="0"/>
            </a:rPr>
            <a:t>Colourful &amp; trendy packaging</a:t>
          </a:r>
          <a:endParaRPr lang="en-GB" sz="1800" dirty="0">
            <a:latin typeface="Arial" panose="020B0604020202020204" pitchFamily="34" charset="0"/>
            <a:cs typeface="Arial" panose="020B0604020202020204" pitchFamily="34" charset="0"/>
          </a:endParaRPr>
        </a:p>
      </dgm:t>
    </dgm:pt>
    <dgm:pt modelId="{6E465566-42C1-4071-8714-3E2AAACA69DF}" type="parTrans" cxnId="{3A3F8658-18F9-486E-A505-B5D42331FCD2}">
      <dgm:prSet/>
      <dgm:spPr/>
      <dgm:t>
        <a:bodyPr/>
        <a:lstStyle/>
        <a:p>
          <a:endParaRPr lang="en-GB"/>
        </a:p>
      </dgm:t>
    </dgm:pt>
    <dgm:pt modelId="{99F41D36-2B19-47B9-93A1-2C0A2AB61A4A}" type="sibTrans" cxnId="{3A3F8658-18F9-486E-A505-B5D42331FCD2}">
      <dgm:prSet/>
      <dgm:spPr/>
      <dgm:t>
        <a:bodyPr/>
        <a:lstStyle/>
        <a:p>
          <a:endParaRPr lang="en-GB"/>
        </a:p>
      </dgm:t>
    </dgm:pt>
    <dgm:pt modelId="{ED7C4EE0-E5A6-4B5D-AA24-46F4425A4B33}">
      <dgm:prSet phldrT="[Text]" custT="1"/>
      <dgm:spPr>
        <a:solidFill>
          <a:srgbClr val="71C2FF"/>
        </a:solidFill>
      </dgm:spPr>
      <dgm:t>
        <a:bodyPr/>
        <a:lstStyle/>
        <a:p>
          <a:r>
            <a:rPr lang="en-GB" sz="1800">
              <a:latin typeface="Arial" panose="020B0604020202020204" pitchFamily="34" charset="0"/>
              <a:cs typeface="Arial" panose="020B0604020202020204" pitchFamily="34" charset="0"/>
            </a:rPr>
            <a:t>Discreetness</a:t>
          </a:r>
          <a:endParaRPr lang="en-GB" sz="1800" dirty="0">
            <a:latin typeface="Arial" panose="020B0604020202020204" pitchFamily="34" charset="0"/>
            <a:cs typeface="Arial" panose="020B0604020202020204" pitchFamily="34" charset="0"/>
          </a:endParaRPr>
        </a:p>
      </dgm:t>
    </dgm:pt>
    <dgm:pt modelId="{37BF316E-48FF-434D-BA68-A958DA03713B}" type="parTrans" cxnId="{28074627-4A27-47B6-B975-FF6CD584162A}">
      <dgm:prSet/>
      <dgm:spPr/>
      <dgm:t>
        <a:bodyPr/>
        <a:lstStyle/>
        <a:p>
          <a:endParaRPr lang="en-GB"/>
        </a:p>
      </dgm:t>
    </dgm:pt>
    <dgm:pt modelId="{A5CC5A7B-F275-4B1E-A293-547AC7B1A38F}" type="sibTrans" cxnId="{28074627-4A27-47B6-B975-FF6CD584162A}">
      <dgm:prSet/>
      <dgm:spPr/>
      <dgm:t>
        <a:bodyPr/>
        <a:lstStyle/>
        <a:p>
          <a:endParaRPr lang="en-GB"/>
        </a:p>
      </dgm:t>
    </dgm:pt>
    <dgm:pt modelId="{CB21C8FB-DBB7-4684-889E-33A480DFAE28}">
      <dgm:prSet phldrT="[Text]" custT="1"/>
      <dgm:spPr>
        <a:solidFill>
          <a:srgbClr val="FFC000"/>
        </a:solidFill>
      </dgm:spPr>
      <dgm:t>
        <a:bodyPr/>
        <a:lstStyle/>
        <a:p>
          <a:r>
            <a:rPr lang="en-GB" sz="1800">
              <a:latin typeface="Arial" panose="020B0604020202020204" pitchFamily="34" charset="0"/>
              <a:cs typeface="Arial" panose="020B0604020202020204" pitchFamily="34" charset="0"/>
            </a:rPr>
            <a:t>Peer influence &amp; social media</a:t>
          </a:r>
          <a:endParaRPr lang="en-GB" sz="1800" dirty="0">
            <a:latin typeface="Arial" panose="020B0604020202020204" pitchFamily="34" charset="0"/>
            <a:cs typeface="Arial" panose="020B0604020202020204" pitchFamily="34" charset="0"/>
          </a:endParaRPr>
        </a:p>
      </dgm:t>
    </dgm:pt>
    <dgm:pt modelId="{E5DCE734-0CC7-40BA-B767-B349F3F4D2CD}" type="parTrans" cxnId="{D1B3D154-4BC4-4B61-9A42-96B56F40F15E}">
      <dgm:prSet/>
      <dgm:spPr/>
      <dgm:t>
        <a:bodyPr/>
        <a:lstStyle/>
        <a:p>
          <a:endParaRPr lang="en-GB"/>
        </a:p>
      </dgm:t>
    </dgm:pt>
    <dgm:pt modelId="{C780351B-AFFC-48E1-B476-26EC8CC6CB15}" type="sibTrans" cxnId="{D1B3D154-4BC4-4B61-9A42-96B56F40F15E}">
      <dgm:prSet/>
      <dgm:spPr/>
      <dgm:t>
        <a:bodyPr/>
        <a:lstStyle/>
        <a:p>
          <a:endParaRPr lang="en-GB"/>
        </a:p>
      </dgm:t>
    </dgm:pt>
    <dgm:pt modelId="{544C429B-360E-4396-9D26-67C047F7428F}">
      <dgm:prSet phldrT="[Text]" custT="1"/>
      <dgm:spPr>
        <a:solidFill>
          <a:srgbClr val="8F45C7"/>
        </a:solidFill>
      </dgm:spPr>
      <dgm:t>
        <a:bodyPr/>
        <a:lstStyle/>
        <a:p>
          <a:r>
            <a:rPr lang="en-GB" sz="2000">
              <a:latin typeface="Arial" panose="020B0604020202020204" pitchFamily="34" charset="0"/>
              <a:cs typeface="Arial" panose="020B0604020202020204" pitchFamily="34" charset="0"/>
            </a:rPr>
            <a:t>Perceived safer than smoking</a:t>
          </a:r>
          <a:endParaRPr lang="en-GB" sz="2000" dirty="0">
            <a:latin typeface="Arial" panose="020B0604020202020204" pitchFamily="34" charset="0"/>
            <a:cs typeface="Arial" panose="020B0604020202020204" pitchFamily="34" charset="0"/>
          </a:endParaRPr>
        </a:p>
      </dgm:t>
    </dgm:pt>
    <dgm:pt modelId="{B0558DB4-1D94-45DE-A3AB-84C6B13ACEB9}" type="parTrans" cxnId="{8049A2AA-57F5-4933-A430-BED4CEB2DAA4}">
      <dgm:prSet/>
      <dgm:spPr/>
      <dgm:t>
        <a:bodyPr/>
        <a:lstStyle/>
        <a:p>
          <a:endParaRPr lang="en-GB"/>
        </a:p>
      </dgm:t>
    </dgm:pt>
    <dgm:pt modelId="{53DF0EFF-4E24-433D-9C49-00053389F619}" type="sibTrans" cxnId="{8049A2AA-57F5-4933-A430-BED4CEB2DAA4}">
      <dgm:prSet/>
      <dgm:spPr/>
      <dgm:t>
        <a:bodyPr/>
        <a:lstStyle/>
        <a:p>
          <a:endParaRPr lang="en-GB"/>
        </a:p>
      </dgm:t>
    </dgm:pt>
    <dgm:pt modelId="{C88C3FAC-318B-4370-BAE4-9A7A6F80A7EE}" type="pres">
      <dgm:prSet presAssocID="{97F41F3E-0E3D-4DF7-85A8-4FEA1B6E4BE8}" presName="cycle" presStyleCnt="0">
        <dgm:presLayoutVars>
          <dgm:dir/>
          <dgm:resizeHandles val="exact"/>
        </dgm:presLayoutVars>
      </dgm:prSet>
      <dgm:spPr/>
    </dgm:pt>
    <dgm:pt modelId="{5548A115-411B-486E-B74D-1A195AC96FE3}" type="pres">
      <dgm:prSet presAssocID="{E8E8ACBF-70AC-43DB-A862-AB47DB3B75E2}" presName="node" presStyleLbl="node1" presStyleIdx="0" presStyleCnt="5" custRadScaleRad="100065" custRadScaleInc="2610">
        <dgm:presLayoutVars>
          <dgm:bulletEnabled val="1"/>
        </dgm:presLayoutVars>
      </dgm:prSet>
      <dgm:spPr/>
    </dgm:pt>
    <dgm:pt modelId="{62EF2482-4AB7-46D4-805A-BE7C0074B9E2}" type="pres">
      <dgm:prSet presAssocID="{E8E8ACBF-70AC-43DB-A862-AB47DB3B75E2}" presName="spNode" presStyleCnt="0"/>
      <dgm:spPr/>
    </dgm:pt>
    <dgm:pt modelId="{531E5FA8-8AEC-4746-963B-42210F6A8C90}" type="pres">
      <dgm:prSet presAssocID="{563C670D-C1A0-48DD-AB26-2A907A4310B0}" presName="sibTrans" presStyleLbl="sibTrans1D1" presStyleIdx="0" presStyleCnt="5"/>
      <dgm:spPr/>
    </dgm:pt>
    <dgm:pt modelId="{28389DB3-0194-4586-8E8D-AF7E2ECA495A}" type="pres">
      <dgm:prSet presAssocID="{189729B6-0BFC-473A-B3E6-0745269A32A7}" presName="node" presStyleLbl="node1" presStyleIdx="1" presStyleCnt="5">
        <dgm:presLayoutVars>
          <dgm:bulletEnabled val="1"/>
        </dgm:presLayoutVars>
      </dgm:prSet>
      <dgm:spPr/>
    </dgm:pt>
    <dgm:pt modelId="{B06A49F9-3CE4-4310-8F59-DDB0CE2D0C77}" type="pres">
      <dgm:prSet presAssocID="{189729B6-0BFC-473A-B3E6-0745269A32A7}" presName="spNode" presStyleCnt="0"/>
      <dgm:spPr/>
    </dgm:pt>
    <dgm:pt modelId="{638EF358-159E-4BBC-8E7C-7DFAE06BCF64}" type="pres">
      <dgm:prSet presAssocID="{99F41D36-2B19-47B9-93A1-2C0A2AB61A4A}" presName="sibTrans" presStyleLbl="sibTrans1D1" presStyleIdx="1" presStyleCnt="5"/>
      <dgm:spPr/>
    </dgm:pt>
    <dgm:pt modelId="{4525D511-CF5C-4D7C-AD66-6D506ABEED36}" type="pres">
      <dgm:prSet presAssocID="{ED7C4EE0-E5A6-4B5D-AA24-46F4425A4B33}" presName="node" presStyleLbl="node1" presStyleIdx="2" presStyleCnt="5">
        <dgm:presLayoutVars>
          <dgm:bulletEnabled val="1"/>
        </dgm:presLayoutVars>
      </dgm:prSet>
      <dgm:spPr/>
    </dgm:pt>
    <dgm:pt modelId="{90255D9A-B5A6-47E2-9C74-BEBAEEABCF96}" type="pres">
      <dgm:prSet presAssocID="{ED7C4EE0-E5A6-4B5D-AA24-46F4425A4B33}" presName="spNode" presStyleCnt="0"/>
      <dgm:spPr/>
    </dgm:pt>
    <dgm:pt modelId="{F5AAFA63-DCA6-4D40-8EC9-A093087DF17A}" type="pres">
      <dgm:prSet presAssocID="{A5CC5A7B-F275-4B1E-A293-547AC7B1A38F}" presName="sibTrans" presStyleLbl="sibTrans1D1" presStyleIdx="2" presStyleCnt="5"/>
      <dgm:spPr/>
    </dgm:pt>
    <dgm:pt modelId="{8252AF38-099F-48E3-86DC-4C8D699E7976}" type="pres">
      <dgm:prSet presAssocID="{CB21C8FB-DBB7-4684-889E-33A480DFAE28}" presName="node" presStyleLbl="node1" presStyleIdx="3" presStyleCnt="5">
        <dgm:presLayoutVars>
          <dgm:bulletEnabled val="1"/>
        </dgm:presLayoutVars>
      </dgm:prSet>
      <dgm:spPr/>
    </dgm:pt>
    <dgm:pt modelId="{550FFC4F-7D6F-4351-B914-B84ED4B6DFD2}" type="pres">
      <dgm:prSet presAssocID="{CB21C8FB-DBB7-4684-889E-33A480DFAE28}" presName="spNode" presStyleCnt="0"/>
      <dgm:spPr/>
    </dgm:pt>
    <dgm:pt modelId="{27938E61-5A34-44F9-818A-5C53084C82FE}" type="pres">
      <dgm:prSet presAssocID="{C780351B-AFFC-48E1-B476-26EC8CC6CB15}" presName="sibTrans" presStyleLbl="sibTrans1D1" presStyleIdx="3" presStyleCnt="5"/>
      <dgm:spPr/>
    </dgm:pt>
    <dgm:pt modelId="{72E1DAD3-F5DC-46BE-8F0B-B6804DC6C8CD}" type="pres">
      <dgm:prSet presAssocID="{544C429B-360E-4396-9D26-67C047F7428F}" presName="node" presStyleLbl="node1" presStyleIdx="4" presStyleCnt="5">
        <dgm:presLayoutVars>
          <dgm:bulletEnabled val="1"/>
        </dgm:presLayoutVars>
      </dgm:prSet>
      <dgm:spPr/>
    </dgm:pt>
    <dgm:pt modelId="{52A4D752-95F2-4BFA-BE89-943CCC05BF3C}" type="pres">
      <dgm:prSet presAssocID="{544C429B-360E-4396-9D26-67C047F7428F}" presName="spNode" presStyleCnt="0"/>
      <dgm:spPr/>
    </dgm:pt>
    <dgm:pt modelId="{A3CAB4DB-8724-42C0-9594-279B39725580}" type="pres">
      <dgm:prSet presAssocID="{53DF0EFF-4E24-433D-9C49-00053389F619}" presName="sibTrans" presStyleLbl="sibTrans1D1" presStyleIdx="4" presStyleCnt="5"/>
      <dgm:spPr/>
    </dgm:pt>
  </dgm:ptLst>
  <dgm:cxnLst>
    <dgm:cxn modelId="{22BCBF00-A8E0-4793-B20F-DB472107D550}" type="presOf" srcId="{E8E8ACBF-70AC-43DB-A862-AB47DB3B75E2}" destId="{5548A115-411B-486E-B74D-1A195AC96FE3}" srcOrd="0" destOrd="0" presId="urn:microsoft.com/office/officeart/2005/8/layout/cycle6"/>
    <dgm:cxn modelId="{86369717-D05F-4C73-B970-3C4716F09DB8}" type="presOf" srcId="{C780351B-AFFC-48E1-B476-26EC8CC6CB15}" destId="{27938E61-5A34-44F9-818A-5C53084C82FE}" srcOrd="0" destOrd="0" presId="urn:microsoft.com/office/officeart/2005/8/layout/cycle6"/>
    <dgm:cxn modelId="{28074627-4A27-47B6-B975-FF6CD584162A}" srcId="{97F41F3E-0E3D-4DF7-85A8-4FEA1B6E4BE8}" destId="{ED7C4EE0-E5A6-4B5D-AA24-46F4425A4B33}" srcOrd="2" destOrd="0" parTransId="{37BF316E-48FF-434D-BA68-A958DA03713B}" sibTransId="{A5CC5A7B-F275-4B1E-A293-547AC7B1A38F}"/>
    <dgm:cxn modelId="{904BBD39-F1C2-4E94-BAC3-937DF897547D}" type="presOf" srcId="{ED7C4EE0-E5A6-4B5D-AA24-46F4425A4B33}" destId="{4525D511-CF5C-4D7C-AD66-6D506ABEED36}" srcOrd="0" destOrd="0" presId="urn:microsoft.com/office/officeart/2005/8/layout/cycle6"/>
    <dgm:cxn modelId="{1CFF6F5F-F0DF-4DA3-B8A4-3DB340FC1097}" type="presOf" srcId="{99F41D36-2B19-47B9-93A1-2C0A2AB61A4A}" destId="{638EF358-159E-4BBC-8E7C-7DFAE06BCF64}" srcOrd="0" destOrd="0" presId="urn:microsoft.com/office/officeart/2005/8/layout/cycle6"/>
    <dgm:cxn modelId="{D1B3D154-4BC4-4B61-9A42-96B56F40F15E}" srcId="{97F41F3E-0E3D-4DF7-85A8-4FEA1B6E4BE8}" destId="{CB21C8FB-DBB7-4684-889E-33A480DFAE28}" srcOrd="3" destOrd="0" parTransId="{E5DCE734-0CC7-40BA-B767-B349F3F4D2CD}" sibTransId="{C780351B-AFFC-48E1-B476-26EC8CC6CB15}"/>
    <dgm:cxn modelId="{3A3F8658-18F9-486E-A505-B5D42331FCD2}" srcId="{97F41F3E-0E3D-4DF7-85A8-4FEA1B6E4BE8}" destId="{189729B6-0BFC-473A-B3E6-0745269A32A7}" srcOrd="1" destOrd="0" parTransId="{6E465566-42C1-4071-8714-3E2AAACA69DF}" sibTransId="{99F41D36-2B19-47B9-93A1-2C0A2AB61A4A}"/>
    <dgm:cxn modelId="{B8DA5259-EDB4-45A7-8657-FAD7844BB6A9}" type="presOf" srcId="{53DF0EFF-4E24-433D-9C49-00053389F619}" destId="{A3CAB4DB-8724-42C0-9594-279B39725580}" srcOrd="0" destOrd="0" presId="urn:microsoft.com/office/officeart/2005/8/layout/cycle6"/>
    <dgm:cxn modelId="{ECEB327A-65E5-4C3B-8AE0-EF3A0C36DDC3}" srcId="{97F41F3E-0E3D-4DF7-85A8-4FEA1B6E4BE8}" destId="{E8E8ACBF-70AC-43DB-A862-AB47DB3B75E2}" srcOrd="0" destOrd="0" parTransId="{1FC4A629-BB04-4516-AE3A-B823EE358695}" sibTransId="{563C670D-C1A0-48DD-AB26-2A907A4310B0}"/>
    <dgm:cxn modelId="{E8C5E87B-23D3-44D3-A851-D537D8A111E2}" type="presOf" srcId="{189729B6-0BFC-473A-B3E6-0745269A32A7}" destId="{28389DB3-0194-4586-8E8D-AF7E2ECA495A}" srcOrd="0" destOrd="0" presId="urn:microsoft.com/office/officeart/2005/8/layout/cycle6"/>
    <dgm:cxn modelId="{6B1D5D7F-94AF-4EAD-9074-F9E86B54FE06}" type="presOf" srcId="{A5CC5A7B-F275-4B1E-A293-547AC7B1A38F}" destId="{F5AAFA63-DCA6-4D40-8EC9-A093087DF17A}" srcOrd="0" destOrd="0" presId="urn:microsoft.com/office/officeart/2005/8/layout/cycle6"/>
    <dgm:cxn modelId="{EE67889B-314E-42C2-B752-51FA6748A8E2}" type="presOf" srcId="{544C429B-360E-4396-9D26-67C047F7428F}" destId="{72E1DAD3-F5DC-46BE-8F0B-B6804DC6C8CD}" srcOrd="0" destOrd="0" presId="urn:microsoft.com/office/officeart/2005/8/layout/cycle6"/>
    <dgm:cxn modelId="{8049A2AA-57F5-4933-A430-BED4CEB2DAA4}" srcId="{97F41F3E-0E3D-4DF7-85A8-4FEA1B6E4BE8}" destId="{544C429B-360E-4396-9D26-67C047F7428F}" srcOrd="4" destOrd="0" parTransId="{B0558DB4-1D94-45DE-A3AB-84C6B13ACEB9}" sibTransId="{53DF0EFF-4E24-433D-9C49-00053389F619}"/>
    <dgm:cxn modelId="{EECFFBB1-D6AF-497F-AD58-A7F75B2D7CAD}" type="presOf" srcId="{97F41F3E-0E3D-4DF7-85A8-4FEA1B6E4BE8}" destId="{C88C3FAC-318B-4370-BAE4-9A7A6F80A7EE}" srcOrd="0" destOrd="0" presId="urn:microsoft.com/office/officeart/2005/8/layout/cycle6"/>
    <dgm:cxn modelId="{E24BBECD-4FD7-4F9F-9A5F-D0F9E3AF2CDE}" type="presOf" srcId="{563C670D-C1A0-48DD-AB26-2A907A4310B0}" destId="{531E5FA8-8AEC-4746-963B-42210F6A8C90}" srcOrd="0" destOrd="0" presId="urn:microsoft.com/office/officeart/2005/8/layout/cycle6"/>
    <dgm:cxn modelId="{1D54F7E4-6019-4E38-AAA5-0D8CD548267F}" type="presOf" srcId="{CB21C8FB-DBB7-4684-889E-33A480DFAE28}" destId="{8252AF38-099F-48E3-86DC-4C8D699E7976}" srcOrd="0" destOrd="0" presId="urn:microsoft.com/office/officeart/2005/8/layout/cycle6"/>
    <dgm:cxn modelId="{256377E3-3478-4D40-98B1-FDC72E865AB4}" type="presParOf" srcId="{C88C3FAC-318B-4370-BAE4-9A7A6F80A7EE}" destId="{5548A115-411B-486E-B74D-1A195AC96FE3}" srcOrd="0" destOrd="0" presId="urn:microsoft.com/office/officeart/2005/8/layout/cycle6"/>
    <dgm:cxn modelId="{CEF0EDD0-3C02-4B68-AD5D-A2F1781A9228}" type="presParOf" srcId="{C88C3FAC-318B-4370-BAE4-9A7A6F80A7EE}" destId="{62EF2482-4AB7-46D4-805A-BE7C0074B9E2}" srcOrd="1" destOrd="0" presId="urn:microsoft.com/office/officeart/2005/8/layout/cycle6"/>
    <dgm:cxn modelId="{40EE5AC2-36F2-466B-84E1-49E4BD9FD4E8}" type="presParOf" srcId="{C88C3FAC-318B-4370-BAE4-9A7A6F80A7EE}" destId="{531E5FA8-8AEC-4746-963B-42210F6A8C90}" srcOrd="2" destOrd="0" presId="urn:microsoft.com/office/officeart/2005/8/layout/cycle6"/>
    <dgm:cxn modelId="{E351A066-DB0E-4187-8F54-19B2CE0856B1}" type="presParOf" srcId="{C88C3FAC-318B-4370-BAE4-9A7A6F80A7EE}" destId="{28389DB3-0194-4586-8E8D-AF7E2ECA495A}" srcOrd="3" destOrd="0" presId="urn:microsoft.com/office/officeart/2005/8/layout/cycle6"/>
    <dgm:cxn modelId="{1CC8E706-828C-4169-A920-E09E0F3DE093}" type="presParOf" srcId="{C88C3FAC-318B-4370-BAE4-9A7A6F80A7EE}" destId="{B06A49F9-3CE4-4310-8F59-DDB0CE2D0C77}" srcOrd="4" destOrd="0" presId="urn:microsoft.com/office/officeart/2005/8/layout/cycle6"/>
    <dgm:cxn modelId="{597C90E7-D0E4-4F87-B6C4-A66B27C02E0B}" type="presParOf" srcId="{C88C3FAC-318B-4370-BAE4-9A7A6F80A7EE}" destId="{638EF358-159E-4BBC-8E7C-7DFAE06BCF64}" srcOrd="5" destOrd="0" presId="urn:microsoft.com/office/officeart/2005/8/layout/cycle6"/>
    <dgm:cxn modelId="{EB97B275-62DE-40D2-A697-C976E52B5C94}" type="presParOf" srcId="{C88C3FAC-318B-4370-BAE4-9A7A6F80A7EE}" destId="{4525D511-CF5C-4D7C-AD66-6D506ABEED36}" srcOrd="6" destOrd="0" presId="urn:microsoft.com/office/officeart/2005/8/layout/cycle6"/>
    <dgm:cxn modelId="{54BE6E20-99CD-4D2D-BC15-21A07121A7A7}" type="presParOf" srcId="{C88C3FAC-318B-4370-BAE4-9A7A6F80A7EE}" destId="{90255D9A-B5A6-47E2-9C74-BEBAEEABCF96}" srcOrd="7" destOrd="0" presId="urn:microsoft.com/office/officeart/2005/8/layout/cycle6"/>
    <dgm:cxn modelId="{8492258F-3199-41F0-A12E-90826B2FC30D}" type="presParOf" srcId="{C88C3FAC-318B-4370-BAE4-9A7A6F80A7EE}" destId="{F5AAFA63-DCA6-4D40-8EC9-A093087DF17A}" srcOrd="8" destOrd="0" presId="urn:microsoft.com/office/officeart/2005/8/layout/cycle6"/>
    <dgm:cxn modelId="{CFFB93FC-DF41-457C-903A-B4B6D656CC18}" type="presParOf" srcId="{C88C3FAC-318B-4370-BAE4-9A7A6F80A7EE}" destId="{8252AF38-099F-48E3-86DC-4C8D699E7976}" srcOrd="9" destOrd="0" presId="urn:microsoft.com/office/officeart/2005/8/layout/cycle6"/>
    <dgm:cxn modelId="{81E567C2-128B-4D0F-8181-A4E72D80FB02}" type="presParOf" srcId="{C88C3FAC-318B-4370-BAE4-9A7A6F80A7EE}" destId="{550FFC4F-7D6F-4351-B914-B84ED4B6DFD2}" srcOrd="10" destOrd="0" presId="urn:microsoft.com/office/officeart/2005/8/layout/cycle6"/>
    <dgm:cxn modelId="{34812FE2-29FB-4F9A-8669-66EE8539271A}" type="presParOf" srcId="{C88C3FAC-318B-4370-BAE4-9A7A6F80A7EE}" destId="{27938E61-5A34-44F9-818A-5C53084C82FE}" srcOrd="11" destOrd="0" presId="urn:microsoft.com/office/officeart/2005/8/layout/cycle6"/>
    <dgm:cxn modelId="{30472EAE-0417-4A8D-9DB9-230E456FFBB9}" type="presParOf" srcId="{C88C3FAC-318B-4370-BAE4-9A7A6F80A7EE}" destId="{72E1DAD3-F5DC-46BE-8F0B-B6804DC6C8CD}" srcOrd="12" destOrd="0" presId="urn:microsoft.com/office/officeart/2005/8/layout/cycle6"/>
    <dgm:cxn modelId="{9665C691-2C36-43C4-B017-FC8BB03AB791}" type="presParOf" srcId="{C88C3FAC-318B-4370-BAE4-9A7A6F80A7EE}" destId="{52A4D752-95F2-4BFA-BE89-943CCC05BF3C}" srcOrd="13" destOrd="0" presId="urn:microsoft.com/office/officeart/2005/8/layout/cycle6"/>
    <dgm:cxn modelId="{6CD89291-9565-4451-B9AF-F3659A8B3BC6}" type="presParOf" srcId="{C88C3FAC-318B-4370-BAE4-9A7A6F80A7EE}" destId="{A3CAB4DB-8724-42C0-9594-279B39725580}"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B7445-244E-406C-810E-8ED4A94F7DC2}">
      <dsp:nvSpPr>
        <dsp:cNvPr id="0" name=""/>
        <dsp:cNvSpPr/>
      </dsp:nvSpPr>
      <dsp:spPr>
        <a:xfrm>
          <a:off x="3080" y="587032"/>
          <a:ext cx="2444055" cy="146643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latin typeface="Arial" panose="020B0604020202020204" pitchFamily="34" charset="0"/>
              <a:cs typeface="Arial" panose="020B0604020202020204" pitchFamily="34" charset="0"/>
            </a:rPr>
            <a:t>Peer pressure</a:t>
          </a:r>
        </a:p>
      </dsp:txBody>
      <dsp:txXfrm>
        <a:off x="3080" y="587032"/>
        <a:ext cx="2444055" cy="1466433"/>
      </dsp:txXfrm>
    </dsp:sp>
    <dsp:sp modelId="{7E07A383-7574-4702-829A-34996263D9DE}">
      <dsp:nvSpPr>
        <dsp:cNvPr id="0" name=""/>
        <dsp:cNvSpPr/>
      </dsp:nvSpPr>
      <dsp:spPr>
        <a:xfrm>
          <a:off x="2691541" y="587032"/>
          <a:ext cx="2444055" cy="146643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latin typeface="Arial" panose="020B0604020202020204" pitchFamily="34" charset="0"/>
              <a:cs typeface="Arial" panose="020B0604020202020204" pitchFamily="34" charset="0"/>
            </a:rPr>
            <a:t>Curiosity</a:t>
          </a:r>
        </a:p>
      </dsp:txBody>
      <dsp:txXfrm>
        <a:off x="2691541" y="587032"/>
        <a:ext cx="2444055" cy="1466433"/>
      </dsp:txXfrm>
    </dsp:sp>
    <dsp:sp modelId="{2572BD6B-9BF0-4DD9-A29F-109C1804F4B6}">
      <dsp:nvSpPr>
        <dsp:cNvPr id="0" name=""/>
        <dsp:cNvSpPr/>
      </dsp:nvSpPr>
      <dsp:spPr>
        <a:xfrm>
          <a:off x="5380002" y="587032"/>
          <a:ext cx="2444055" cy="1466433"/>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latin typeface="Arial" panose="020B0604020202020204" pitchFamily="34" charset="0"/>
              <a:cs typeface="Arial" panose="020B0604020202020204" pitchFamily="34" charset="0"/>
            </a:rPr>
            <a:t>Stress / coping mechanism</a:t>
          </a:r>
        </a:p>
      </dsp:txBody>
      <dsp:txXfrm>
        <a:off x="5380002" y="587032"/>
        <a:ext cx="2444055" cy="1466433"/>
      </dsp:txXfrm>
    </dsp:sp>
    <dsp:sp modelId="{930FBB68-65BD-4376-A30D-4AC588F02CF5}">
      <dsp:nvSpPr>
        <dsp:cNvPr id="0" name=""/>
        <dsp:cNvSpPr/>
      </dsp:nvSpPr>
      <dsp:spPr>
        <a:xfrm>
          <a:off x="8068463" y="587032"/>
          <a:ext cx="2444055" cy="1466433"/>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latin typeface="Arial" panose="020B0604020202020204" pitchFamily="34" charset="0"/>
              <a:cs typeface="Arial" panose="020B0604020202020204" pitchFamily="34" charset="0"/>
            </a:rPr>
            <a:t>Media influence</a:t>
          </a:r>
        </a:p>
      </dsp:txBody>
      <dsp:txXfrm>
        <a:off x="8068463" y="587032"/>
        <a:ext cx="2444055" cy="1466433"/>
      </dsp:txXfrm>
    </dsp:sp>
    <dsp:sp modelId="{8AD68122-9BE6-4BDA-9273-6503CE28FA1A}">
      <dsp:nvSpPr>
        <dsp:cNvPr id="0" name=""/>
        <dsp:cNvSpPr/>
      </dsp:nvSpPr>
      <dsp:spPr>
        <a:xfrm>
          <a:off x="1347311" y="2297871"/>
          <a:ext cx="2444055" cy="146643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latin typeface="Arial" panose="020B0604020202020204" pitchFamily="34" charset="0"/>
              <a:cs typeface="Arial" panose="020B0604020202020204" pitchFamily="34" charset="0"/>
            </a:rPr>
            <a:t>Rebellion</a:t>
          </a:r>
        </a:p>
      </dsp:txBody>
      <dsp:txXfrm>
        <a:off x="1347311" y="2297871"/>
        <a:ext cx="2444055" cy="1466433"/>
      </dsp:txXfrm>
    </dsp:sp>
    <dsp:sp modelId="{DE6406DC-5DC2-480A-994B-0936DEADDEF9}">
      <dsp:nvSpPr>
        <dsp:cNvPr id="0" name=""/>
        <dsp:cNvSpPr/>
      </dsp:nvSpPr>
      <dsp:spPr>
        <a:xfrm>
          <a:off x="4035772" y="2297871"/>
          <a:ext cx="2444055" cy="146643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latin typeface="Arial" panose="020B0604020202020204" pitchFamily="34" charset="0"/>
              <a:cs typeface="Arial" panose="020B0604020202020204" pitchFamily="34" charset="0"/>
            </a:rPr>
            <a:t>Social validation</a:t>
          </a:r>
        </a:p>
      </dsp:txBody>
      <dsp:txXfrm>
        <a:off x="4035772" y="2297871"/>
        <a:ext cx="2444055" cy="1466433"/>
      </dsp:txXfrm>
    </dsp:sp>
    <dsp:sp modelId="{A2137B45-A892-431B-A1C1-9F3D13503972}">
      <dsp:nvSpPr>
        <dsp:cNvPr id="0" name=""/>
        <dsp:cNvSpPr/>
      </dsp:nvSpPr>
      <dsp:spPr>
        <a:xfrm>
          <a:off x="6724233" y="2297871"/>
          <a:ext cx="2444055" cy="146643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a:latin typeface="Arial" panose="020B0604020202020204" pitchFamily="34" charset="0"/>
              <a:cs typeface="Arial" panose="020B0604020202020204" pitchFamily="34" charset="0"/>
            </a:rPr>
            <a:t>Parental influence</a:t>
          </a:r>
        </a:p>
      </dsp:txBody>
      <dsp:txXfrm>
        <a:off x="6724233" y="2297871"/>
        <a:ext cx="2444055" cy="146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8A115-411B-486E-B74D-1A195AC96FE3}">
      <dsp:nvSpPr>
        <dsp:cNvPr id="0" name=""/>
        <dsp:cNvSpPr/>
      </dsp:nvSpPr>
      <dsp:spPr>
        <a:xfrm>
          <a:off x="2808317" y="0"/>
          <a:ext cx="1704564" cy="1107966"/>
        </a:xfrm>
        <a:prstGeom prst="roundRect">
          <a:avLst/>
        </a:prstGeom>
        <a:solidFill>
          <a:srgbClr val="FF000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Appealing Flavours</a:t>
          </a:r>
          <a:endParaRPr lang="en-GB" sz="1800" kern="1200" dirty="0">
            <a:latin typeface="Arial" panose="020B0604020202020204" pitchFamily="34" charset="0"/>
            <a:cs typeface="Arial" panose="020B0604020202020204" pitchFamily="34" charset="0"/>
          </a:endParaRPr>
        </a:p>
      </dsp:txBody>
      <dsp:txXfrm>
        <a:off x="2862403" y="54086"/>
        <a:ext cx="1596392" cy="999794"/>
      </dsp:txXfrm>
    </dsp:sp>
    <dsp:sp modelId="{531E5FA8-8AEC-4746-963B-42210F6A8C90}">
      <dsp:nvSpPr>
        <dsp:cNvPr id="0" name=""/>
        <dsp:cNvSpPr/>
      </dsp:nvSpPr>
      <dsp:spPr>
        <a:xfrm>
          <a:off x="1423197" y="553079"/>
          <a:ext cx="4423435" cy="4423435"/>
        </a:xfrm>
        <a:custGeom>
          <a:avLst/>
          <a:gdLst/>
          <a:ahLst/>
          <a:cxnLst/>
          <a:rect l="0" t="0" r="0" b="0"/>
          <a:pathLst>
            <a:path>
              <a:moveTo>
                <a:pt x="3101085" y="186694"/>
              </a:moveTo>
              <a:arcTo wR="2211717" hR="2211717" stAng="17622632" swAng="1920928"/>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8389DB3-0194-4586-8E8D-AF7E2ECA495A}">
      <dsp:nvSpPr>
        <dsp:cNvPr id="0" name=""/>
        <dsp:cNvSpPr/>
      </dsp:nvSpPr>
      <dsp:spPr>
        <a:xfrm>
          <a:off x="4887590" y="1529564"/>
          <a:ext cx="1704564" cy="1107966"/>
        </a:xfrm>
        <a:prstGeom prst="roundRect">
          <a:avLst/>
        </a:prstGeom>
        <a:solidFill>
          <a:srgbClr val="00B05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Colourful &amp; trendy packaging</a:t>
          </a:r>
          <a:endParaRPr lang="en-GB" sz="1800" kern="1200" dirty="0">
            <a:latin typeface="Arial" panose="020B0604020202020204" pitchFamily="34" charset="0"/>
            <a:cs typeface="Arial" panose="020B0604020202020204" pitchFamily="34" charset="0"/>
          </a:endParaRPr>
        </a:p>
      </dsp:txBody>
      <dsp:txXfrm>
        <a:off x="4941676" y="1583650"/>
        <a:ext cx="1596392" cy="999794"/>
      </dsp:txXfrm>
    </dsp:sp>
    <dsp:sp modelId="{638EF358-159E-4BBC-8E7C-7DFAE06BCF64}">
      <dsp:nvSpPr>
        <dsp:cNvPr id="0" name=""/>
        <dsp:cNvSpPr/>
      </dsp:nvSpPr>
      <dsp:spPr>
        <a:xfrm>
          <a:off x="1424686" y="555287"/>
          <a:ext cx="4423435" cy="4423435"/>
        </a:xfrm>
        <a:custGeom>
          <a:avLst/>
          <a:gdLst/>
          <a:ahLst/>
          <a:cxnLst/>
          <a:rect l="0" t="0" r="0" b="0"/>
          <a:pathLst>
            <a:path>
              <a:moveTo>
                <a:pt x="4420425" y="2096370"/>
              </a:moveTo>
              <a:arcTo wR="2211717" hR="2211717" stAng="21420631" swAng="2194671"/>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525D511-CF5C-4D7C-AD66-6D506ABEED36}">
      <dsp:nvSpPr>
        <dsp:cNvPr id="0" name=""/>
        <dsp:cNvSpPr/>
      </dsp:nvSpPr>
      <dsp:spPr>
        <a:xfrm>
          <a:off x="4084136" y="4002339"/>
          <a:ext cx="1704564" cy="1107966"/>
        </a:xfrm>
        <a:prstGeom prst="roundRect">
          <a:avLst/>
        </a:prstGeom>
        <a:solidFill>
          <a:srgbClr val="71C2FF"/>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Discreetness</a:t>
          </a:r>
          <a:endParaRPr lang="en-GB" sz="1800" kern="1200" dirty="0">
            <a:latin typeface="Arial" panose="020B0604020202020204" pitchFamily="34" charset="0"/>
            <a:cs typeface="Arial" panose="020B0604020202020204" pitchFamily="34" charset="0"/>
          </a:endParaRPr>
        </a:p>
      </dsp:txBody>
      <dsp:txXfrm>
        <a:off x="4138222" y="4056425"/>
        <a:ext cx="1596392" cy="999794"/>
      </dsp:txXfrm>
    </dsp:sp>
    <dsp:sp modelId="{F5AAFA63-DCA6-4D40-8EC9-A093087DF17A}">
      <dsp:nvSpPr>
        <dsp:cNvPr id="0" name=""/>
        <dsp:cNvSpPr/>
      </dsp:nvSpPr>
      <dsp:spPr>
        <a:xfrm>
          <a:off x="1424686" y="555287"/>
          <a:ext cx="4423435" cy="4423435"/>
        </a:xfrm>
        <a:custGeom>
          <a:avLst/>
          <a:gdLst/>
          <a:ahLst/>
          <a:cxnLst/>
          <a:rect l="0" t="0" r="0" b="0"/>
          <a:pathLst>
            <a:path>
              <a:moveTo>
                <a:pt x="2650677" y="4379437"/>
              </a:moveTo>
              <a:arcTo wR="2211717" hR="2211717" stAng="4713149" swAng="1373702"/>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252AF38-099F-48E3-86DC-4C8D699E7976}">
      <dsp:nvSpPr>
        <dsp:cNvPr id="0" name=""/>
        <dsp:cNvSpPr/>
      </dsp:nvSpPr>
      <dsp:spPr>
        <a:xfrm>
          <a:off x="1484106" y="4002339"/>
          <a:ext cx="1704564" cy="1107966"/>
        </a:xfrm>
        <a:prstGeom prst="roundRect">
          <a:avLst/>
        </a:prstGeom>
        <a:solidFill>
          <a:srgbClr val="FFC00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latin typeface="Arial" panose="020B0604020202020204" pitchFamily="34" charset="0"/>
              <a:cs typeface="Arial" panose="020B0604020202020204" pitchFamily="34" charset="0"/>
            </a:rPr>
            <a:t>Peer influence &amp; social media</a:t>
          </a:r>
          <a:endParaRPr lang="en-GB" sz="1800" kern="1200" dirty="0">
            <a:latin typeface="Arial" panose="020B0604020202020204" pitchFamily="34" charset="0"/>
            <a:cs typeface="Arial" panose="020B0604020202020204" pitchFamily="34" charset="0"/>
          </a:endParaRPr>
        </a:p>
      </dsp:txBody>
      <dsp:txXfrm>
        <a:off x="1538192" y="4056425"/>
        <a:ext cx="1596392" cy="999794"/>
      </dsp:txXfrm>
    </dsp:sp>
    <dsp:sp modelId="{27938E61-5A34-44F9-818A-5C53084C82FE}">
      <dsp:nvSpPr>
        <dsp:cNvPr id="0" name=""/>
        <dsp:cNvSpPr/>
      </dsp:nvSpPr>
      <dsp:spPr>
        <a:xfrm>
          <a:off x="1424686" y="555287"/>
          <a:ext cx="4423435" cy="4423435"/>
        </a:xfrm>
        <a:custGeom>
          <a:avLst/>
          <a:gdLst/>
          <a:ahLst/>
          <a:cxnLst/>
          <a:rect l="0" t="0" r="0" b="0"/>
          <a:pathLst>
            <a:path>
              <a:moveTo>
                <a:pt x="369282" y="3435289"/>
              </a:moveTo>
              <a:arcTo wR="2211717" hR="2211717" stAng="8784698" swAng="2194671"/>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2E1DAD3-F5DC-46BE-8F0B-B6804DC6C8CD}">
      <dsp:nvSpPr>
        <dsp:cNvPr id="0" name=""/>
        <dsp:cNvSpPr/>
      </dsp:nvSpPr>
      <dsp:spPr>
        <a:xfrm>
          <a:off x="680653" y="1529564"/>
          <a:ext cx="1704564" cy="1107966"/>
        </a:xfrm>
        <a:prstGeom prst="roundRect">
          <a:avLst/>
        </a:prstGeom>
        <a:solidFill>
          <a:srgbClr val="8F45C7"/>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latin typeface="Arial" panose="020B0604020202020204" pitchFamily="34" charset="0"/>
              <a:cs typeface="Arial" panose="020B0604020202020204" pitchFamily="34" charset="0"/>
            </a:rPr>
            <a:t>Perceived safer than smoking</a:t>
          </a:r>
          <a:endParaRPr lang="en-GB" sz="2000" kern="1200" dirty="0">
            <a:latin typeface="Arial" panose="020B0604020202020204" pitchFamily="34" charset="0"/>
            <a:cs typeface="Arial" panose="020B0604020202020204" pitchFamily="34" charset="0"/>
          </a:endParaRPr>
        </a:p>
      </dsp:txBody>
      <dsp:txXfrm>
        <a:off x="734739" y="1583650"/>
        <a:ext cx="1596392" cy="999794"/>
      </dsp:txXfrm>
    </dsp:sp>
    <dsp:sp modelId="{A3CAB4DB-8724-42C0-9594-279B39725580}">
      <dsp:nvSpPr>
        <dsp:cNvPr id="0" name=""/>
        <dsp:cNvSpPr/>
      </dsp:nvSpPr>
      <dsp:spPr>
        <a:xfrm>
          <a:off x="1426122" y="553158"/>
          <a:ext cx="4423435" cy="4423435"/>
        </a:xfrm>
        <a:custGeom>
          <a:avLst/>
          <a:gdLst/>
          <a:ahLst/>
          <a:cxnLst/>
          <a:rect l="0" t="0" r="0" b="0"/>
          <a:pathLst>
            <a:path>
              <a:moveTo>
                <a:pt x="384391" y="965693"/>
              </a:moveTo>
              <a:arcTo wR="2211717" hR="2211717" stAng="12857366" swAng="2000847"/>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93E2A4-79A0-4CE4-BC15-085D81DF204B}" type="datetimeFigureOut">
              <a:rPr lang="en-GB" smtClean="0"/>
              <a:t>02/07/2025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C44B69-C133-471A-8241-FE8EF8E9140D}" type="slidenum">
              <a:rPr lang="en-GB" smtClean="0"/>
              <a:t>‹#›</a:t>
            </a:fld>
            <a:endParaRPr lang="en-GB"/>
          </a:p>
        </p:txBody>
      </p:sp>
    </p:spTree>
    <p:extLst>
      <p:ext uri="{BB962C8B-B14F-4D97-AF65-F5344CB8AC3E}">
        <p14:creationId xmlns:p14="http://schemas.microsoft.com/office/powerpoint/2010/main" val="1293929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hsinform.scot/illnesses-and-conditions/lungs-and-airways/copd/chronic-obstructive-pulmonary-diseas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talktofrank.com/news/cannabisvap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Check in with Class teacher any Triggers for students </a:t>
            </a:r>
          </a:p>
          <a:p>
            <a:r>
              <a:rPr lang="en-GB" dirty="0"/>
              <a:t>Introduction – name – organisation – what we will cover – why we are here – Informed choice.</a:t>
            </a:r>
          </a:p>
          <a:p>
            <a:r>
              <a:rPr lang="en-GB" dirty="0"/>
              <a:t>Tobacco smoking /vaping </a:t>
            </a:r>
          </a:p>
          <a:p>
            <a:r>
              <a:rPr lang="en-GB" dirty="0"/>
              <a:t>To give information to  YP to support in making an Informed choice for themselves.</a:t>
            </a:r>
          </a:p>
        </p:txBody>
      </p:sp>
      <p:sp>
        <p:nvSpPr>
          <p:cNvPr id="4" name="Slide Number Placeholder 3"/>
          <p:cNvSpPr>
            <a:spLocks noGrp="1"/>
          </p:cNvSpPr>
          <p:nvPr>
            <p:ph type="sldNum" sz="quarter" idx="5"/>
          </p:nvPr>
        </p:nvSpPr>
        <p:spPr/>
        <p:txBody>
          <a:bodyPr/>
          <a:lstStyle/>
          <a:p>
            <a:fld id="{C0C44B69-C133-471A-8241-FE8EF8E9140D}" type="slidenum">
              <a:rPr lang="en-GB" smtClean="0"/>
              <a:t>1</a:t>
            </a:fld>
            <a:endParaRPr lang="en-GB"/>
          </a:p>
        </p:txBody>
      </p:sp>
    </p:spTree>
    <p:extLst>
      <p:ext uri="{BB962C8B-B14F-4D97-AF65-F5344CB8AC3E}">
        <p14:creationId xmlns:p14="http://schemas.microsoft.com/office/powerpoint/2010/main" val="3530254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Compare Tobacco &amp; Vaping – Highlighting we don’t yet know of the Long Term effects – but as we can see Short term effects can be the same. </a:t>
            </a:r>
          </a:p>
        </p:txBody>
      </p:sp>
      <p:sp>
        <p:nvSpPr>
          <p:cNvPr id="4" name="Slide Number Placeholder 3"/>
          <p:cNvSpPr>
            <a:spLocks noGrp="1"/>
          </p:cNvSpPr>
          <p:nvPr>
            <p:ph type="sldNum" sz="quarter" idx="5"/>
          </p:nvPr>
        </p:nvSpPr>
        <p:spPr/>
        <p:txBody>
          <a:bodyPr/>
          <a:lstStyle/>
          <a:p>
            <a:pPr>
              <a:defRPr/>
            </a:pPr>
            <a:fld id="{8890C3B1-9783-42D2-8590-245385960B00}" type="slidenum">
              <a:rPr lang="en-GB" altLang="en-US" smtClean="0"/>
              <a:pPr>
                <a:defRPr/>
              </a:pPr>
              <a:t>10</a:t>
            </a:fld>
            <a:endParaRPr lang="en-GB" altLang="en-US"/>
          </a:p>
        </p:txBody>
      </p:sp>
    </p:spTree>
    <p:extLst>
      <p:ext uri="{BB962C8B-B14F-4D97-AF65-F5344CB8AC3E}">
        <p14:creationId xmlns:p14="http://schemas.microsoft.com/office/powerpoint/2010/main" val="2537676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Reiterate unregulated vapes </a:t>
            </a:r>
          </a:p>
          <a:p>
            <a:r>
              <a:rPr lang="en-GB" dirty="0"/>
              <a:t>Addiction</a:t>
            </a:r>
          </a:p>
          <a:p>
            <a:r>
              <a:rPr lang="en-GB" dirty="0"/>
              <a:t>Addition of other substances – illegal drugs </a:t>
            </a:r>
          </a:p>
          <a:p>
            <a:r>
              <a:rPr lang="en-GB" dirty="0"/>
              <a:t>Not been around long enough for conclusive research. </a:t>
            </a:r>
          </a:p>
          <a:p>
            <a:r>
              <a:rPr lang="en-GB" dirty="0"/>
              <a:t>Smoking was perceived healthy in the early days, how far have we come in what we know now – we don’t know enough about  long term effects.</a:t>
            </a:r>
          </a:p>
          <a:p>
            <a:endParaRPr lang="en-GB" dirty="0"/>
          </a:p>
        </p:txBody>
      </p:sp>
      <p:sp>
        <p:nvSpPr>
          <p:cNvPr id="4" name="Slide Number Placeholder 3"/>
          <p:cNvSpPr>
            <a:spLocks noGrp="1"/>
          </p:cNvSpPr>
          <p:nvPr>
            <p:ph type="sldNum" sz="quarter" idx="5"/>
          </p:nvPr>
        </p:nvSpPr>
        <p:spPr/>
        <p:txBody>
          <a:bodyPr/>
          <a:lstStyle/>
          <a:p>
            <a:fld id="{C0C44B69-C133-471A-8241-FE8EF8E9140D}" type="slidenum">
              <a:rPr lang="en-GB" smtClean="0"/>
              <a:t>11</a:t>
            </a:fld>
            <a:endParaRPr lang="en-GB"/>
          </a:p>
        </p:txBody>
      </p:sp>
    </p:spTree>
    <p:extLst>
      <p:ext uri="{BB962C8B-B14F-4D97-AF65-F5344CB8AC3E}">
        <p14:creationId xmlns:p14="http://schemas.microsoft.com/office/powerpoint/2010/main" val="607521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all make our own decisions and choices and what we choose/decide today impacts are tomorrows – futures. </a:t>
            </a:r>
          </a:p>
          <a:p>
            <a:r>
              <a:rPr lang="en-GB" dirty="0"/>
              <a:t>Tobacco /Vape companies make their products to sell for financial gain - so who may their next customers be ? </a:t>
            </a:r>
          </a:p>
          <a:p>
            <a:endParaRPr lang="en-GB" dirty="0"/>
          </a:p>
          <a:p>
            <a:r>
              <a:rPr lang="en-GB" dirty="0"/>
              <a:t>Benefits of choosing not to smoke or vape </a:t>
            </a:r>
          </a:p>
          <a:p>
            <a:r>
              <a:rPr lang="en-GB" dirty="0"/>
              <a:t>You make the choice to giving your self </a:t>
            </a:r>
          </a:p>
          <a:p>
            <a:r>
              <a:rPr lang="en-GB" dirty="0"/>
              <a:t>Better Health</a:t>
            </a:r>
          </a:p>
          <a:p>
            <a:r>
              <a:rPr lang="en-GB" dirty="0"/>
              <a:t>More Money </a:t>
            </a:r>
          </a:p>
          <a:p>
            <a:r>
              <a:rPr lang="en-GB" dirty="0"/>
              <a:t>More Energy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Healthier skin teeth – eyes – hair – Slowing  down the aging process such as wrinkles /lines </a:t>
            </a:r>
          </a:p>
          <a:p>
            <a:r>
              <a:rPr lang="en-GB" dirty="0"/>
              <a:t>Buy things you want – you can have experiences which may you may not afford if paying for Tobacco/Vape Products.</a:t>
            </a:r>
          </a:p>
          <a:p>
            <a:r>
              <a:rPr lang="en-GB" dirty="0"/>
              <a:t>Look after you – self care – make a decision that empowers you.</a:t>
            </a:r>
          </a:p>
          <a:p>
            <a:r>
              <a:rPr lang="en-GB" dirty="0"/>
              <a:t> </a:t>
            </a:r>
          </a:p>
          <a:p>
            <a:r>
              <a:rPr lang="en-GB" dirty="0"/>
              <a:t>That is a few benefits we can give ourselves or we can choose the opposite and actually be paying  to do so, smoking/vaping takes it doesn’t give us anything. Who does benefit ? </a:t>
            </a:r>
          </a:p>
        </p:txBody>
      </p:sp>
      <p:sp>
        <p:nvSpPr>
          <p:cNvPr id="4" name="Slide Number Placeholder 3"/>
          <p:cNvSpPr>
            <a:spLocks noGrp="1"/>
          </p:cNvSpPr>
          <p:nvPr>
            <p:ph type="sldNum" sz="quarter" idx="5"/>
          </p:nvPr>
        </p:nvSpPr>
        <p:spPr/>
        <p:txBody>
          <a:bodyPr/>
          <a:lstStyle/>
          <a:p>
            <a:fld id="{C0C44B69-C133-471A-8241-FE8EF8E9140D}" type="slidenum">
              <a:rPr lang="en-GB" smtClean="0"/>
              <a:t>12</a:t>
            </a:fld>
            <a:endParaRPr lang="en-GB"/>
          </a:p>
        </p:txBody>
      </p:sp>
    </p:spTree>
    <p:extLst>
      <p:ext uri="{BB962C8B-B14F-4D97-AF65-F5344CB8AC3E}">
        <p14:creationId xmlns:p14="http://schemas.microsoft.com/office/powerpoint/2010/main" val="1883093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FF0000"/>
                </a:solidFill>
              </a:rPr>
              <a:t>Gather Base Knowledge  - keep it concise – read through slide – use as bullet points of areas that can cover in session </a:t>
            </a:r>
          </a:p>
          <a:p>
            <a:endParaRPr lang="en-GB" dirty="0">
              <a:solidFill>
                <a:srgbClr val="FF0000"/>
              </a:solidFill>
            </a:endParaRPr>
          </a:p>
          <a:p>
            <a:endParaRPr lang="en-GB" dirty="0">
              <a:solidFill>
                <a:srgbClr val="FF0000"/>
              </a:solidFill>
            </a:endParaRPr>
          </a:p>
          <a:p>
            <a:endParaRPr lang="en-GB" dirty="0">
              <a:solidFill>
                <a:srgbClr val="FF0000"/>
              </a:solidFill>
            </a:endParaRPr>
          </a:p>
          <a:p>
            <a:endParaRPr lang="en-GB" baseline="0" dirty="0"/>
          </a:p>
          <a:p>
            <a:endParaRPr lang="en-GB" dirty="0"/>
          </a:p>
        </p:txBody>
      </p:sp>
      <p:sp>
        <p:nvSpPr>
          <p:cNvPr id="4" name="Slide Number Placeholder 3"/>
          <p:cNvSpPr>
            <a:spLocks noGrp="1"/>
          </p:cNvSpPr>
          <p:nvPr>
            <p:ph type="sldNum" sz="quarter" idx="10"/>
          </p:nvPr>
        </p:nvSpPr>
        <p:spPr/>
        <p:txBody>
          <a:bodyPr/>
          <a:lstStyle/>
          <a:p>
            <a:fld id="{A9C26870-41FD-4897-9C4D-CD1C77BA794A}" type="slidenum">
              <a:rPr lang="en-GB" smtClean="0"/>
              <a:t>2</a:t>
            </a:fld>
            <a:endParaRPr lang="en-GB"/>
          </a:p>
        </p:txBody>
      </p:sp>
    </p:spTree>
    <p:extLst>
      <p:ext uri="{BB962C8B-B14F-4D97-AF65-F5344CB8AC3E}">
        <p14:creationId xmlns:p14="http://schemas.microsoft.com/office/powerpoint/2010/main" val="3103656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EB6BB254-7A23-E4E0-A6D3-78607C8EB338}"/>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17C86DBD-422D-F627-D376-841817997FC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spcAft>
                <a:spcPts val="1800"/>
              </a:spcAft>
              <a:buFontTx/>
              <a:buChar char="-"/>
            </a:pPr>
            <a:r>
              <a:rPr lang="en-GB" altLang="en-US" b="1" dirty="0">
                <a:latin typeface="Times" panose="02020603050405020304" pitchFamily="18" charset="0"/>
              </a:rPr>
              <a:t>There are over 7,000 chemicals in a cigarette – does anyone know of any ? </a:t>
            </a:r>
          </a:p>
          <a:p>
            <a:pPr marL="171450" indent="-171450">
              <a:spcAft>
                <a:spcPts val="1800"/>
              </a:spcAft>
              <a:buFontTx/>
              <a:buChar char="-"/>
            </a:pPr>
            <a:endParaRPr lang="en-GB" altLang="en-US" b="1" dirty="0">
              <a:latin typeface="Times" panose="02020603050405020304" pitchFamily="18" charset="0"/>
            </a:endParaRPr>
          </a:p>
          <a:p>
            <a:pPr marL="171450" indent="-171450">
              <a:spcAft>
                <a:spcPts val="1800"/>
              </a:spcAft>
              <a:buFontTx/>
              <a:buChar char="-"/>
            </a:pPr>
            <a:r>
              <a:rPr lang="en-GB" altLang="en-US" b="1" dirty="0">
                <a:latin typeface="Times" panose="02020603050405020304" pitchFamily="18" charset="0"/>
              </a:rPr>
              <a:t>Nicotine; </a:t>
            </a:r>
            <a:r>
              <a:rPr lang="en-US" altLang="en-US" dirty="0">
                <a:solidFill>
                  <a:srgbClr val="000000"/>
                </a:solidFill>
                <a:latin typeface="Avenir W01"/>
              </a:rPr>
              <a:t> Nicotine is a very addictive substance and can have many impacts on the body and brain – naturally occurring chemical in tobacco plant </a:t>
            </a:r>
          </a:p>
          <a:p>
            <a:pPr marL="0" indent="0">
              <a:spcAft>
                <a:spcPts val="1800"/>
              </a:spcAft>
              <a:buFontTx/>
              <a:buNone/>
            </a:pPr>
            <a:endParaRPr lang="en-GB" altLang="en-US" dirty="0">
              <a:latin typeface="Times" panose="02020603050405020304" pitchFamily="18" charset="0"/>
            </a:endParaRPr>
          </a:p>
          <a:p>
            <a:pPr>
              <a:spcAft>
                <a:spcPts val="1800"/>
              </a:spcAft>
            </a:pPr>
            <a:r>
              <a:rPr lang="en-US" altLang="en-US" b="1" dirty="0">
                <a:solidFill>
                  <a:srgbClr val="000000"/>
                </a:solidFill>
                <a:latin typeface="Avenir W01"/>
              </a:rPr>
              <a:t>- Tar </a:t>
            </a:r>
            <a:r>
              <a:rPr lang="en-US" altLang="en-US" dirty="0">
                <a:solidFill>
                  <a:srgbClr val="000000"/>
                </a:solidFill>
                <a:latin typeface="Avenir W01"/>
              </a:rPr>
              <a:t>is the sticky brown substance that stains the teeth when people smoke. It also causes the fingers to turn yellow-brown.</a:t>
            </a:r>
          </a:p>
          <a:p>
            <a:pPr>
              <a:spcAft>
                <a:spcPts val="1800"/>
              </a:spcAft>
            </a:pPr>
            <a:r>
              <a:rPr lang="en-US" altLang="en-US" dirty="0">
                <a:solidFill>
                  <a:srgbClr val="000000"/>
                </a:solidFill>
                <a:latin typeface="Avenir W01"/>
              </a:rPr>
              <a:t>Tar contains cancer causing particles (carcinogens).</a:t>
            </a:r>
          </a:p>
          <a:p>
            <a:pPr>
              <a:spcAft>
                <a:spcPts val="1800"/>
              </a:spcAft>
            </a:pPr>
            <a:r>
              <a:rPr lang="en-US" altLang="en-US" dirty="0">
                <a:solidFill>
                  <a:srgbClr val="000000"/>
                </a:solidFill>
                <a:latin typeface="Avenir W01"/>
              </a:rPr>
              <a:t>Tar damages your lungs by narrowing the small tubes (bronchioles) that absorb oxygen. It also damages the small hairs (cilia) that help protect your lungs from dirt and infection. This can lead to a range of lung diseases like </a:t>
            </a:r>
            <a:r>
              <a:rPr lang="en-US" altLang="en-US" u="sng" dirty="0">
                <a:solidFill>
                  <a:srgbClr val="000000"/>
                </a:solidFill>
                <a:latin typeface="Avenir W01"/>
                <a:hlinkClick r:id="rId3"/>
              </a:rPr>
              <a:t>chronic obstructive pulmonary disease (COPD)</a:t>
            </a:r>
            <a:r>
              <a:rPr lang="en-US" altLang="en-US" u="sng" dirty="0">
                <a:solidFill>
                  <a:srgbClr val="000000"/>
                </a:solidFill>
                <a:latin typeface="Avenir W01"/>
              </a:rPr>
              <a:t> </a:t>
            </a:r>
            <a:r>
              <a:rPr lang="en-US" altLang="en-US" dirty="0">
                <a:solidFill>
                  <a:srgbClr val="000000"/>
                </a:solidFill>
                <a:latin typeface="Avenir W01"/>
              </a:rPr>
              <a:t>and emphysema.</a:t>
            </a:r>
          </a:p>
          <a:p>
            <a:pPr>
              <a:spcAft>
                <a:spcPts val="1800"/>
              </a:spcAft>
            </a:pPr>
            <a:endParaRPr lang="en-GB" altLang="en-US" dirty="0">
              <a:latin typeface="Times" panose="02020603050405020304" pitchFamily="18" charset="0"/>
            </a:endParaRPr>
          </a:p>
          <a:p>
            <a:pPr>
              <a:spcAft>
                <a:spcPts val="1800"/>
              </a:spcAft>
            </a:pPr>
            <a:endParaRPr lang="en-GB" altLang="en-US" dirty="0">
              <a:latin typeface="Times" panose="02020603050405020304" pitchFamily="18" charset="0"/>
            </a:endParaRPr>
          </a:p>
          <a:p>
            <a:pPr>
              <a:spcAft>
                <a:spcPts val="1800"/>
              </a:spcAft>
            </a:pPr>
            <a:r>
              <a:rPr lang="en-GB" altLang="en-US" dirty="0">
                <a:latin typeface="Times" panose="02020603050405020304" pitchFamily="18" charset="0"/>
              </a:rPr>
              <a:t>-  </a:t>
            </a:r>
            <a:r>
              <a:rPr lang="en-US" altLang="en-US" b="1" dirty="0">
                <a:solidFill>
                  <a:srgbClr val="000000"/>
                </a:solidFill>
                <a:latin typeface="Avenir W01"/>
              </a:rPr>
              <a:t>Carbon monoxide </a:t>
            </a:r>
            <a:r>
              <a:rPr lang="en-US" altLang="en-US" dirty="0">
                <a:solidFill>
                  <a:srgbClr val="000000"/>
                </a:solidFill>
                <a:latin typeface="Avenir W01"/>
              </a:rPr>
              <a:t>is a poisonous gas cant see it or smell it, it takes some of the place of oxygen in your blood. This forces your heart to work much harder and stops your lungs from working properly.</a:t>
            </a:r>
          </a:p>
          <a:p>
            <a:pPr>
              <a:spcAft>
                <a:spcPts val="1800"/>
              </a:spcAft>
            </a:pPr>
            <a:r>
              <a:rPr lang="en-US" altLang="en-US" dirty="0">
                <a:solidFill>
                  <a:srgbClr val="000000"/>
                </a:solidFill>
                <a:latin typeface="Avenir W01"/>
              </a:rPr>
              <a:t>Your cells and tissues will be prevented from getting the oxygen they need. This can lead to heart disease and </a:t>
            </a:r>
            <a:r>
              <a:rPr lang="en-US" altLang="en-US" dirty="0">
                <a:solidFill>
                  <a:srgbClr val="03759B"/>
                </a:solidFill>
                <a:latin typeface="Avenir W01"/>
              </a:rPr>
              <a:t>stroke.</a:t>
            </a:r>
            <a:endParaRPr lang="en-US" altLang="en-US" dirty="0">
              <a:solidFill>
                <a:srgbClr val="000000"/>
              </a:solidFill>
              <a:latin typeface="Avenir W01"/>
            </a:endParaRPr>
          </a:p>
          <a:p>
            <a:pPr>
              <a:spcAft>
                <a:spcPts val="1800"/>
              </a:spcAft>
            </a:pPr>
            <a:r>
              <a:rPr lang="en-US" altLang="en-US" i="1" dirty="0">
                <a:solidFill>
                  <a:srgbClr val="000000"/>
                </a:solidFill>
                <a:latin typeface="Avenir W01"/>
              </a:rPr>
              <a:t>If you smoke during your pregnancy, carbon monoxide prevents your baby getting the oxygen it needs.</a:t>
            </a:r>
          </a:p>
          <a:p>
            <a:pPr>
              <a:spcAft>
                <a:spcPts val="1800"/>
              </a:spcAft>
            </a:pPr>
            <a:r>
              <a:rPr lang="en-US" altLang="en-US" i="1" dirty="0">
                <a:solidFill>
                  <a:srgbClr val="000000"/>
                </a:solidFill>
                <a:latin typeface="Avenir W01"/>
              </a:rPr>
              <a:t>Chemicals in cigarette smoke circulate to all cells in the body </a:t>
            </a:r>
          </a:p>
          <a:p>
            <a:pPr>
              <a:spcAft>
                <a:spcPts val="1800"/>
              </a:spcAft>
            </a:pPr>
            <a:endParaRPr lang="en-US" altLang="en-US" i="1" dirty="0">
              <a:solidFill>
                <a:srgbClr val="000000"/>
              </a:solidFill>
              <a:latin typeface="Avenir W01"/>
            </a:endParaRPr>
          </a:p>
          <a:p>
            <a:pPr>
              <a:spcAft>
                <a:spcPts val="1800"/>
              </a:spcAft>
            </a:pPr>
            <a:r>
              <a:rPr lang="en-US" altLang="en-US" i="1" dirty="0">
                <a:solidFill>
                  <a:srgbClr val="000000"/>
                </a:solidFill>
                <a:latin typeface="Avenir W01"/>
              </a:rPr>
              <a:t>Some of the 7.000 chemicals </a:t>
            </a:r>
          </a:p>
          <a:p>
            <a:pPr>
              <a:spcAft>
                <a:spcPts val="1800"/>
              </a:spcAft>
            </a:pPr>
            <a:r>
              <a:rPr lang="en-US" altLang="en-US" i="1" dirty="0">
                <a:solidFill>
                  <a:srgbClr val="000000"/>
                </a:solidFill>
                <a:latin typeface="Avenir W01"/>
              </a:rPr>
              <a:t>Nail varnish remover </a:t>
            </a:r>
          </a:p>
          <a:p>
            <a:pPr>
              <a:spcAft>
                <a:spcPts val="1800"/>
              </a:spcAft>
            </a:pPr>
            <a:r>
              <a:rPr lang="en-US" altLang="en-US" i="1" dirty="0">
                <a:solidFill>
                  <a:srgbClr val="000000"/>
                </a:solidFill>
                <a:latin typeface="Avenir W01"/>
              </a:rPr>
              <a:t>Cadmium –  battery chemical </a:t>
            </a:r>
          </a:p>
          <a:p>
            <a:pPr>
              <a:spcAft>
                <a:spcPts val="1800"/>
              </a:spcAft>
            </a:pPr>
            <a:r>
              <a:rPr lang="en-US" altLang="en-US" i="1" dirty="0">
                <a:solidFill>
                  <a:srgbClr val="000000"/>
                </a:solidFill>
                <a:latin typeface="Avenir W01"/>
              </a:rPr>
              <a:t>Methanol – rocket fuel </a:t>
            </a:r>
          </a:p>
          <a:p>
            <a:pPr>
              <a:spcAft>
                <a:spcPts val="1800"/>
              </a:spcAft>
            </a:pPr>
            <a:r>
              <a:rPr lang="en-US" altLang="en-US" i="1" dirty="0" err="1">
                <a:solidFill>
                  <a:srgbClr val="000000"/>
                </a:solidFill>
                <a:latin typeface="Avenir W01"/>
              </a:rPr>
              <a:t>Toulene</a:t>
            </a:r>
            <a:r>
              <a:rPr lang="en-US" altLang="en-US" i="1" dirty="0">
                <a:solidFill>
                  <a:srgbClr val="000000"/>
                </a:solidFill>
                <a:latin typeface="Avenir W01"/>
              </a:rPr>
              <a:t> – Industrial solvent </a:t>
            </a:r>
          </a:p>
          <a:p>
            <a:pPr>
              <a:spcAft>
                <a:spcPts val="1800"/>
              </a:spcAft>
            </a:pPr>
            <a:r>
              <a:rPr lang="en-US" altLang="en-US" i="1" dirty="0">
                <a:solidFill>
                  <a:srgbClr val="000000"/>
                </a:solidFill>
                <a:latin typeface="Avenir W01"/>
              </a:rPr>
              <a:t>Ammonia – toilet cleaning chemicals </a:t>
            </a:r>
          </a:p>
          <a:p>
            <a:pPr>
              <a:spcAft>
                <a:spcPts val="1800"/>
              </a:spcAft>
            </a:pPr>
            <a:r>
              <a:rPr lang="en-US" altLang="en-US" i="1" dirty="0">
                <a:solidFill>
                  <a:srgbClr val="000000"/>
                </a:solidFill>
                <a:latin typeface="Avenir W01"/>
              </a:rPr>
              <a:t>Rat Poison </a:t>
            </a:r>
          </a:p>
          <a:p>
            <a:pPr>
              <a:spcAft>
                <a:spcPts val="1800"/>
              </a:spcAft>
            </a:pPr>
            <a:r>
              <a:rPr lang="en-US" altLang="en-US" i="1" dirty="0">
                <a:solidFill>
                  <a:srgbClr val="000000"/>
                </a:solidFill>
                <a:latin typeface="Avenir W01"/>
              </a:rPr>
              <a:t>Benzene - car exhaust – it’s a by product of crude oil used in production of  petrol – industrial solvent </a:t>
            </a:r>
          </a:p>
          <a:p>
            <a:pPr>
              <a:spcAft>
                <a:spcPts val="1800"/>
              </a:spcAft>
            </a:pPr>
            <a:r>
              <a:rPr lang="en-US" altLang="en-US" i="1" dirty="0">
                <a:solidFill>
                  <a:srgbClr val="000000"/>
                </a:solidFill>
                <a:latin typeface="Avenir W01"/>
              </a:rPr>
              <a:t>Butane – Lighter fuel </a:t>
            </a:r>
          </a:p>
          <a:p>
            <a:pPr>
              <a:spcAft>
                <a:spcPts val="1800"/>
              </a:spcAft>
            </a:pPr>
            <a:endParaRPr lang="en-US" altLang="en-US" i="1" dirty="0">
              <a:solidFill>
                <a:srgbClr val="000000"/>
              </a:solidFill>
              <a:latin typeface="Avenir W01"/>
            </a:endParaRPr>
          </a:p>
          <a:p>
            <a:pPr>
              <a:spcAft>
                <a:spcPts val="1800"/>
              </a:spcAft>
            </a:pPr>
            <a:endParaRPr lang="en-US" altLang="en-US" b="1" dirty="0">
              <a:solidFill>
                <a:srgbClr val="000000"/>
              </a:solidFill>
              <a:latin typeface="Avenir W01"/>
            </a:endParaRPr>
          </a:p>
          <a:p>
            <a:pPr>
              <a:spcAft>
                <a:spcPts val="1800"/>
              </a:spcAft>
            </a:pPr>
            <a:endParaRPr lang="en-US" altLang="en-US" b="1" dirty="0">
              <a:solidFill>
                <a:srgbClr val="000000"/>
              </a:solidFill>
              <a:latin typeface="Avenir W01"/>
            </a:endParaRPr>
          </a:p>
          <a:p>
            <a:endParaRPr lang="en-GB" altLang="en-US" dirty="0">
              <a:latin typeface="Times" panose="02020603050405020304" pitchFamily="18" charset="0"/>
            </a:endParaRPr>
          </a:p>
        </p:txBody>
      </p:sp>
      <p:sp>
        <p:nvSpPr>
          <p:cNvPr id="10244" name="Slide Number Placeholder 3">
            <a:extLst>
              <a:ext uri="{FF2B5EF4-FFF2-40B4-BE49-F238E27FC236}">
                <a16:creationId xmlns:a16="http://schemas.microsoft.com/office/drawing/2014/main" id="{E38CDE9B-10ED-7838-2D92-DFC88C204BA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A07E4AC4-A782-4D09-BEB9-29A4AC24EB3D}" type="slidenum">
              <a:rPr lang="en-GB" altLang="en-US" sz="1200" smtClean="0"/>
              <a:pPr/>
              <a:t>3</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36E6D0F8-37EB-6A60-AE92-F5B6F5976F7A}"/>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3A9E5731-667C-1426-AAE0-60A6881DDA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panose="02020603050405020304" pitchFamily="18" charset="0"/>
              </a:rPr>
              <a:t>Nicotine addiction can start with just that 1 cigarette – and for many people it can be the start of a life long addiction. </a:t>
            </a:r>
          </a:p>
          <a:p>
            <a:r>
              <a:rPr lang="en-US" altLang="en-US" dirty="0">
                <a:latin typeface="Times" panose="02020603050405020304" pitchFamily="18" charset="0"/>
              </a:rPr>
              <a:t>Teen Brain’s are going through lots of changes up until around the age of 24.  </a:t>
            </a:r>
          </a:p>
          <a:p>
            <a:r>
              <a:rPr lang="en-US" altLang="en-US" dirty="0">
                <a:latin typeface="Times" panose="02020603050405020304" pitchFamily="18" charset="0"/>
              </a:rPr>
              <a:t>Learning new skills – independence – decision making.</a:t>
            </a:r>
          </a:p>
          <a:p>
            <a:r>
              <a:rPr lang="en-US" altLang="en-US" dirty="0">
                <a:latin typeface="Times" panose="02020603050405020304" pitchFamily="18" charset="0"/>
              </a:rPr>
              <a:t>This information is to help you to make your own informed choices. </a:t>
            </a:r>
          </a:p>
          <a:p>
            <a:r>
              <a:rPr lang="en-US" altLang="en-US" dirty="0">
                <a:latin typeface="Times" panose="02020603050405020304" pitchFamily="18" charset="0"/>
              </a:rPr>
              <a:t>So that you  hopefully choose to make decisions that will support and empower you, in  looking after your health, making decisions that can help to support that. </a:t>
            </a:r>
          </a:p>
          <a:p>
            <a:endParaRPr lang="en-US" altLang="en-US" dirty="0">
              <a:latin typeface="Times" panose="02020603050405020304" pitchFamily="18" charset="0"/>
            </a:endParaRPr>
          </a:p>
          <a:p>
            <a:r>
              <a:rPr lang="en-US" altLang="en-US" dirty="0">
                <a:latin typeface="Times" panose="02020603050405020304" pitchFamily="18" charset="0"/>
              </a:rPr>
              <a:t>Further information  - Nicotine is a  </a:t>
            </a:r>
            <a:r>
              <a:rPr lang="en-US" altLang="en-US" dirty="0" err="1">
                <a:latin typeface="Times" panose="02020603050405020304" pitchFamily="18" charset="0"/>
              </a:rPr>
              <a:t>Vasoconstrictant</a:t>
            </a:r>
            <a:r>
              <a:rPr lang="en-US" altLang="en-US" dirty="0">
                <a:latin typeface="Times" panose="02020603050405020304" pitchFamily="18" charset="0"/>
              </a:rPr>
              <a:t> – this can reduce blood flow around the body – nicotine effects sympathetic nervous system which release </a:t>
            </a:r>
            <a:r>
              <a:rPr lang="en-US" altLang="en-US" dirty="0" err="1">
                <a:latin typeface="Times" panose="02020603050405020304" pitchFamily="18" charset="0"/>
              </a:rPr>
              <a:t>norephinepherine</a:t>
            </a:r>
            <a:r>
              <a:rPr lang="en-US" altLang="en-US" dirty="0">
                <a:latin typeface="Times" panose="02020603050405020304" pitchFamily="18" charset="0"/>
              </a:rPr>
              <a:t> this causes blood vessels to constrict. </a:t>
            </a:r>
          </a:p>
          <a:p>
            <a:endParaRPr lang="en-US" altLang="en-US" dirty="0">
              <a:latin typeface="Times" panose="02020603050405020304" pitchFamily="18" charset="0"/>
            </a:endParaRPr>
          </a:p>
          <a:p>
            <a:r>
              <a:rPr lang="en-US" altLang="en-US" dirty="0">
                <a:latin typeface="Times" panose="02020603050405020304" pitchFamily="18" charset="0"/>
              </a:rPr>
              <a:t> </a:t>
            </a:r>
          </a:p>
        </p:txBody>
      </p:sp>
      <p:sp>
        <p:nvSpPr>
          <p:cNvPr id="27652" name="Slide Number Placeholder 3">
            <a:extLst>
              <a:ext uri="{FF2B5EF4-FFF2-40B4-BE49-F238E27FC236}">
                <a16:creationId xmlns:a16="http://schemas.microsoft.com/office/drawing/2014/main" id="{75DA8BD5-1C3F-8EB5-D424-500615ACF6A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470627E6-B158-42FE-83CC-15E0FFD93C7B}" type="slidenum">
              <a:rPr lang="en-GB" altLang="en-US" sz="1200" smtClean="0"/>
              <a:pPr/>
              <a:t>4</a:t>
            </a:fld>
            <a:endParaRPr lang="en-GB"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endParaRPr lang="en-GB" baseline="0" dirty="0"/>
          </a:p>
          <a:p>
            <a:r>
              <a:rPr lang="en-GB" dirty="0"/>
              <a:t>Reiterate</a:t>
            </a:r>
            <a:r>
              <a:rPr lang="en-GB" baseline="0" dirty="0"/>
              <a:t> here that not everyone will get an illness though many people do, some people could get 1-2 all of these illnesses, </a:t>
            </a:r>
            <a:r>
              <a:rPr lang="en-GB" baseline="0" dirty="0" err="1"/>
              <a:t>otherscould</a:t>
            </a:r>
            <a:r>
              <a:rPr lang="en-GB" baseline="0" dirty="0"/>
              <a:t> experience more frequent illness that last  longer impact more severely slower in their recovery.  The fact is that it’s a huge risk to take and the chance of all of the health impacts  heightens hugely when people do smoke. And it’s our  decision we can choose – less risk on health impacts or greater risk. </a:t>
            </a:r>
          </a:p>
          <a:p>
            <a:endParaRPr lang="en-GB" baseline="0" dirty="0"/>
          </a:p>
          <a:p>
            <a:endParaRPr lang="en-GB" baseline="0" dirty="0"/>
          </a:p>
          <a:p>
            <a:endParaRPr lang="en-GB" baseline="0" dirty="0"/>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A9C26870-41FD-4897-9C4D-CD1C77BA794A}" type="slidenum">
              <a:rPr lang="en-GB" smtClean="0"/>
              <a:t>5</a:t>
            </a:fld>
            <a:endParaRPr lang="en-GB"/>
          </a:p>
        </p:txBody>
      </p:sp>
    </p:spTree>
    <p:extLst>
      <p:ext uri="{BB962C8B-B14F-4D97-AF65-F5344CB8AC3E}">
        <p14:creationId xmlns:p14="http://schemas.microsoft.com/office/powerpoint/2010/main" val="3268678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Collagen is a natural protein produced in the body </a:t>
            </a:r>
          </a:p>
          <a:p>
            <a:r>
              <a:rPr lang="en-GB" dirty="0"/>
              <a:t>It helps with skin hydration – elasticity – tone and keeps skin smooth as we age the production of </a:t>
            </a:r>
            <a:r>
              <a:rPr lang="en-GB" dirty="0" err="1"/>
              <a:t>colleagen</a:t>
            </a:r>
            <a:r>
              <a:rPr lang="en-GB" dirty="0"/>
              <a:t> decreases and so naturally people can start to get wrinkles and fine lines their skin tone reduces so skin can be become less firm and loose.</a:t>
            </a:r>
          </a:p>
          <a:p>
            <a:r>
              <a:rPr lang="en-GB" dirty="0"/>
              <a:t>Collagen requires vitamins and smoking can deplete/reduce vitamin absorption so we make even less.  This can start to happen earlier when a person is a smoker so they can look a lot older than their years. </a:t>
            </a:r>
          </a:p>
          <a:p>
            <a:endParaRPr lang="en-GB" dirty="0"/>
          </a:p>
          <a:p>
            <a:r>
              <a:rPr lang="en-GB" dirty="0"/>
              <a:t>Hair also looses its lustre and the tiny </a:t>
            </a:r>
            <a:r>
              <a:rPr lang="en-GB" dirty="0" err="1"/>
              <a:t>capilleries</a:t>
            </a:r>
            <a:r>
              <a:rPr lang="en-GB" dirty="0"/>
              <a:t> in the skin and eyes have a poorer oxygen supply. So can cause vision impairments and tired looking eyes.</a:t>
            </a:r>
          </a:p>
          <a:p>
            <a:endParaRPr lang="en-GB" dirty="0"/>
          </a:p>
          <a:p>
            <a:r>
              <a:rPr lang="en-GB" dirty="0"/>
              <a:t>Tar stains teeth – fingers and can discolour the hair </a:t>
            </a:r>
          </a:p>
          <a:p>
            <a:r>
              <a:rPr lang="en-GB" dirty="0"/>
              <a:t>Gum problems such as </a:t>
            </a:r>
            <a:r>
              <a:rPr lang="en-GB" dirty="0" err="1"/>
              <a:t>Gingervitis</a:t>
            </a:r>
            <a:r>
              <a:rPr lang="en-GB" dirty="0"/>
              <a:t> and reseeding gums can occur causing gaps or even – tooth lose </a:t>
            </a:r>
          </a:p>
          <a:p>
            <a:r>
              <a:rPr lang="en-GB" dirty="0"/>
              <a:t>Taste buds can turn black – loose sense of taste and smell </a:t>
            </a:r>
          </a:p>
        </p:txBody>
      </p:sp>
      <p:sp>
        <p:nvSpPr>
          <p:cNvPr id="4" name="Slide Number Placeholder 3"/>
          <p:cNvSpPr>
            <a:spLocks noGrp="1"/>
          </p:cNvSpPr>
          <p:nvPr>
            <p:ph type="sldNum" sz="quarter" idx="5"/>
          </p:nvPr>
        </p:nvSpPr>
        <p:spPr/>
        <p:txBody>
          <a:bodyPr/>
          <a:lstStyle/>
          <a:p>
            <a:fld id="{C0C44B69-C133-471A-8241-FE8EF8E9140D}" type="slidenum">
              <a:rPr lang="en-GB" smtClean="0"/>
              <a:t>6</a:t>
            </a:fld>
            <a:endParaRPr lang="en-GB"/>
          </a:p>
        </p:txBody>
      </p:sp>
    </p:spTree>
    <p:extLst>
      <p:ext uri="{BB962C8B-B14F-4D97-AF65-F5344CB8AC3E}">
        <p14:creationId xmlns:p14="http://schemas.microsoft.com/office/powerpoint/2010/main" val="2691305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86E144E8-249C-6EBA-9573-13E304FFBC55}"/>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74AB872F-3F75-DE02-F357-318AE312B53E}"/>
              </a:ext>
            </a:extLst>
          </p:cNvPr>
          <p:cNvSpPr>
            <a:spLocks noGrp="1" noChangeArrowheads="1"/>
          </p:cNvSpPr>
          <p:nvPr>
            <p:ph type="body" idx="1"/>
          </p:nvPr>
        </p:nvSpPr>
        <p:spPr/>
        <p:txBody>
          <a:bodyPr/>
          <a:lstStyle/>
          <a:p>
            <a:pPr marL="285750" indent="-285750">
              <a:buFont typeface="Arial" panose="020B0604020202020204" pitchFamily="34" charset="0"/>
              <a:buChar char="•"/>
              <a:defRPr/>
            </a:pPr>
            <a:r>
              <a:rPr lang="en-GB" altLang="en-US" sz="1800" b="1" dirty="0">
                <a:latin typeface="Arial" panose="020B0604020202020204" pitchFamily="34" charset="0"/>
                <a:cs typeface="Times New Roman" panose="02020603050405020304" pitchFamily="18" charset="0"/>
              </a:rPr>
              <a:t>Peer Pressure</a:t>
            </a:r>
            <a:r>
              <a:rPr lang="en-GB" altLang="en-US" sz="1800" dirty="0">
                <a:latin typeface="Arial" panose="020B0604020202020204" pitchFamily="34" charset="0"/>
                <a:cs typeface="Times New Roman" panose="02020603050405020304" pitchFamily="18" charset="0"/>
              </a:rPr>
              <a:t>: Young people are often influenced by their friends, family, or social circles. If their peers smoke, they may feel the need to fit in or be accepted by the group.</a:t>
            </a:r>
            <a:endParaRPr lang="en-GB" altLang="en-US"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defRPr/>
            </a:pPr>
            <a:r>
              <a:rPr lang="en-GB" altLang="en-US" sz="1800" b="1" dirty="0">
                <a:latin typeface="Arial" panose="020B0604020202020204" pitchFamily="34" charset="0"/>
                <a:cs typeface="Times New Roman" panose="02020603050405020304" pitchFamily="18" charset="0"/>
              </a:rPr>
              <a:t>Curiosity</a:t>
            </a:r>
            <a:r>
              <a:rPr lang="en-GB" altLang="en-US" sz="1800" dirty="0">
                <a:latin typeface="Arial" panose="020B0604020202020204" pitchFamily="34" charset="0"/>
                <a:cs typeface="Times New Roman" panose="02020603050405020304" pitchFamily="18" charset="0"/>
              </a:rPr>
              <a:t>: Young people are naturally curious and may want to try smoking to see what it's like, particularly in the face of societal messages or portrayals of smoking in media.</a:t>
            </a:r>
            <a:endParaRPr lang="en-GB" altLang="en-US"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defRPr/>
            </a:pPr>
            <a:r>
              <a:rPr lang="en-GB" altLang="en-US" sz="1800" b="1" dirty="0">
                <a:latin typeface="Arial" panose="020B0604020202020204" pitchFamily="34" charset="0"/>
                <a:cs typeface="Times New Roman" panose="02020603050405020304" pitchFamily="18" charset="0"/>
              </a:rPr>
              <a:t>Stress and Coping</a:t>
            </a:r>
            <a:r>
              <a:rPr lang="en-GB" altLang="en-US" sz="1800" dirty="0">
                <a:latin typeface="Arial" panose="020B0604020202020204" pitchFamily="34" charset="0"/>
                <a:cs typeface="Times New Roman" panose="02020603050405020304" pitchFamily="18" charset="0"/>
              </a:rPr>
              <a:t>: Some young people may turn to smoking as a way to cope with stress, anxiety, or emotional difficulties. They might perceive smoking as a way to relax or manage their feelings. Increase physical stress symptoms BP /HR Increase and once cigarette extinguished as the situation causing stress gone ? </a:t>
            </a:r>
            <a:endParaRPr lang="en-GB" altLang="en-US"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defRPr/>
            </a:pPr>
            <a:r>
              <a:rPr lang="en-GB" altLang="en-US" sz="1800" b="1" dirty="0">
                <a:latin typeface="Arial" panose="020B0604020202020204" pitchFamily="34" charset="0"/>
                <a:cs typeface="Times New Roman" panose="02020603050405020304" pitchFamily="18" charset="0"/>
              </a:rPr>
              <a:t>Media Influence</a:t>
            </a:r>
            <a:r>
              <a:rPr lang="en-GB" altLang="en-US" sz="1800" dirty="0">
                <a:latin typeface="Arial" panose="020B0604020202020204" pitchFamily="34" charset="0"/>
                <a:cs typeface="Times New Roman" panose="02020603050405020304" pitchFamily="18" charset="0"/>
              </a:rPr>
              <a:t>: Smoking is often depicted in movies, TV shows, and advertisements, sometimes in a glamorous or rebellious light. This can create an allure, making it seem like a desirable or mature activity.</a:t>
            </a:r>
          </a:p>
          <a:p>
            <a:pPr marL="285750" indent="-285750">
              <a:buFont typeface="Arial" panose="020B0604020202020204" pitchFamily="34" charset="0"/>
              <a:buChar char="•"/>
              <a:defRPr/>
            </a:pPr>
            <a:r>
              <a:rPr lang="en-US" altLang="en-US" sz="1800" b="1" dirty="0">
                <a:latin typeface="Times New Roman" panose="02020603050405020304" pitchFamily="18" charset="0"/>
                <a:cs typeface="Times New Roman" panose="02020603050405020304" pitchFamily="18" charset="0"/>
              </a:rPr>
              <a:t>Rebellion</a:t>
            </a:r>
            <a:r>
              <a:rPr lang="en-US" altLang="en-US" sz="1800" dirty="0">
                <a:latin typeface="Times New Roman" panose="02020603050405020304" pitchFamily="18" charset="0"/>
                <a:cs typeface="Times New Roman" panose="02020603050405020304" pitchFamily="18" charset="0"/>
              </a:rPr>
              <a:t>: Smoking may also be seen as an act of rebellion against authority, societal rules, or expectations. It can be a way to assert independence or challenge norms.</a:t>
            </a:r>
          </a:p>
          <a:p>
            <a:pPr marL="285750" indent="-285750">
              <a:buFont typeface="Arial" panose="020B0604020202020204" pitchFamily="34" charset="0"/>
              <a:buChar char="•"/>
              <a:defRPr/>
            </a:pPr>
            <a:r>
              <a:rPr lang="en-US" altLang="en-US" sz="1800" b="1" dirty="0">
                <a:latin typeface="Times New Roman" panose="02020603050405020304" pitchFamily="18" charset="0"/>
                <a:cs typeface="Times New Roman" panose="02020603050405020304" pitchFamily="18" charset="0"/>
              </a:rPr>
              <a:t>Social Validation</a:t>
            </a:r>
            <a:r>
              <a:rPr lang="en-US" altLang="en-US" sz="1800" dirty="0">
                <a:latin typeface="Times New Roman" panose="02020603050405020304" pitchFamily="18" charset="0"/>
                <a:cs typeface="Times New Roman" panose="02020603050405020304" pitchFamily="18" charset="0"/>
              </a:rPr>
              <a:t>: Some young people believe that smoking makes them appear more independent, confident, or sophisticated, leading them to start smoking for social validation.</a:t>
            </a:r>
            <a:endParaRPr lang="en-GB" altLang="en-US" sz="1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defRPr/>
            </a:pPr>
            <a:r>
              <a:rPr lang="en-GB" altLang="en-US" sz="1800" b="1" dirty="0">
                <a:latin typeface="Arial" panose="020B0604020202020204" pitchFamily="34" charset="0"/>
                <a:cs typeface="Times New Roman" panose="02020603050405020304" pitchFamily="18" charset="0"/>
              </a:rPr>
              <a:t>Parental Influence</a:t>
            </a:r>
            <a:r>
              <a:rPr lang="en-GB" altLang="en-US" sz="1800" dirty="0">
                <a:latin typeface="Arial" panose="020B0604020202020204" pitchFamily="34" charset="0"/>
                <a:cs typeface="Times New Roman" panose="02020603050405020304" pitchFamily="18" charset="0"/>
              </a:rPr>
              <a:t>: </a:t>
            </a:r>
            <a:r>
              <a:rPr lang="en-US" altLang="en-US" sz="1800" dirty="0">
                <a:latin typeface="Arial" panose="020B0604020202020204" pitchFamily="34" charset="0"/>
                <a:cs typeface="Times New Roman" panose="02020603050405020304" pitchFamily="18" charset="0"/>
              </a:rPr>
              <a:t>Young people growing up in households where people smoke – seen to be the norm </a:t>
            </a:r>
            <a:endParaRPr lang="en-GB" altLang="en-US" sz="1800" dirty="0">
              <a:latin typeface="Times New Roman" panose="02020603050405020304" pitchFamily="18" charset="0"/>
              <a:cs typeface="Times New Roman" panose="02020603050405020304" pitchFamily="18" charset="0"/>
            </a:endParaRPr>
          </a:p>
          <a:p>
            <a:pPr>
              <a:defRPr/>
            </a:pPr>
            <a:endParaRPr lang="en-GB" altLang="en-US" dirty="0">
              <a:latin typeface="Times" panose="02020603050405020304" pitchFamily="18" charset="0"/>
            </a:endParaRPr>
          </a:p>
        </p:txBody>
      </p:sp>
      <p:sp>
        <p:nvSpPr>
          <p:cNvPr id="20484" name="Slide Number Placeholder 3">
            <a:extLst>
              <a:ext uri="{FF2B5EF4-FFF2-40B4-BE49-F238E27FC236}">
                <a16:creationId xmlns:a16="http://schemas.microsoft.com/office/drawing/2014/main" id="{13B02512-2517-E572-8118-4F2E11A240F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DEED79E6-F214-45B6-8464-E6F8FC17F447}" type="slidenum">
              <a:rPr lang="en-GB" altLang="en-US" sz="1200" smtClean="0"/>
              <a:pPr/>
              <a:t>7</a:t>
            </a:fld>
            <a:endParaRPr lang="en-GB"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A4A4A"/>
                </a:solidFill>
                <a:effectLst/>
                <a:latin typeface="Roboto" panose="02000000000000000000" pitchFamily="2" charset="0"/>
              </a:rPr>
              <a:t>Vapes / e-cigarettes </a:t>
            </a:r>
          </a:p>
          <a:p>
            <a:r>
              <a:rPr lang="en-US" b="0" i="0" dirty="0">
                <a:solidFill>
                  <a:srgbClr val="4A4A4A"/>
                </a:solidFill>
                <a:effectLst/>
                <a:latin typeface="Roboto" panose="02000000000000000000" pitchFamily="2" charset="0"/>
              </a:rPr>
              <a:t>Nicotine vapes are electronic devices designed to allow people to inhale nicotine in a vapor instead of the smoke that results from burning tobacco. </a:t>
            </a:r>
            <a:endParaRPr lang="en-GB" dirty="0"/>
          </a:p>
          <a:p>
            <a:r>
              <a:rPr lang="en-GB" dirty="0"/>
              <a:t>Vapes are a successful when used as a  quit Aid for adults that smoke, they are not meant for CYP and even more so if not smokers. </a:t>
            </a:r>
          </a:p>
          <a:p>
            <a:endParaRPr lang="en-GB" dirty="0"/>
          </a:p>
          <a:p>
            <a:endParaRPr lang="en-GB" dirty="0"/>
          </a:p>
        </p:txBody>
      </p:sp>
      <p:sp>
        <p:nvSpPr>
          <p:cNvPr id="4" name="Slide Number Placeholder 3"/>
          <p:cNvSpPr>
            <a:spLocks noGrp="1"/>
          </p:cNvSpPr>
          <p:nvPr>
            <p:ph type="sldNum" sz="quarter" idx="5"/>
          </p:nvPr>
        </p:nvSpPr>
        <p:spPr/>
        <p:txBody>
          <a:bodyPr/>
          <a:lstStyle/>
          <a:p>
            <a:fld id="{C0C44B69-C133-471A-8241-FE8EF8E9140D}" type="slidenum">
              <a:rPr lang="en-GB" smtClean="0"/>
              <a:t>8</a:t>
            </a:fld>
            <a:endParaRPr lang="en-GB"/>
          </a:p>
        </p:txBody>
      </p:sp>
    </p:spTree>
    <p:extLst>
      <p:ext uri="{BB962C8B-B14F-4D97-AF65-F5344CB8AC3E}">
        <p14:creationId xmlns:p14="http://schemas.microsoft.com/office/powerpoint/2010/main" val="2822110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ABF59C04-652B-439D-444F-0C5D3BB79963}"/>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C18C9EC8-2413-39BA-0587-F6D47AF97CE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solidFill>
                  <a:srgbClr val="FF0000"/>
                </a:solidFill>
                <a:latin typeface="Arial" panose="020B0604020202020204" pitchFamily="34" charset="0"/>
                <a:ea typeface="Times New Roman" panose="02020603050405020304" pitchFamily="18" charset="0"/>
                <a:cs typeface="Arial" panose="020B0604020202020204" pitchFamily="34" charset="0"/>
              </a:rPr>
              <a:t>Include Tobacco /Vape Industry </a:t>
            </a:r>
          </a:p>
          <a:p>
            <a:r>
              <a:rPr lang="en-GB" altLang="en-US" b="1" dirty="0">
                <a:solidFill>
                  <a:srgbClr val="FF0000"/>
                </a:solidFill>
                <a:latin typeface="Arial" panose="020B0604020202020204" pitchFamily="34" charset="0"/>
                <a:ea typeface="Times New Roman" panose="02020603050405020304" pitchFamily="18" charset="0"/>
                <a:cs typeface="Arial" panose="020B0604020202020204" pitchFamily="34" charset="0"/>
              </a:rPr>
              <a:t>Disposable Vape Ban 1</a:t>
            </a:r>
            <a:r>
              <a:rPr lang="en-GB" altLang="en-US" b="1" baseline="30000" dirty="0">
                <a:solidFill>
                  <a:srgbClr val="FF0000"/>
                </a:solidFill>
                <a:latin typeface="Arial" panose="020B0604020202020204" pitchFamily="34" charset="0"/>
                <a:ea typeface="Times New Roman" panose="02020603050405020304" pitchFamily="18" charset="0"/>
                <a:cs typeface="Arial" panose="020B0604020202020204" pitchFamily="34" charset="0"/>
              </a:rPr>
              <a:t>st</a:t>
            </a:r>
            <a:r>
              <a:rPr lang="en-GB" altLang="en-US" b="1" dirty="0">
                <a:solidFill>
                  <a:srgbClr val="FF0000"/>
                </a:solidFill>
                <a:latin typeface="Arial" panose="020B0604020202020204" pitchFamily="34" charset="0"/>
                <a:ea typeface="Times New Roman" panose="02020603050405020304" pitchFamily="18" charset="0"/>
                <a:cs typeface="Arial" panose="020B0604020202020204" pitchFamily="34" charset="0"/>
              </a:rPr>
              <a:t> June · marketed to Younger people </a:t>
            </a:r>
            <a:endParaRPr lang="en-GB" altLang="en-US" b="1" dirty="0">
              <a:latin typeface="Arial" panose="020B0604020202020204" pitchFamily="34" charset="0"/>
              <a:ea typeface="Times New Roman" panose="02020603050405020304" pitchFamily="18" charset="0"/>
              <a:cs typeface="Arial" panose="020B0604020202020204" pitchFamily="34" charset="0"/>
            </a:endParaRPr>
          </a:p>
          <a:p>
            <a:r>
              <a:rPr lang="en-GB" altLang="en-US" dirty="0">
                <a:latin typeface="Arial" panose="020B0604020202020204" pitchFamily="34" charset="0"/>
                <a:ea typeface="Times New Roman" panose="02020603050405020304" pitchFamily="18" charset="0"/>
                <a:cs typeface="Arial" panose="020B0604020202020204" pitchFamily="34" charset="0"/>
              </a:rPr>
              <a:t>Disposable vapes were banned on 1</a:t>
            </a:r>
            <a:r>
              <a:rPr lang="en-GB" altLang="en-US" baseline="30000" dirty="0">
                <a:latin typeface="Arial" panose="020B0604020202020204" pitchFamily="34" charset="0"/>
                <a:ea typeface="Times New Roman" panose="02020603050405020304" pitchFamily="18" charset="0"/>
                <a:cs typeface="Arial" panose="020B0604020202020204" pitchFamily="34" charset="0"/>
              </a:rPr>
              <a:t>st</a:t>
            </a:r>
            <a:r>
              <a:rPr lang="en-GB" altLang="en-US" dirty="0">
                <a:latin typeface="Arial" panose="020B0604020202020204" pitchFamily="34" charset="0"/>
                <a:ea typeface="Times New Roman" panose="02020603050405020304" pitchFamily="18" charset="0"/>
                <a:cs typeface="Arial" panose="020B0604020202020204" pitchFamily="34" charset="0"/>
              </a:rPr>
              <a:t> June they were  available in a wide range of sweet and fruity flavours, such as </a:t>
            </a:r>
            <a:r>
              <a:rPr lang="en-GB" altLang="en-US" dirty="0" err="1">
                <a:latin typeface="Arial" panose="020B0604020202020204" pitchFamily="34" charset="0"/>
                <a:ea typeface="Times New Roman" panose="02020603050405020304" pitchFamily="18" charset="0"/>
                <a:cs typeface="Arial" panose="020B0604020202020204" pitchFamily="34" charset="0"/>
              </a:rPr>
              <a:t>bubblegum</a:t>
            </a:r>
            <a:r>
              <a:rPr lang="en-GB" altLang="en-US" dirty="0">
                <a:latin typeface="Arial" panose="020B0604020202020204" pitchFamily="34" charset="0"/>
                <a:ea typeface="Times New Roman" panose="02020603050405020304" pitchFamily="18" charset="0"/>
                <a:cs typeface="Arial" panose="020B0604020202020204" pitchFamily="34" charset="0"/>
              </a:rPr>
              <a:t>, strawberry, and mango. </a:t>
            </a:r>
          </a:p>
          <a:p>
            <a:r>
              <a:rPr lang="en-GB" altLang="en-US" dirty="0">
                <a:latin typeface="Arial" panose="020B0604020202020204" pitchFamily="34" charset="0"/>
                <a:ea typeface="Times New Roman" panose="02020603050405020304" pitchFamily="18" charset="0"/>
                <a:cs typeface="Arial" panose="020B0604020202020204" pitchFamily="34" charset="0"/>
              </a:rPr>
              <a:t>Who where these designed to appeal to ?  Younger individuals, as they are more likely to be attracted to sweet tastes (Hickson et al., 2020).</a:t>
            </a:r>
          </a:p>
          <a:p>
            <a:r>
              <a:rPr lang="en-GB" altLang="en-US" dirty="0">
                <a:latin typeface="Arial" panose="020B0604020202020204" pitchFamily="34" charset="0"/>
                <a:ea typeface="Times New Roman" panose="02020603050405020304" pitchFamily="18" charset="0"/>
                <a:cs typeface="Arial" panose="020B0604020202020204" pitchFamily="34" charset="0"/>
              </a:rPr>
              <a:t>·  </a:t>
            </a:r>
            <a:r>
              <a:rPr lang="en-GB" altLang="en-US" b="1" dirty="0">
                <a:latin typeface="Arial" panose="020B0604020202020204" pitchFamily="34" charset="0"/>
                <a:ea typeface="Times New Roman" panose="02020603050405020304" pitchFamily="18" charset="0"/>
                <a:cs typeface="Arial" panose="020B0604020202020204" pitchFamily="34" charset="0"/>
              </a:rPr>
              <a:t>Colourful and Trendy Packaging</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The vibrant, eye-catching packaging of disposable vapes, often featuring bright colours and modern designs, appeals to a younger demographic · </a:t>
            </a:r>
          </a:p>
          <a:p>
            <a:r>
              <a:rPr lang="en-GB" altLang="en-US" dirty="0">
                <a:latin typeface="Arial" panose="020B0604020202020204" pitchFamily="34" charset="0"/>
                <a:ea typeface="Times New Roman" panose="02020603050405020304" pitchFamily="18" charset="0"/>
                <a:cs typeface="Arial" panose="020B0604020202020204" pitchFamily="34" charset="0"/>
              </a:rPr>
              <a:t> </a:t>
            </a:r>
            <a:r>
              <a:rPr lang="en-GB" altLang="en-US" b="1" dirty="0">
                <a:latin typeface="Arial" panose="020B0604020202020204" pitchFamily="34" charset="0"/>
                <a:ea typeface="Times New Roman" panose="02020603050405020304" pitchFamily="18" charset="0"/>
                <a:cs typeface="Arial" panose="020B0604020202020204" pitchFamily="34" charset="0"/>
              </a:rPr>
              <a:t>Convenience and Discreetness</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Disposable vapes were made small, portable, and easy to use. Their sleek, compact design allowed for discreet use, making them attractive to young people who may want to avoid detection, ·  </a:t>
            </a:r>
            <a:r>
              <a:rPr lang="en-GB" altLang="en-US" b="1" dirty="0">
                <a:latin typeface="Arial" panose="020B0604020202020204" pitchFamily="34" charset="0"/>
                <a:ea typeface="Times New Roman" panose="02020603050405020304" pitchFamily="18" charset="0"/>
                <a:cs typeface="Arial" panose="020B0604020202020204" pitchFamily="34" charset="0"/>
              </a:rPr>
              <a:t>Peer Influence and Social Media</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Social media platforms and influencers often promote vaping, normalising it as part of youth culture. This peer influence encouraging  young people more likely to try vaping, seeing it as a trend or as a way to fit in (Brown et al., 2019).  It’s a choice – its promotion its to encourage – is this something that is going to give young people anything back or does it take. </a:t>
            </a:r>
          </a:p>
          <a:p>
            <a:r>
              <a:rPr lang="en-GB" altLang="en-US" dirty="0">
                <a:latin typeface="Arial" panose="020B0604020202020204" pitchFamily="34" charset="0"/>
                <a:ea typeface="Times New Roman" panose="02020603050405020304" pitchFamily="18" charset="0"/>
                <a:cs typeface="Arial" panose="020B0604020202020204" pitchFamily="34" charset="0"/>
              </a:rPr>
              <a:t>·</a:t>
            </a:r>
            <a:br>
              <a:rPr lang="en-GB" altLang="en-US" dirty="0">
                <a:latin typeface="Arial" panose="020B0604020202020204" pitchFamily="34" charset="0"/>
                <a:ea typeface="Times New Roman" panose="02020603050405020304" pitchFamily="18" charset="0"/>
                <a:cs typeface="Arial" panose="020B0604020202020204" pitchFamily="34" charset="0"/>
              </a:rPr>
            </a:br>
            <a:r>
              <a:rPr lang="en-GB" altLang="en-US" dirty="0">
                <a:latin typeface="Arial" panose="020B0604020202020204" pitchFamily="34" charset="0"/>
                <a:ea typeface="Times New Roman" panose="02020603050405020304" pitchFamily="18" charset="0"/>
                <a:cs typeface="Arial" panose="020B0604020202020204" pitchFamily="34" charset="0"/>
              </a:rPr>
              <a:t>Many young people perceive vaping as a safer alternative to smoking, despite the health risks. This misconception is often reinforced by marketing strategies that downplay the dangers of vaping (NHS, 2023). </a:t>
            </a:r>
          </a:p>
          <a:p>
            <a:endParaRPr lang="en-GB" altLang="en-US" dirty="0">
              <a:latin typeface="Arial" panose="020B0604020202020204" pitchFamily="34" charset="0"/>
              <a:ea typeface="Times New Roman" panose="02020603050405020304" pitchFamily="18" charset="0"/>
              <a:cs typeface="Arial" panose="020B0604020202020204" pitchFamily="34" charset="0"/>
            </a:endParaRPr>
          </a:p>
          <a:p>
            <a:r>
              <a:rPr lang="en-US" altLang="en-US" sz="1200" b="1" dirty="0">
                <a:latin typeface="Arial" panose="020B0604020202020204" pitchFamily="34" charset="0"/>
                <a:cs typeface="Arial" panose="020B0604020202020204" pitchFamily="34" charset="0"/>
              </a:rPr>
              <a:t>The UK has strict regulations for e-cigarettes. Products must meet quality and safety standards, and manufacturers must provide detailed information about ingredients to the UK Medicines and Healthcare products Regulatory Agency (MHRA). </a:t>
            </a:r>
            <a:endParaRPr lang="en-GB" altLang="en-US" b="1" dirty="0">
              <a:latin typeface="Arial" panose="020B0604020202020204" pitchFamily="34" charset="0"/>
              <a:ea typeface="Times New Roman" panose="02020603050405020304" pitchFamily="18" charset="0"/>
              <a:cs typeface="Arial" panose="020B0604020202020204" pitchFamily="34" charset="0"/>
            </a:endParaRPr>
          </a:p>
          <a:p>
            <a:r>
              <a:rPr lang="en-GB" altLang="en-US" b="1" dirty="0">
                <a:latin typeface="Arial" panose="020B0604020202020204" pitchFamily="34" charset="0"/>
                <a:ea typeface="Times New Roman" panose="02020603050405020304" pitchFamily="18" charset="0"/>
                <a:cs typeface="Arial" panose="020B0604020202020204" pitchFamily="34" charset="0"/>
              </a:rPr>
              <a:t> Unregulated /black market no way of knowing what is in them – strengths/contents additional chemicals -</a:t>
            </a:r>
            <a:r>
              <a:rPr lang="en-GB" altLang="en-US"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b="1" i="0" dirty="0">
                <a:solidFill>
                  <a:srgbClr val="4A4A4A"/>
                </a:solidFill>
                <a:effectLst/>
                <a:latin typeface="Roboto" panose="02000000000000000000" pitchFamily="2" charset="0"/>
              </a:rPr>
              <a:t>Vapes sold illegally may contain other </a:t>
            </a:r>
            <a:r>
              <a:rPr lang="en-US" b="1" i="0" u="none" strike="noStrike" dirty="0">
                <a:solidFill>
                  <a:srgbClr val="0E3944"/>
                </a:solidFill>
                <a:effectLst/>
                <a:latin typeface="Archivo"/>
                <a:hlinkClick r:id="rId3"/>
              </a:rPr>
              <a:t>drugs</a:t>
            </a:r>
            <a:r>
              <a:rPr lang="en-US" b="1" i="0" dirty="0">
                <a:solidFill>
                  <a:srgbClr val="4A4A4A"/>
                </a:solidFill>
                <a:effectLst/>
                <a:latin typeface="Roboto" panose="02000000000000000000" pitchFamily="2" charset="0"/>
              </a:rPr>
              <a:t>. </a:t>
            </a:r>
          </a:p>
          <a:p>
            <a:endParaRPr lang="en-US" b="1" i="0" dirty="0">
              <a:solidFill>
                <a:srgbClr val="4A4A4A"/>
              </a:solidFill>
              <a:effectLst/>
              <a:latin typeface="Roboto" panose="02000000000000000000" pitchFamily="2" charset="0"/>
            </a:endParaRPr>
          </a:p>
          <a:p>
            <a:endParaRPr lang="en-GB" altLang="en-US" dirty="0">
              <a:latin typeface="Arial" panose="020B0604020202020204" pitchFamily="34" charset="0"/>
              <a:ea typeface="Times New Roman" panose="02020603050405020304" pitchFamily="18" charset="0"/>
              <a:cs typeface="Arial" panose="020B0604020202020204" pitchFamily="34" charset="0"/>
            </a:endParaRPr>
          </a:p>
          <a:p>
            <a:r>
              <a:rPr lang="en-GB" altLang="en-US" b="1" dirty="0">
                <a:latin typeface="Arial" panose="020B0604020202020204" pitchFamily="34" charset="0"/>
                <a:ea typeface="Times New Roman" panose="02020603050405020304" pitchFamily="18" charset="0"/>
                <a:cs typeface="Arial" panose="020B0604020202020204" pitchFamily="34" charset="0"/>
              </a:rPr>
              <a:t>Tobacco/Vape industry – financial gain </a:t>
            </a:r>
            <a:r>
              <a:rPr lang="en-GB" altLang="en-US" b="0" dirty="0">
                <a:latin typeface="Arial" panose="020B0604020202020204" pitchFamily="34" charset="0"/>
                <a:ea typeface="Times New Roman" panose="02020603050405020304" pitchFamily="18" charset="0"/>
                <a:cs typeface="Arial" panose="020B0604020202020204" pitchFamily="34" charset="0"/>
              </a:rPr>
              <a:t>Although</a:t>
            </a:r>
            <a:r>
              <a:rPr lang="en-GB" altLang="en-US" b="1" dirty="0">
                <a:latin typeface="Arial" panose="020B0604020202020204" pitchFamily="34" charset="0"/>
                <a:ea typeface="Times New Roman" panose="02020603050405020304" pitchFamily="18" charset="0"/>
                <a:cs typeface="Arial" panose="020B0604020202020204" pitchFamily="34" charset="0"/>
              </a:rPr>
              <a:t> </a:t>
            </a:r>
            <a:r>
              <a:rPr lang="en-GB" altLang="en-US" b="0" dirty="0">
                <a:latin typeface="Arial" panose="020B0604020202020204" pitchFamily="34" charset="0"/>
                <a:ea typeface="Times New Roman" panose="02020603050405020304" pitchFamily="18" charset="0"/>
                <a:cs typeface="Arial" panose="020B0604020202020204" pitchFamily="34" charset="0"/>
              </a:rPr>
              <a:t>Vapes </a:t>
            </a:r>
            <a:r>
              <a:rPr lang="en-GB" altLang="en-US" dirty="0">
                <a:latin typeface="Arial" panose="020B0604020202020204" pitchFamily="34" charset="0"/>
                <a:ea typeface="Times New Roman" panose="02020603050405020304" pitchFamily="18" charset="0"/>
                <a:cs typeface="Arial" panose="020B0604020202020204" pitchFamily="34" charset="0"/>
              </a:rPr>
              <a:t> are a better option for an adult smoker to use as a quit aid from Tobacco smoking – young people body /brain still developing going through changes key message is don’t smoke /don’t Vape. Young people that do become addicted to Nicotine  </a:t>
            </a:r>
            <a:r>
              <a:rPr lang="en-GB" altLang="en-US" dirty="0" err="1">
                <a:latin typeface="Arial" panose="020B0604020202020204" pitchFamily="34" charset="0"/>
                <a:ea typeface="Times New Roman" panose="02020603050405020304" pitchFamily="18" charset="0"/>
                <a:cs typeface="Arial" panose="020B0604020202020204" pitchFamily="34" charset="0"/>
              </a:rPr>
              <a:t>beit</a:t>
            </a:r>
            <a:r>
              <a:rPr lang="en-GB" altLang="en-US" dirty="0">
                <a:latin typeface="Arial" panose="020B0604020202020204" pitchFamily="34" charset="0"/>
                <a:ea typeface="Times New Roman" panose="02020603050405020304" pitchFamily="18" charset="0"/>
                <a:cs typeface="Arial" panose="020B0604020202020204" pitchFamily="34" charset="0"/>
              </a:rPr>
              <a:t> through smoking or Vaping  –  means longer time for usage and increase to the addiction of </a:t>
            </a:r>
            <a:r>
              <a:rPr lang="en-GB" altLang="en-US">
                <a:latin typeface="Arial" panose="020B0604020202020204" pitchFamily="34" charset="0"/>
                <a:ea typeface="Times New Roman" panose="02020603050405020304" pitchFamily="18" charset="0"/>
                <a:cs typeface="Arial" panose="020B0604020202020204" pitchFamily="34" charset="0"/>
              </a:rPr>
              <a:t>Nicotine  </a:t>
            </a:r>
            <a:r>
              <a:rPr lang="en-GB" altLang="en-US" dirty="0">
                <a:latin typeface="Arial" panose="020B0604020202020204" pitchFamily="34" charset="0"/>
                <a:ea typeface="Times New Roman" panose="02020603050405020304" pitchFamily="18" charset="0"/>
                <a:cs typeface="Arial" panose="020B0604020202020204" pitchFamily="34" charset="0"/>
              </a:rPr>
              <a:t>– adds to the financial gain to tobacco /vaping industry. </a:t>
            </a:r>
          </a:p>
          <a:p>
            <a:endParaRPr lang="en-GB" altLang="en-US" dirty="0">
              <a:latin typeface="Times" panose="02020603050405020304" pitchFamily="18" charset="0"/>
              <a:ea typeface="Times New Roman" panose="02020603050405020304" pitchFamily="18" charset="0"/>
              <a:cs typeface="Arial" panose="020B0604020202020204" pitchFamily="34" charset="0"/>
            </a:endParaRPr>
          </a:p>
        </p:txBody>
      </p:sp>
      <p:sp>
        <p:nvSpPr>
          <p:cNvPr id="22532" name="Slide Number Placeholder 3">
            <a:extLst>
              <a:ext uri="{FF2B5EF4-FFF2-40B4-BE49-F238E27FC236}">
                <a16:creationId xmlns:a16="http://schemas.microsoft.com/office/drawing/2014/main" id="{CCE826FD-D241-67B2-337A-005218F55B0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0DFA482A-1DFA-4C72-B609-48DBB995B268}" type="slidenum">
              <a:rPr lang="en-GB" altLang="en-US" sz="1200" smtClean="0"/>
              <a:pPr/>
              <a:t>9</a:t>
            </a:fld>
            <a:endParaRPr lang="en-GB"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2A3AD-F3AC-D22E-8BD5-C6AF9D0BEA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7C4BCC5-005A-4135-21E4-7059718EE4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8A1487A-B57E-4F51-071D-6A1AE0C1988D}"/>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5" name="Footer Placeholder 4">
            <a:extLst>
              <a:ext uri="{FF2B5EF4-FFF2-40B4-BE49-F238E27FC236}">
                <a16:creationId xmlns:a16="http://schemas.microsoft.com/office/drawing/2014/main" id="{B8FD2EDD-A69B-3BAC-6436-E0CFE1E3A0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5CB018-99CD-592C-3E40-6A245CA8FF63}"/>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1696173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363C1-0770-0C80-209E-8698EAC90A8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2CA10E-B08D-E3AC-2819-24B3B853A9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18D5C9-E39C-56D3-9857-4DF277E6AE44}"/>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5" name="Footer Placeholder 4">
            <a:extLst>
              <a:ext uri="{FF2B5EF4-FFF2-40B4-BE49-F238E27FC236}">
                <a16:creationId xmlns:a16="http://schemas.microsoft.com/office/drawing/2014/main" id="{3AEBC644-F1DA-8E9C-9674-048BB1386E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EBF2F2-3681-9148-BC14-608A17BEC5F2}"/>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4031786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FEFEA2-BEF0-7A55-6B55-69175B5B3EC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1C7BFD1-FE69-69DA-433F-5F83CA36FB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FE71C4-3101-319F-6492-6BCE9F2B70E4}"/>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5" name="Footer Placeholder 4">
            <a:extLst>
              <a:ext uri="{FF2B5EF4-FFF2-40B4-BE49-F238E27FC236}">
                <a16:creationId xmlns:a16="http://schemas.microsoft.com/office/drawing/2014/main" id="{A1A11A0E-77B0-751B-88A6-62F154C0B6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ED4854-C146-441E-6D2E-73F2B9F14BC2}"/>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3024312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3F052-64B5-EFF8-2D6E-7811AD829E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835E75-8D2A-DEAD-4F13-43FC9155F2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B842B3-789B-6C0F-F99F-51CAC324D22F}"/>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5" name="Footer Placeholder 4">
            <a:extLst>
              <a:ext uri="{FF2B5EF4-FFF2-40B4-BE49-F238E27FC236}">
                <a16:creationId xmlns:a16="http://schemas.microsoft.com/office/drawing/2014/main" id="{25FB0D8F-CBA1-E607-5D10-738E8D9E7F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805A95-EC0B-A226-A32D-88DB5A3C8EC3}"/>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2589274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AAF3A-5165-C49A-4017-AF24056EEF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9F15DA5-8561-0BFA-A8A7-09B6083A66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056E89-26E0-9451-0A96-87A64EF5AA92}"/>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5" name="Footer Placeholder 4">
            <a:extLst>
              <a:ext uri="{FF2B5EF4-FFF2-40B4-BE49-F238E27FC236}">
                <a16:creationId xmlns:a16="http://schemas.microsoft.com/office/drawing/2014/main" id="{D91EE106-15BA-E58F-19C3-69DFB74ED6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08B75A-2B29-774B-2F7D-569672399B7A}"/>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3659159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344D0-3394-38EA-EB4E-462329FC502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D8FE08-5A82-7E85-0584-FB767B3AD28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BEE99AE-7459-9930-89B2-EB626B57A6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85529B2-19CF-4A0C-AD65-2BDC79CA7937}"/>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6" name="Footer Placeholder 5">
            <a:extLst>
              <a:ext uri="{FF2B5EF4-FFF2-40B4-BE49-F238E27FC236}">
                <a16:creationId xmlns:a16="http://schemas.microsoft.com/office/drawing/2014/main" id="{7C3148FA-17C6-9CE0-4E12-1DF5977CF3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323D4C-38F8-03D2-EFCC-76464407CBBE}"/>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2414784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A086C-4717-47A0-9BE6-EBE12CDE57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4464BCB-E851-8290-7AC5-8FD2CF5B41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5A4994-0FCA-09AA-3B00-547BE02604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5FF9C26-2D02-0ADB-54A4-A57B9682AC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946ED9-FEC7-54BC-9E7F-D8588CA2AC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9346C4-6B45-302C-B4B8-6F1BB4F9BB3F}"/>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8" name="Footer Placeholder 7">
            <a:extLst>
              <a:ext uri="{FF2B5EF4-FFF2-40B4-BE49-F238E27FC236}">
                <a16:creationId xmlns:a16="http://schemas.microsoft.com/office/drawing/2014/main" id="{BE437F8B-BE93-34B9-E010-091008ADD91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CE33B16-180D-891B-932D-1B180AE53F3D}"/>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1226539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50049-FCFE-1868-3F0F-C5392F3F1ED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8B195E9-82D1-9ED5-B98F-A992930960A3}"/>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4" name="Footer Placeholder 3">
            <a:extLst>
              <a:ext uri="{FF2B5EF4-FFF2-40B4-BE49-F238E27FC236}">
                <a16:creationId xmlns:a16="http://schemas.microsoft.com/office/drawing/2014/main" id="{BA2AEF05-5AF5-AE51-5004-D305B6C411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F36F87E-FA5E-DD71-B2E7-4F5716809156}"/>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4158013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2A1FBE-A089-6E0C-C0A3-CAE7F9D156C2}"/>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3" name="Footer Placeholder 2">
            <a:extLst>
              <a:ext uri="{FF2B5EF4-FFF2-40B4-BE49-F238E27FC236}">
                <a16:creationId xmlns:a16="http://schemas.microsoft.com/office/drawing/2014/main" id="{26981840-3226-9145-5653-94E304D9283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9676167-7CAB-78F0-9A06-ACC6FE7A1C21}"/>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2079174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9E516-9E18-FC84-48F7-E30448E532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0CBC20-C198-4B45-80B5-76C0D2FEA2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19D3C90-4304-B3A4-897B-9993B8D87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4107B0-7D5C-C657-81A9-6BE45D4B7212}"/>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6" name="Footer Placeholder 5">
            <a:extLst>
              <a:ext uri="{FF2B5EF4-FFF2-40B4-BE49-F238E27FC236}">
                <a16:creationId xmlns:a16="http://schemas.microsoft.com/office/drawing/2014/main" id="{C166B1A3-ACDF-EE9D-1BCB-256B567FEC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BD917A-F21F-7BA3-7F95-32800E343911}"/>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1999987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55D5D-20DF-1795-505E-BAC9D2A80C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5DEA2D-8322-B3C2-F225-1CC22A179F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7A291F8-5078-9BB7-8F29-DBF8543DB9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B001C8-A3A1-579B-6281-1BC0C0807937}"/>
              </a:ext>
            </a:extLst>
          </p:cNvPr>
          <p:cNvSpPr>
            <a:spLocks noGrp="1"/>
          </p:cNvSpPr>
          <p:nvPr>
            <p:ph type="dt" sz="half" idx="10"/>
          </p:nvPr>
        </p:nvSpPr>
        <p:spPr/>
        <p:txBody>
          <a:bodyPr/>
          <a:lstStyle/>
          <a:p>
            <a:fld id="{33276930-E8C2-4244-8A31-5AEF95D1A2C2}" type="datetimeFigureOut">
              <a:rPr lang="en-GB" smtClean="0"/>
              <a:t>02/07/2025</a:t>
            </a:fld>
            <a:endParaRPr lang="en-GB"/>
          </a:p>
        </p:txBody>
      </p:sp>
      <p:sp>
        <p:nvSpPr>
          <p:cNvPr id="6" name="Footer Placeholder 5">
            <a:extLst>
              <a:ext uri="{FF2B5EF4-FFF2-40B4-BE49-F238E27FC236}">
                <a16:creationId xmlns:a16="http://schemas.microsoft.com/office/drawing/2014/main" id="{4E23E07F-7A96-3468-610B-029D8A8C8C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646D67-D23F-1537-74F0-AD1B0F7DD999}"/>
              </a:ext>
            </a:extLst>
          </p:cNvPr>
          <p:cNvSpPr>
            <a:spLocks noGrp="1"/>
          </p:cNvSpPr>
          <p:nvPr>
            <p:ph type="sldNum" sz="quarter" idx="12"/>
          </p:nvPr>
        </p:nvSpPr>
        <p:spPr/>
        <p:txBody>
          <a:bodyPr/>
          <a:lstStyle/>
          <a:p>
            <a:fld id="{8AD3307C-7E7C-4E30-BC97-7E7F8B27612C}" type="slidenum">
              <a:rPr lang="en-GB" smtClean="0"/>
              <a:t>‹#›</a:t>
            </a:fld>
            <a:endParaRPr lang="en-GB"/>
          </a:p>
        </p:txBody>
      </p:sp>
    </p:spTree>
    <p:extLst>
      <p:ext uri="{BB962C8B-B14F-4D97-AF65-F5344CB8AC3E}">
        <p14:creationId xmlns:p14="http://schemas.microsoft.com/office/powerpoint/2010/main" val="3668384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D90F1-7831-088F-9E62-BCD505C88D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5E7BE8-C108-D431-4CE1-4B23D36CA5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96B875-648A-219D-2D7A-2EC66FE78B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276930-E8C2-4244-8A31-5AEF95D1A2C2}" type="datetimeFigureOut">
              <a:rPr lang="en-GB" smtClean="0"/>
              <a:t>02/07/2025</a:t>
            </a:fld>
            <a:endParaRPr lang="en-GB"/>
          </a:p>
        </p:txBody>
      </p:sp>
      <p:sp>
        <p:nvSpPr>
          <p:cNvPr id="5" name="Footer Placeholder 4">
            <a:extLst>
              <a:ext uri="{FF2B5EF4-FFF2-40B4-BE49-F238E27FC236}">
                <a16:creationId xmlns:a16="http://schemas.microsoft.com/office/drawing/2014/main" id="{72516DA5-8198-D827-87C9-A38C7D4209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17EF230-6676-3846-4012-61DF32D4CA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D3307C-7E7C-4E30-BC97-7E7F8B27612C}" type="slidenum">
              <a:rPr lang="en-GB" smtClean="0"/>
              <a:t>‹#›</a:t>
            </a:fld>
            <a:endParaRPr lang="en-GB"/>
          </a:p>
        </p:txBody>
      </p:sp>
    </p:spTree>
    <p:extLst>
      <p:ext uri="{BB962C8B-B14F-4D97-AF65-F5344CB8AC3E}">
        <p14:creationId xmlns:p14="http://schemas.microsoft.com/office/powerpoint/2010/main" val="1152131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e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person smoking&#10;&#10;Description automatically generated">
            <a:extLst>
              <a:ext uri="{FF2B5EF4-FFF2-40B4-BE49-F238E27FC236}">
                <a16:creationId xmlns:a16="http://schemas.microsoft.com/office/drawing/2014/main" id="{B69307CA-BEE8-8EF6-D8A6-5D32140B8069}"/>
              </a:ext>
            </a:extLst>
          </p:cNvPr>
          <p:cNvPicPr>
            <a:picLocks noChangeAspect="1"/>
          </p:cNvPicPr>
          <p:nvPr/>
        </p:nvPicPr>
        <p:blipFill rotWithShape="1">
          <a:blip r:embed="rId3">
            <a:extLst>
              <a:ext uri="{28A0092B-C50C-407E-A947-70E740481C1C}">
                <a14:useLocalDpi xmlns:a14="http://schemas.microsoft.com/office/drawing/2010/main" val="0"/>
              </a:ext>
            </a:extLst>
          </a:blip>
          <a:srcRect t="1904" b="13826"/>
          <a:stretch/>
        </p:blipFill>
        <p:spPr>
          <a:xfrm>
            <a:off x="0" y="-9331"/>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B3218D-1788-2E6E-05AE-4BB01880CF36}"/>
              </a:ext>
            </a:extLst>
          </p:cNvPr>
          <p:cNvSpPr>
            <a:spLocks noGrp="1"/>
          </p:cNvSpPr>
          <p:nvPr>
            <p:ph type="ctrTitle"/>
          </p:nvPr>
        </p:nvSpPr>
        <p:spPr>
          <a:xfrm>
            <a:off x="523875" y="5317240"/>
            <a:ext cx="11210925" cy="744836"/>
          </a:xfrm>
        </p:spPr>
        <p:txBody>
          <a:bodyPr vert="horz" lIns="91440" tIns="45720" rIns="91440" bIns="45720" rtlCol="0" anchor="ctr">
            <a:normAutofit/>
          </a:bodyPr>
          <a:lstStyle/>
          <a:p>
            <a:r>
              <a:rPr lang="en-US" sz="3600">
                <a:solidFill>
                  <a:schemeClr val="tx1">
                    <a:lumMod val="85000"/>
                    <a:lumOff val="15000"/>
                  </a:schemeClr>
                </a:solidFill>
              </a:rPr>
              <a:t>Tobacco &amp; Vape Education </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443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D864BC3-0E60-9641-DA1E-7A7327A12E5D}"/>
              </a:ext>
            </a:extLst>
          </p:cNvPr>
          <p:cNvSpPr txBox="1">
            <a:spLocks noChangeArrowheads="1"/>
          </p:cNvSpPr>
          <p:nvPr/>
        </p:nvSpPr>
        <p:spPr bwMode="auto">
          <a:xfrm>
            <a:off x="2353815" y="-243408"/>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rtl="0" eaLnBrk="0" fontAlgn="base" hangingPunct="0">
              <a:spcBef>
                <a:spcPct val="0"/>
              </a:spcBef>
              <a:spcAft>
                <a:spcPct val="0"/>
              </a:spcAft>
              <a:defRPr sz="4400" kern="1200" baseline="0">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Times" panose="02020603050405020304" pitchFamily="18" charset="0"/>
              </a:defRPr>
            </a:lvl2pPr>
            <a:lvl3pPr algn="ctr" rtl="0" eaLnBrk="0" fontAlgn="base" hangingPunct="0">
              <a:spcBef>
                <a:spcPct val="0"/>
              </a:spcBef>
              <a:spcAft>
                <a:spcPct val="0"/>
              </a:spcAft>
              <a:defRPr sz="4400">
                <a:solidFill>
                  <a:schemeClr val="tx2"/>
                </a:solidFill>
                <a:latin typeface="Times" panose="02020603050405020304" pitchFamily="18" charset="0"/>
              </a:defRPr>
            </a:lvl3pPr>
            <a:lvl4pPr algn="ctr" rtl="0" eaLnBrk="0" fontAlgn="base" hangingPunct="0">
              <a:spcBef>
                <a:spcPct val="0"/>
              </a:spcBef>
              <a:spcAft>
                <a:spcPct val="0"/>
              </a:spcAft>
              <a:defRPr sz="4400">
                <a:solidFill>
                  <a:schemeClr val="tx2"/>
                </a:solidFill>
                <a:latin typeface="Times" panose="02020603050405020304" pitchFamily="18" charset="0"/>
              </a:defRPr>
            </a:lvl4pPr>
            <a:lvl5pPr algn="ctr" rtl="0" eaLnBrk="0" fontAlgn="base" hangingPunct="0">
              <a:spcBef>
                <a:spcPct val="0"/>
              </a:spcBef>
              <a:spcAft>
                <a:spcPct val="0"/>
              </a:spcAft>
              <a:defRPr sz="4400">
                <a:solidFill>
                  <a:schemeClr val="tx2"/>
                </a:solidFill>
                <a:latin typeface="Times" panose="02020603050405020304" pitchFamily="18" charset="0"/>
              </a:defRPr>
            </a:lvl5pPr>
            <a:lvl6pPr marL="457200" algn="ctr" rtl="0" fontAlgn="base">
              <a:spcBef>
                <a:spcPct val="0"/>
              </a:spcBef>
              <a:spcAft>
                <a:spcPct val="0"/>
              </a:spcAft>
              <a:defRPr sz="4400">
                <a:solidFill>
                  <a:schemeClr val="tx2"/>
                </a:solidFill>
                <a:latin typeface="Times" panose="02020603050405020304" pitchFamily="18" charset="0"/>
              </a:defRPr>
            </a:lvl6pPr>
            <a:lvl7pPr marL="914400" algn="ctr" rtl="0" fontAlgn="base">
              <a:spcBef>
                <a:spcPct val="0"/>
              </a:spcBef>
              <a:spcAft>
                <a:spcPct val="0"/>
              </a:spcAft>
              <a:defRPr sz="4400">
                <a:solidFill>
                  <a:schemeClr val="tx2"/>
                </a:solidFill>
                <a:latin typeface="Times" panose="02020603050405020304" pitchFamily="18" charset="0"/>
              </a:defRPr>
            </a:lvl7pPr>
            <a:lvl8pPr marL="1371600" algn="ctr" rtl="0" fontAlgn="base">
              <a:spcBef>
                <a:spcPct val="0"/>
              </a:spcBef>
              <a:spcAft>
                <a:spcPct val="0"/>
              </a:spcAft>
              <a:defRPr sz="4400">
                <a:solidFill>
                  <a:schemeClr val="tx2"/>
                </a:solidFill>
                <a:latin typeface="Times" panose="02020603050405020304" pitchFamily="18" charset="0"/>
              </a:defRPr>
            </a:lvl8pPr>
            <a:lvl9pPr marL="1828800" algn="ctr" rtl="0" fontAlgn="base">
              <a:spcBef>
                <a:spcPct val="0"/>
              </a:spcBef>
              <a:spcAft>
                <a:spcPct val="0"/>
              </a:spcAft>
              <a:defRPr sz="4400">
                <a:solidFill>
                  <a:schemeClr val="tx2"/>
                </a:solidFill>
                <a:latin typeface="Times" panose="02020603050405020304" pitchFamily="18" charset="0"/>
              </a:defRPr>
            </a:lvl9pPr>
          </a:lstStyle>
          <a:p>
            <a:r>
              <a:rPr lang="en-GB" altLang="en-US" sz="4000" u="sng" dirty="0">
                <a:solidFill>
                  <a:srgbClr val="005A84"/>
                </a:solidFill>
                <a:latin typeface="Arial" panose="020B0604020202020204" pitchFamily="34" charset="0"/>
                <a:cs typeface="Arial" panose="020B0604020202020204" pitchFamily="34" charset="0"/>
              </a:rPr>
              <a:t>Short term effects </a:t>
            </a:r>
          </a:p>
        </p:txBody>
      </p:sp>
      <p:graphicFrame>
        <p:nvGraphicFramePr>
          <p:cNvPr id="5" name="Content Placeholder 4">
            <a:extLst>
              <a:ext uri="{FF2B5EF4-FFF2-40B4-BE49-F238E27FC236}">
                <a16:creationId xmlns:a16="http://schemas.microsoft.com/office/drawing/2014/main" id="{82D52F46-0BD1-3520-5F7C-A6164BAB32A7}"/>
              </a:ext>
            </a:extLst>
          </p:cNvPr>
          <p:cNvGraphicFramePr>
            <a:graphicFrameLocks/>
          </p:cNvGraphicFramePr>
          <p:nvPr/>
        </p:nvGraphicFramePr>
        <p:xfrm>
          <a:off x="2205002" y="1412776"/>
          <a:ext cx="7772400" cy="2834640"/>
        </p:xfrm>
        <a:graphic>
          <a:graphicData uri="http://schemas.openxmlformats.org/drawingml/2006/table">
            <a:tbl>
              <a:tblPr firstRow="1" bandRow="1">
                <a:tableStyleId>{E8B1032C-EA38-4F05-BA0D-38AFFFC7BED3}</a:tableStyleId>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370840">
                <a:tc>
                  <a:txBody>
                    <a:bodyPr/>
                    <a:lstStyle/>
                    <a:p>
                      <a:pPr algn="ctr"/>
                      <a:r>
                        <a:rPr lang="en-GB" sz="2400" dirty="0">
                          <a:solidFill>
                            <a:schemeClr val="tx1"/>
                          </a:solidFill>
                          <a:latin typeface="Arial" panose="020B0604020202020204" pitchFamily="34" charset="0"/>
                          <a:cs typeface="Arial" panose="020B0604020202020204" pitchFamily="34" charset="0"/>
                        </a:rPr>
                        <a:t>Tobacco</a:t>
                      </a:r>
                    </a:p>
                  </a:txBody>
                  <a:tcPr/>
                </a:tc>
                <a:tc>
                  <a:txBody>
                    <a:bodyPr/>
                    <a:lstStyle/>
                    <a:p>
                      <a:pPr algn="ctr"/>
                      <a:r>
                        <a:rPr lang="en-GB" sz="2400" dirty="0">
                          <a:solidFill>
                            <a:schemeClr val="tx1"/>
                          </a:solidFill>
                          <a:latin typeface="Arial" panose="020B0604020202020204" pitchFamily="34" charset="0"/>
                          <a:cs typeface="Arial" panose="020B0604020202020204" pitchFamily="34" charset="0"/>
                        </a:rPr>
                        <a:t>Vaping</a:t>
                      </a:r>
                    </a:p>
                  </a:txBody>
                  <a:tcPr/>
                </a:tc>
                <a:extLst>
                  <a:ext uri="{0D108BD9-81ED-4DB2-BD59-A6C34878D82A}">
                    <a16:rowId xmlns:a16="http://schemas.microsoft.com/office/drawing/2014/main" val="10000"/>
                  </a:ext>
                </a:extLst>
              </a:tr>
              <a:tr h="370840">
                <a:tc>
                  <a:txBody>
                    <a:bodyPr/>
                    <a:lstStyle/>
                    <a:p>
                      <a:r>
                        <a:rPr lang="en-GB" sz="2000" dirty="0">
                          <a:latin typeface="Arial" panose="020B0604020202020204" pitchFamily="34" charset="0"/>
                          <a:cs typeface="Arial" panose="020B0604020202020204" pitchFamily="34" charset="0"/>
                        </a:rPr>
                        <a:t>Coughing &amp; Wheezing</a:t>
                      </a:r>
                    </a:p>
                  </a:txBody>
                  <a:tcPr/>
                </a:tc>
                <a:tc>
                  <a:txBody>
                    <a:bodyPr/>
                    <a:lstStyle/>
                    <a:p>
                      <a:r>
                        <a:rPr lang="en-US" sz="2000" b="0" i="0" kern="1200" dirty="0">
                          <a:solidFill>
                            <a:schemeClr val="tx1"/>
                          </a:solidFill>
                          <a:effectLst/>
                          <a:latin typeface="Arial" panose="020B0604020202020204" pitchFamily="34" charset="0"/>
                          <a:ea typeface="+mn-ea"/>
                          <a:cs typeface="Arial" panose="020B0604020202020204" pitchFamily="34" charset="0"/>
                        </a:rPr>
                        <a:t>Coughing</a:t>
                      </a:r>
                    </a:p>
                  </a:txBody>
                  <a:tcPr/>
                </a:tc>
                <a:extLst>
                  <a:ext uri="{0D108BD9-81ED-4DB2-BD59-A6C34878D82A}">
                    <a16:rowId xmlns:a16="http://schemas.microsoft.com/office/drawing/2014/main" val="10001"/>
                  </a:ext>
                </a:extLst>
              </a:tr>
              <a:tr h="370840">
                <a:tc>
                  <a:txBody>
                    <a:bodyPr/>
                    <a:lstStyle/>
                    <a:p>
                      <a:r>
                        <a:rPr lang="en-GB" sz="2000" dirty="0">
                          <a:latin typeface="Arial" panose="020B0604020202020204" pitchFamily="34" charset="0"/>
                          <a:cs typeface="Arial" panose="020B0604020202020204" pitchFamily="34" charset="0"/>
                        </a:rPr>
                        <a:t>Shortness of breath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Shortness of breath</a:t>
                      </a:r>
                    </a:p>
                  </a:txBody>
                  <a:tcPr/>
                </a:tc>
                <a:extLst>
                  <a:ext uri="{0D108BD9-81ED-4DB2-BD59-A6C34878D82A}">
                    <a16:rowId xmlns:a16="http://schemas.microsoft.com/office/drawing/2014/main" val="10002"/>
                  </a:ext>
                </a:extLst>
              </a:tr>
              <a:tr h="370840">
                <a:tc>
                  <a:txBody>
                    <a:bodyPr/>
                    <a:lstStyle/>
                    <a:p>
                      <a:r>
                        <a:rPr lang="en-GB" sz="2000" dirty="0">
                          <a:latin typeface="Arial" panose="020B0604020202020204" pitchFamily="34" charset="0"/>
                          <a:cs typeface="Arial" panose="020B0604020202020204" pitchFamily="34" charset="0"/>
                        </a:rPr>
                        <a:t>Reduced appetite</a:t>
                      </a:r>
                    </a:p>
                  </a:txBody>
                  <a:tcPr/>
                </a:tc>
                <a:tc>
                  <a:txBody>
                    <a:bodyPr/>
                    <a:lstStyle/>
                    <a:p>
                      <a:r>
                        <a:rPr lang="en-GB" sz="2000" dirty="0">
                          <a:latin typeface="Arial" panose="020B0604020202020204" pitchFamily="34" charset="0"/>
                          <a:cs typeface="Arial" panose="020B0604020202020204" pitchFamily="34" charset="0"/>
                        </a:rPr>
                        <a:t>Reduced Appetite </a:t>
                      </a:r>
                    </a:p>
                  </a:txBody>
                  <a:tcPr/>
                </a:tc>
                <a:extLst>
                  <a:ext uri="{0D108BD9-81ED-4DB2-BD59-A6C34878D82A}">
                    <a16:rowId xmlns:a16="http://schemas.microsoft.com/office/drawing/2014/main" val="10003"/>
                  </a:ext>
                </a:extLst>
              </a:tr>
              <a:tr h="370840">
                <a:tc>
                  <a:txBody>
                    <a:bodyPr/>
                    <a:lstStyle/>
                    <a:p>
                      <a:r>
                        <a:rPr lang="en-GB" sz="2000" dirty="0">
                          <a:latin typeface="Arial" panose="020B0604020202020204" pitchFamily="34" charset="0"/>
                          <a:cs typeface="Arial" panose="020B0604020202020204" pitchFamily="34" charset="0"/>
                        </a:rPr>
                        <a:t>Headache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Headaches</a:t>
                      </a:r>
                    </a:p>
                  </a:txBody>
                  <a:tcPr/>
                </a:tc>
                <a:extLst>
                  <a:ext uri="{0D108BD9-81ED-4DB2-BD59-A6C34878D82A}">
                    <a16:rowId xmlns:a16="http://schemas.microsoft.com/office/drawing/2014/main" val="10004"/>
                  </a:ext>
                </a:extLst>
              </a:tr>
              <a:tr h="370840">
                <a:tc>
                  <a:txBody>
                    <a:bodyPr/>
                    <a:lstStyle/>
                    <a:p>
                      <a:r>
                        <a:rPr lang="en-GB" sz="2000" dirty="0">
                          <a:latin typeface="Arial" panose="020B0604020202020204" pitchFamily="34" charset="0"/>
                          <a:cs typeface="Arial" panose="020B0604020202020204" pitchFamily="34" charset="0"/>
                        </a:rPr>
                        <a:t>Mouth &amp; throat irritation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Arial" panose="020B0604020202020204" pitchFamily="34" charset="0"/>
                          <a:cs typeface="Arial" panose="020B0604020202020204" pitchFamily="34" charset="0"/>
                        </a:rPr>
                        <a:t>Mouth &amp; throat irritation</a:t>
                      </a:r>
                    </a:p>
                  </a:txBody>
                  <a:tcPr/>
                </a:tc>
                <a:extLst>
                  <a:ext uri="{0D108BD9-81ED-4DB2-BD59-A6C34878D82A}">
                    <a16:rowId xmlns:a16="http://schemas.microsoft.com/office/drawing/2014/main" val="10005"/>
                  </a:ext>
                </a:extLst>
              </a:tr>
              <a:tr h="370840">
                <a:tc>
                  <a:txBody>
                    <a:bodyPr/>
                    <a:lstStyle/>
                    <a:p>
                      <a:r>
                        <a:rPr lang="en-GB" sz="2000" dirty="0">
                          <a:latin typeface="Arial" panose="020B0604020202020204" pitchFamily="34" charset="0"/>
                          <a:cs typeface="Arial" panose="020B0604020202020204" pitchFamily="34" charset="0"/>
                        </a:rPr>
                        <a:t>Increased HR &amp; BP</a:t>
                      </a:r>
                    </a:p>
                  </a:txBody>
                  <a:tcPr/>
                </a:tc>
                <a:tc>
                  <a:txBody>
                    <a:bodyPr/>
                    <a:lstStyle/>
                    <a:p>
                      <a:r>
                        <a:rPr lang="en-GB" sz="2000" dirty="0">
                          <a:latin typeface="Arial" panose="020B0604020202020204" pitchFamily="34" charset="0"/>
                          <a:cs typeface="Arial" panose="020B0604020202020204" pitchFamily="34" charset="0"/>
                        </a:rPr>
                        <a:t>Increased HR &amp; BP</a:t>
                      </a:r>
                    </a:p>
                  </a:txBody>
                  <a:tcPr/>
                </a:tc>
                <a:extLst>
                  <a:ext uri="{0D108BD9-81ED-4DB2-BD59-A6C34878D82A}">
                    <a16:rowId xmlns:a16="http://schemas.microsoft.com/office/drawing/2014/main" val="1774105538"/>
                  </a:ext>
                </a:extLst>
              </a:tr>
            </a:tbl>
          </a:graphicData>
        </a:graphic>
      </p:graphicFrame>
      <p:sp>
        <p:nvSpPr>
          <p:cNvPr id="6" name="TextBox 5">
            <a:extLst>
              <a:ext uri="{FF2B5EF4-FFF2-40B4-BE49-F238E27FC236}">
                <a16:creationId xmlns:a16="http://schemas.microsoft.com/office/drawing/2014/main" id="{24938294-20E0-ACED-C8C1-AA05BA41ED12}"/>
              </a:ext>
            </a:extLst>
          </p:cNvPr>
          <p:cNvSpPr txBox="1"/>
          <p:nvPr/>
        </p:nvSpPr>
        <p:spPr>
          <a:xfrm>
            <a:off x="1991545" y="4941169"/>
            <a:ext cx="8496943" cy="646331"/>
          </a:xfrm>
          <a:prstGeom prst="rect">
            <a:avLst/>
          </a:prstGeom>
          <a:noFill/>
        </p:spPr>
        <p:txBody>
          <a:bodyPr wrap="square" rtlCol="0">
            <a:spAutoFit/>
          </a:bodyPr>
          <a:lstStyle/>
          <a:p>
            <a:r>
              <a:rPr lang="en-GB" b="1" dirty="0">
                <a:solidFill>
                  <a:srgbClr val="005A84"/>
                </a:solidFill>
                <a:latin typeface="Arial" panose="020B0604020202020204" pitchFamily="34" charset="0"/>
                <a:cs typeface="Arial" panose="020B0604020202020204" pitchFamily="34" charset="0"/>
              </a:rPr>
              <a:t>“If you don’t smoke, don’t vape” </a:t>
            </a:r>
            <a:r>
              <a:rPr lang="en-GB" dirty="0">
                <a:solidFill>
                  <a:srgbClr val="005A84"/>
                </a:solidFill>
                <a:latin typeface="Arial" panose="020B0604020202020204" pitchFamily="34" charset="0"/>
                <a:cs typeface="Arial" panose="020B0604020202020204" pitchFamily="34" charset="0"/>
              </a:rPr>
              <a:t>– </a:t>
            </a:r>
            <a:r>
              <a:rPr lang="en-GB" i="1" dirty="0">
                <a:solidFill>
                  <a:srgbClr val="005A84"/>
                </a:solidFill>
                <a:latin typeface="Arial" panose="020B0604020202020204" pitchFamily="34" charset="0"/>
                <a:cs typeface="Arial" panose="020B0604020202020204" pitchFamily="34" charset="0"/>
              </a:rPr>
              <a:t>Chris Whitty, Chief Medical Officer, May 2023.</a:t>
            </a:r>
          </a:p>
        </p:txBody>
      </p:sp>
    </p:spTree>
    <p:extLst>
      <p:ext uri="{BB962C8B-B14F-4D97-AF65-F5344CB8AC3E}">
        <p14:creationId xmlns:p14="http://schemas.microsoft.com/office/powerpoint/2010/main" val="3462577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8EF2ACC-DF3B-E9CB-6F5F-B2057DD3B11A}"/>
              </a:ext>
            </a:extLst>
          </p:cNvPr>
          <p:cNvSpPr/>
          <p:nvPr/>
        </p:nvSpPr>
        <p:spPr bwMode="auto">
          <a:xfrm flipH="1">
            <a:off x="8445976" y="5301208"/>
            <a:ext cx="2222025" cy="155679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latin typeface="Times" panose="02020603050405020304" pitchFamily="18" charset="0"/>
            </a:endParaRPr>
          </a:p>
        </p:txBody>
      </p:sp>
      <p:sp>
        <p:nvSpPr>
          <p:cNvPr id="3" name="Rectangle 2">
            <a:extLst>
              <a:ext uri="{FF2B5EF4-FFF2-40B4-BE49-F238E27FC236}">
                <a16:creationId xmlns:a16="http://schemas.microsoft.com/office/drawing/2014/main" id="{44754EA6-73D3-474B-8A25-AD79132F580C}"/>
              </a:ext>
            </a:extLst>
          </p:cNvPr>
          <p:cNvSpPr/>
          <p:nvPr/>
        </p:nvSpPr>
        <p:spPr bwMode="auto">
          <a:xfrm>
            <a:off x="1811524" y="6237312"/>
            <a:ext cx="2628292" cy="39604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latin typeface="Times" panose="02020603050405020304" pitchFamily="18" charset="0"/>
            </a:endParaRPr>
          </a:p>
        </p:txBody>
      </p:sp>
      <p:sp>
        <p:nvSpPr>
          <p:cNvPr id="2" name="Title 1">
            <a:extLst>
              <a:ext uri="{FF2B5EF4-FFF2-40B4-BE49-F238E27FC236}">
                <a16:creationId xmlns:a16="http://schemas.microsoft.com/office/drawing/2014/main" id="{CD7A758E-3E8F-D9E2-B07A-1252DAFA1480}"/>
              </a:ext>
            </a:extLst>
          </p:cNvPr>
          <p:cNvSpPr>
            <a:spLocks noGrp="1" noRot="1" noMove="1" noResize="1" noEditPoints="1" noAdjustHandles="1" noChangeArrowheads="1" noChangeShapeType="1"/>
          </p:cNvSpPr>
          <p:nvPr>
            <p:ph type="ctrTitle"/>
          </p:nvPr>
        </p:nvSpPr>
        <p:spPr>
          <a:xfrm>
            <a:off x="2667000" y="260649"/>
            <a:ext cx="6858000" cy="938485"/>
          </a:xfrm>
        </p:spPr>
        <p:txBody>
          <a:bodyPr/>
          <a:lstStyle/>
          <a:p>
            <a:r>
              <a:rPr lang="en-GB" sz="4000" u="sng" dirty="0">
                <a:solidFill>
                  <a:srgbClr val="005A84"/>
                </a:solidFill>
                <a:latin typeface="Arial" panose="020B0604020202020204" pitchFamily="34" charset="0"/>
                <a:cs typeface="Arial" panose="020B0604020202020204" pitchFamily="34" charset="0"/>
              </a:rPr>
              <a:t>Long term Risk</a:t>
            </a:r>
          </a:p>
        </p:txBody>
      </p:sp>
      <p:graphicFrame>
        <p:nvGraphicFramePr>
          <p:cNvPr id="4" name="Content Placeholder 4">
            <a:extLst>
              <a:ext uri="{FF2B5EF4-FFF2-40B4-BE49-F238E27FC236}">
                <a16:creationId xmlns:a16="http://schemas.microsoft.com/office/drawing/2014/main" id="{80EA24FE-6ED0-4CC8-1797-38507A6204C1}"/>
              </a:ext>
            </a:extLst>
          </p:cNvPr>
          <p:cNvGraphicFramePr>
            <a:graphicFrameLocks/>
          </p:cNvGraphicFramePr>
          <p:nvPr/>
        </p:nvGraphicFramePr>
        <p:xfrm>
          <a:off x="1811524" y="1199247"/>
          <a:ext cx="8568952" cy="5223213"/>
        </p:xfrm>
        <a:graphic>
          <a:graphicData uri="http://schemas.openxmlformats.org/drawingml/2006/table">
            <a:tbl>
              <a:tblPr firstRow="1" bandRow="1">
                <a:tableStyleId>{E8B1032C-EA38-4F05-BA0D-38AFFFC7BED3}</a:tableStyleId>
              </a:tblPr>
              <a:tblGrid>
                <a:gridCol w="4212468">
                  <a:extLst>
                    <a:ext uri="{9D8B030D-6E8A-4147-A177-3AD203B41FA5}">
                      <a16:colId xmlns:a16="http://schemas.microsoft.com/office/drawing/2014/main" val="20000"/>
                    </a:ext>
                  </a:extLst>
                </a:gridCol>
                <a:gridCol w="4356484">
                  <a:extLst>
                    <a:ext uri="{9D8B030D-6E8A-4147-A177-3AD203B41FA5}">
                      <a16:colId xmlns:a16="http://schemas.microsoft.com/office/drawing/2014/main" val="20001"/>
                    </a:ext>
                  </a:extLst>
                </a:gridCol>
              </a:tblGrid>
              <a:tr h="395628">
                <a:tc>
                  <a:txBody>
                    <a:bodyPr/>
                    <a:lstStyle/>
                    <a:p>
                      <a:pPr algn="ctr"/>
                      <a:r>
                        <a:rPr lang="en-GB" sz="2400" dirty="0">
                          <a:solidFill>
                            <a:schemeClr val="tx1"/>
                          </a:solidFill>
                          <a:latin typeface="Arial" panose="020B0604020202020204" pitchFamily="34" charset="0"/>
                          <a:cs typeface="Arial" panose="020B0604020202020204" pitchFamily="34" charset="0"/>
                        </a:rPr>
                        <a:t>Tobacco</a:t>
                      </a:r>
                    </a:p>
                  </a:txBody>
                  <a:tcPr marL="91449" marR="91449" marT="45733" marB="45733"/>
                </a:tc>
                <a:tc>
                  <a:txBody>
                    <a:bodyPr/>
                    <a:lstStyle/>
                    <a:p>
                      <a:pPr algn="ctr"/>
                      <a:r>
                        <a:rPr lang="en-GB" sz="2400" dirty="0">
                          <a:solidFill>
                            <a:schemeClr val="tx1"/>
                          </a:solidFill>
                          <a:latin typeface="Arial" panose="020B0604020202020204" pitchFamily="34" charset="0"/>
                          <a:cs typeface="Arial" panose="020B0604020202020204" pitchFamily="34" charset="0"/>
                        </a:rPr>
                        <a:t>Vaping</a:t>
                      </a:r>
                    </a:p>
                  </a:txBody>
                  <a:tcPr marL="91449" marR="91449" marT="45733" marB="45733"/>
                </a:tc>
                <a:extLst>
                  <a:ext uri="{0D108BD9-81ED-4DB2-BD59-A6C34878D82A}">
                    <a16:rowId xmlns:a16="http://schemas.microsoft.com/office/drawing/2014/main" val="10000"/>
                  </a:ext>
                </a:extLst>
              </a:tr>
              <a:tr h="342881">
                <a:tc>
                  <a:txBody>
                    <a:bodyPr/>
                    <a:lstStyle/>
                    <a:p>
                      <a:r>
                        <a:rPr lang="en-GB" sz="2000" dirty="0">
                          <a:latin typeface="Arial" panose="020B0604020202020204" pitchFamily="34" charset="0"/>
                          <a:cs typeface="Arial" panose="020B0604020202020204" pitchFamily="34" charset="0"/>
                        </a:rPr>
                        <a:t>Reduce lung function</a:t>
                      </a:r>
                    </a:p>
                  </a:txBody>
                  <a:tcPr marL="91449" marR="91449" marT="45733" marB="45733"/>
                </a:tc>
                <a:tc>
                  <a:txBody>
                    <a:bodyPr/>
                    <a:lstStyle/>
                    <a:p>
                      <a:r>
                        <a:rPr lang="en-GB" sz="2000" dirty="0">
                          <a:latin typeface="Arial" panose="020B0604020202020204" pitchFamily="34" charset="0"/>
                          <a:cs typeface="Arial" panose="020B0604020202020204" pitchFamily="34" charset="0"/>
                        </a:rPr>
                        <a:t>Develop an addiction</a:t>
                      </a:r>
                    </a:p>
                  </a:txBody>
                  <a:tcPr marL="91449" marR="91449" marT="45733" marB="45733"/>
                </a:tc>
                <a:extLst>
                  <a:ext uri="{0D108BD9-81ED-4DB2-BD59-A6C34878D82A}">
                    <a16:rowId xmlns:a16="http://schemas.microsoft.com/office/drawing/2014/main" val="10001"/>
                  </a:ext>
                </a:extLst>
              </a:tr>
              <a:tr h="342881">
                <a:tc>
                  <a:txBody>
                    <a:bodyPr/>
                    <a:lstStyle/>
                    <a:p>
                      <a:r>
                        <a:rPr lang="en-GB" sz="2000" dirty="0">
                          <a:latin typeface="Arial" panose="020B0604020202020204" pitchFamily="34" charset="0"/>
                          <a:cs typeface="Arial" panose="020B0604020202020204" pitchFamily="34" charset="0"/>
                        </a:rPr>
                        <a:t>Weaken immune system</a:t>
                      </a:r>
                    </a:p>
                  </a:txBody>
                  <a:tcPr marL="91449" marR="91449" marT="45733" marB="45733"/>
                </a:tc>
                <a:tc>
                  <a:txBody>
                    <a:bodyPr/>
                    <a:lstStyle/>
                    <a:p>
                      <a:r>
                        <a:rPr lang="en-GB" sz="2000" dirty="0">
                          <a:latin typeface="Arial" panose="020B0604020202020204" pitchFamily="34" charset="0"/>
                          <a:cs typeface="Arial" panose="020B0604020202020204" pitchFamily="34" charset="0"/>
                        </a:rPr>
                        <a:t>Gateway to tobacco smoke</a:t>
                      </a:r>
                    </a:p>
                  </a:txBody>
                  <a:tcPr marL="91449" marR="91449" marT="45733" marB="45733"/>
                </a:tc>
                <a:extLst>
                  <a:ext uri="{0D108BD9-81ED-4DB2-BD59-A6C34878D82A}">
                    <a16:rowId xmlns:a16="http://schemas.microsoft.com/office/drawing/2014/main" val="10002"/>
                  </a:ext>
                </a:extLst>
              </a:tr>
              <a:tr h="342881">
                <a:tc>
                  <a:txBody>
                    <a:bodyPr/>
                    <a:lstStyle/>
                    <a:p>
                      <a:r>
                        <a:rPr lang="en-GB" sz="2000" dirty="0">
                          <a:latin typeface="Arial" panose="020B0604020202020204" pitchFamily="34" charset="0"/>
                          <a:cs typeface="Arial" panose="020B0604020202020204" pitchFamily="34" charset="0"/>
                        </a:rPr>
                        <a:t>Increase risk of infections</a:t>
                      </a:r>
                    </a:p>
                  </a:txBody>
                  <a:tcPr marL="91449" marR="91449" marT="45733" marB="45733"/>
                </a:tc>
                <a:tc>
                  <a:txBody>
                    <a:bodyPr/>
                    <a:lstStyle/>
                    <a:p>
                      <a:r>
                        <a:rPr lang="en-GB" sz="2000" dirty="0">
                          <a:latin typeface="Arial" panose="020B0604020202020204" pitchFamily="34" charset="0"/>
                          <a:cs typeface="Arial" panose="020B0604020202020204" pitchFamily="34" charset="0"/>
                        </a:rPr>
                        <a:t>Purchase of unregulated Vapes</a:t>
                      </a:r>
                    </a:p>
                  </a:txBody>
                  <a:tcPr marL="91449" marR="91449" marT="45733" marB="45733"/>
                </a:tc>
                <a:extLst>
                  <a:ext uri="{0D108BD9-81ED-4DB2-BD59-A6C34878D82A}">
                    <a16:rowId xmlns:a16="http://schemas.microsoft.com/office/drawing/2014/main" val="10003"/>
                  </a:ext>
                </a:extLst>
              </a:tr>
              <a:tr h="342881">
                <a:tc>
                  <a:txBody>
                    <a:bodyPr/>
                    <a:lstStyle/>
                    <a:p>
                      <a:r>
                        <a:rPr lang="en-GB" sz="2000" dirty="0">
                          <a:latin typeface="Arial" panose="020B0604020202020204" pitchFamily="34" charset="0"/>
                          <a:cs typeface="Arial" panose="020B0604020202020204" pitchFamily="34" charset="0"/>
                        </a:rPr>
                        <a:t>Impair concentration</a:t>
                      </a:r>
                    </a:p>
                  </a:txBody>
                  <a:tcPr marL="91449" marR="91449" marT="45733" marB="45733"/>
                </a:tc>
                <a:tc>
                  <a:txBody>
                    <a:bodyPr/>
                    <a:lstStyle/>
                    <a:p>
                      <a:r>
                        <a:rPr lang="en-GB" sz="2000" dirty="0">
                          <a:latin typeface="Arial" panose="020B0604020202020204" pitchFamily="34" charset="0"/>
                          <a:cs typeface="Arial" panose="020B0604020202020204" pitchFamily="34" charset="0"/>
                        </a:rPr>
                        <a:t>Additions of harmful substances</a:t>
                      </a:r>
                    </a:p>
                  </a:txBody>
                  <a:tcPr marL="91449" marR="91449" marT="45733" marB="45733"/>
                </a:tc>
                <a:extLst>
                  <a:ext uri="{0D108BD9-81ED-4DB2-BD59-A6C34878D82A}">
                    <a16:rowId xmlns:a16="http://schemas.microsoft.com/office/drawing/2014/main" val="10004"/>
                  </a:ext>
                </a:extLst>
              </a:tr>
              <a:tr h="424605">
                <a:tc>
                  <a:txBody>
                    <a:bodyPr/>
                    <a:lstStyle/>
                    <a:p>
                      <a:r>
                        <a:rPr lang="en-GB" sz="2000" dirty="0">
                          <a:latin typeface="Arial" panose="020B0604020202020204" pitchFamily="34" charset="0"/>
                          <a:cs typeface="Arial" panose="020B0604020202020204" pitchFamily="34" charset="0"/>
                        </a:rPr>
                        <a:t>Develop an addiction</a:t>
                      </a:r>
                    </a:p>
                  </a:txBody>
                  <a:tcPr marL="91449" marR="91449" marT="45733" marB="45733"/>
                </a:tc>
                <a:tc>
                  <a:txBody>
                    <a:bodyPr/>
                    <a:lstStyle/>
                    <a:p>
                      <a:r>
                        <a:rPr lang="en-GB" sz="2000" dirty="0">
                          <a:latin typeface="Arial" panose="020B0604020202020204" pitchFamily="34" charset="0"/>
                          <a:cs typeface="Arial" panose="020B0604020202020204" pitchFamily="34" charset="0"/>
                        </a:rPr>
                        <a:t>Negative Impact on Brain development</a:t>
                      </a:r>
                    </a:p>
                  </a:txBody>
                  <a:tcPr marL="91449" marR="91449" marT="45733" marB="45733"/>
                </a:tc>
                <a:extLst>
                  <a:ext uri="{0D108BD9-81ED-4DB2-BD59-A6C34878D82A}">
                    <a16:rowId xmlns:a16="http://schemas.microsoft.com/office/drawing/2014/main" val="10005"/>
                  </a:ext>
                </a:extLst>
              </a:tr>
              <a:tr h="870355">
                <a:tc>
                  <a:txBody>
                    <a:bodyPr/>
                    <a:lstStyle/>
                    <a:p>
                      <a:r>
                        <a:rPr lang="en-GB" sz="2000" dirty="0">
                          <a:latin typeface="Arial" panose="020B0604020202020204" pitchFamily="34" charset="0"/>
                          <a:cs typeface="Arial" panose="020B0604020202020204" pitchFamily="34" charset="0"/>
                        </a:rPr>
                        <a:t>Risk of developing respiratory disease e.g. COPD</a:t>
                      </a:r>
                    </a:p>
                  </a:txBody>
                  <a:tcPr marL="91449" marR="91449" marT="45733" marB="4573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A LOT still unknown!</a:t>
                      </a:r>
                    </a:p>
                    <a:p>
                      <a:endParaRPr lang="en-GB" sz="1800" dirty="0"/>
                    </a:p>
                  </a:txBody>
                  <a:tcPr marL="91449" marR="91449" marT="45733" marB="45733"/>
                </a:tc>
                <a:extLst>
                  <a:ext uri="{0D108BD9-81ED-4DB2-BD59-A6C34878D82A}">
                    <a16:rowId xmlns:a16="http://schemas.microsoft.com/office/drawing/2014/main" val="10006"/>
                  </a:ext>
                </a:extLst>
              </a:tr>
              <a:tr h="342881">
                <a:tc>
                  <a:txBody>
                    <a:bodyPr/>
                    <a:lstStyle/>
                    <a:p>
                      <a:r>
                        <a:rPr lang="en-GB" sz="2000" dirty="0">
                          <a:latin typeface="Arial" panose="020B0604020202020204" pitchFamily="34" charset="0"/>
                          <a:cs typeface="Arial" panose="020B0604020202020204" pitchFamily="34" charset="0"/>
                        </a:rPr>
                        <a:t>Risk of developing cancers</a:t>
                      </a:r>
                    </a:p>
                  </a:txBody>
                  <a:tcPr marL="91449" marR="91449" marT="45733" marB="45733"/>
                </a:tc>
                <a:tc>
                  <a:txBody>
                    <a:bodyPr/>
                    <a:lstStyle/>
                    <a:p>
                      <a:endParaRPr lang="en-GB" sz="1800" dirty="0"/>
                    </a:p>
                  </a:txBody>
                  <a:tcPr marL="91449" marR="91449" marT="45733" marB="45733"/>
                </a:tc>
                <a:extLst>
                  <a:ext uri="{0D108BD9-81ED-4DB2-BD59-A6C34878D82A}">
                    <a16:rowId xmlns:a16="http://schemas.microsoft.com/office/drawing/2014/main" val="10007"/>
                  </a:ext>
                </a:extLst>
              </a:tr>
              <a:tr h="606618">
                <a:tc>
                  <a:txBody>
                    <a:bodyPr/>
                    <a:lstStyle/>
                    <a:p>
                      <a:r>
                        <a:rPr lang="en-GB" sz="2000" dirty="0">
                          <a:latin typeface="Arial" panose="020B0604020202020204" pitchFamily="34" charset="0"/>
                          <a:cs typeface="Arial" panose="020B0604020202020204" pitchFamily="34" charset="0"/>
                        </a:rPr>
                        <a:t>Risk of cardiovascular disease</a:t>
                      </a:r>
                    </a:p>
                  </a:txBody>
                  <a:tcPr marL="91449" marR="91449" marT="45733" marB="45733"/>
                </a:tc>
                <a:tc>
                  <a:txBody>
                    <a:bodyPr/>
                    <a:lstStyle/>
                    <a:p>
                      <a:endParaRPr lang="en-GB" sz="1800" dirty="0"/>
                    </a:p>
                  </a:txBody>
                  <a:tcPr marL="91449" marR="91449" marT="45733" marB="45733"/>
                </a:tc>
                <a:extLst>
                  <a:ext uri="{0D108BD9-81ED-4DB2-BD59-A6C34878D82A}">
                    <a16:rowId xmlns:a16="http://schemas.microsoft.com/office/drawing/2014/main" val="10008"/>
                  </a:ext>
                </a:extLst>
              </a:tr>
              <a:tr h="606618">
                <a:tc>
                  <a:txBody>
                    <a:bodyPr/>
                    <a:lstStyle/>
                    <a:p>
                      <a:r>
                        <a:rPr lang="en-GB" sz="2000" dirty="0">
                          <a:latin typeface="Arial" panose="020B0604020202020204" pitchFamily="34" charset="0"/>
                          <a:cs typeface="Arial" panose="020B0604020202020204" pitchFamily="34" charset="0"/>
                        </a:rPr>
                        <a:t>Poor oral health e.g. </a:t>
                      </a:r>
                      <a:r>
                        <a:rPr lang="en-GB" sz="2000">
                          <a:latin typeface="Arial" panose="020B0604020202020204" pitchFamily="34" charset="0"/>
                          <a:cs typeface="Arial" panose="020B0604020202020204" pitchFamily="34" charset="0"/>
                        </a:rPr>
                        <a:t>bad breath</a:t>
                      </a:r>
                      <a:endParaRPr lang="en-GB" sz="2000" dirty="0">
                        <a:latin typeface="Arial" panose="020B0604020202020204" pitchFamily="34" charset="0"/>
                        <a:cs typeface="Arial" panose="020B0604020202020204" pitchFamily="34" charset="0"/>
                      </a:endParaRPr>
                    </a:p>
                  </a:txBody>
                  <a:tcPr marL="91449" marR="91449" marT="45733" marB="45733"/>
                </a:tc>
                <a:tc>
                  <a:txBody>
                    <a:bodyPr/>
                    <a:lstStyle/>
                    <a:p>
                      <a:endParaRPr lang="en-GB" sz="1800" dirty="0"/>
                    </a:p>
                  </a:txBody>
                  <a:tcPr marL="91449" marR="91449" marT="45733" marB="45733"/>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574528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798FE0E0-D95D-46EF-A375-475D4DB0E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F9F878-6506-A77C-BFED-3059343BDEF4}"/>
              </a:ext>
            </a:extLst>
          </p:cNvPr>
          <p:cNvSpPr>
            <a:spLocks noGrp="1"/>
          </p:cNvSpPr>
          <p:nvPr>
            <p:ph type="title"/>
          </p:nvPr>
        </p:nvSpPr>
        <p:spPr>
          <a:xfrm>
            <a:off x="640080" y="640080"/>
            <a:ext cx="6894575" cy="3566160"/>
          </a:xfrm>
        </p:spPr>
        <p:txBody>
          <a:bodyPr vert="horz" lIns="91440" tIns="45720" rIns="91440" bIns="45720" rtlCol="0" anchor="b">
            <a:normAutofit/>
          </a:bodyPr>
          <a:lstStyle/>
          <a:p>
            <a:r>
              <a:rPr lang="en-US" sz="6600" dirty="0"/>
              <a:t> Your choice </a:t>
            </a:r>
          </a:p>
        </p:txBody>
      </p:sp>
      <p:sp>
        <p:nvSpPr>
          <p:cNvPr id="57" name="sketchy line">
            <a:extLst>
              <a:ext uri="{FF2B5EF4-FFF2-40B4-BE49-F238E27FC236}">
                <a16:creationId xmlns:a16="http://schemas.microsoft.com/office/drawing/2014/main" id="{2D82A42F-AEBE-4065-9792-036A904D85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646" y="440926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vintage weighing scales">
            <a:extLst>
              <a:ext uri="{FF2B5EF4-FFF2-40B4-BE49-F238E27FC236}">
                <a16:creationId xmlns:a16="http://schemas.microsoft.com/office/drawing/2014/main" id="{794B694F-FB58-3390-8940-155FDA9CCFAA}"/>
              </a:ext>
            </a:extLst>
          </p:cNvPr>
          <p:cNvPicPr>
            <a:picLocks noChangeAspect="1"/>
          </p:cNvPicPr>
          <p:nvPr/>
        </p:nvPicPr>
        <p:blipFill>
          <a:blip r:embed="rId3"/>
          <a:srcRect r="11480"/>
          <a:stretch>
            <a:fillRect/>
          </a:stretch>
        </p:blipFill>
        <p:spPr>
          <a:xfrm>
            <a:off x="8139803" y="10"/>
            <a:ext cx="4052199" cy="6857990"/>
          </a:xfrm>
          <a:custGeom>
            <a:avLst/>
            <a:gdLst/>
            <a:ahLst/>
            <a:cxnLst/>
            <a:rect l="l" t="t" r="r" b="b"/>
            <a:pathLst>
              <a:path w="4052199" h="6858000">
                <a:moveTo>
                  <a:pt x="25603" y="0"/>
                </a:moveTo>
                <a:lnTo>
                  <a:pt x="4052199" y="0"/>
                </a:lnTo>
                <a:lnTo>
                  <a:pt x="4052199" y="6858000"/>
                </a:lnTo>
                <a:lnTo>
                  <a:pt x="28079" y="6858000"/>
                </a:lnTo>
                <a:lnTo>
                  <a:pt x="37459" y="6497135"/>
                </a:lnTo>
                <a:cubicBezTo>
                  <a:pt x="37586" y="6492050"/>
                  <a:pt x="38603" y="6487092"/>
                  <a:pt x="38603" y="6482007"/>
                </a:cubicBezTo>
                <a:cubicBezTo>
                  <a:pt x="47502" y="6367973"/>
                  <a:pt x="52587" y="6253939"/>
                  <a:pt x="18135" y="6142702"/>
                </a:cubicBezTo>
                <a:cubicBezTo>
                  <a:pt x="15084" y="6132214"/>
                  <a:pt x="13495" y="6121344"/>
                  <a:pt x="13432" y="6110411"/>
                </a:cubicBezTo>
                <a:cubicBezTo>
                  <a:pt x="11690" y="6013324"/>
                  <a:pt x="15936" y="5916236"/>
                  <a:pt x="26145" y="5819669"/>
                </a:cubicBezTo>
                <a:cubicBezTo>
                  <a:pt x="31229" y="5760555"/>
                  <a:pt x="26017" y="5700423"/>
                  <a:pt x="42926" y="5641690"/>
                </a:cubicBezTo>
                <a:cubicBezTo>
                  <a:pt x="50337" y="5612565"/>
                  <a:pt x="54595" y="5582728"/>
                  <a:pt x="55638" y="5552700"/>
                </a:cubicBezTo>
                <a:cubicBezTo>
                  <a:pt x="60087" y="5479983"/>
                  <a:pt x="38603" y="5411588"/>
                  <a:pt x="18263" y="5343066"/>
                </a:cubicBezTo>
                <a:cubicBezTo>
                  <a:pt x="7456" y="5306707"/>
                  <a:pt x="-5384" y="5269459"/>
                  <a:pt x="2372" y="5231320"/>
                </a:cubicBezTo>
                <a:cubicBezTo>
                  <a:pt x="16076" y="5173655"/>
                  <a:pt x="23920" y="5114744"/>
                  <a:pt x="25763" y="5055502"/>
                </a:cubicBezTo>
                <a:cubicBezTo>
                  <a:pt x="25635" y="5012660"/>
                  <a:pt x="15338" y="4970962"/>
                  <a:pt x="18898" y="4928374"/>
                </a:cubicBezTo>
                <a:cubicBezTo>
                  <a:pt x="27073" y="4845715"/>
                  <a:pt x="29157" y="4762561"/>
                  <a:pt x="25127" y="4679584"/>
                </a:cubicBezTo>
                <a:cubicBezTo>
                  <a:pt x="25077" y="4646429"/>
                  <a:pt x="28776" y="4613376"/>
                  <a:pt x="36187" y="4581060"/>
                </a:cubicBezTo>
                <a:cubicBezTo>
                  <a:pt x="45493" y="4524043"/>
                  <a:pt x="47464" y="4466060"/>
                  <a:pt x="42036" y="4408547"/>
                </a:cubicBezTo>
                <a:cubicBezTo>
                  <a:pt x="36060" y="4341932"/>
                  <a:pt x="18263" y="4276334"/>
                  <a:pt x="13685" y="4209719"/>
                </a:cubicBezTo>
                <a:cubicBezTo>
                  <a:pt x="6694" y="4099371"/>
                  <a:pt x="16610" y="3989024"/>
                  <a:pt x="26398" y="3879186"/>
                </a:cubicBezTo>
                <a:cubicBezTo>
                  <a:pt x="34026" y="3808731"/>
                  <a:pt x="36060" y="3737781"/>
                  <a:pt x="32501" y="3667009"/>
                </a:cubicBezTo>
                <a:cubicBezTo>
                  <a:pt x="28051" y="3610818"/>
                  <a:pt x="21059" y="3554755"/>
                  <a:pt x="19788" y="3498437"/>
                </a:cubicBezTo>
                <a:cubicBezTo>
                  <a:pt x="17627" y="3398006"/>
                  <a:pt x="18390" y="3297701"/>
                  <a:pt x="24237" y="3197143"/>
                </a:cubicBezTo>
                <a:cubicBezTo>
                  <a:pt x="27162" y="3146928"/>
                  <a:pt x="32119" y="3096966"/>
                  <a:pt x="34026" y="3046242"/>
                </a:cubicBezTo>
                <a:cubicBezTo>
                  <a:pt x="35933" y="2995518"/>
                  <a:pt x="40001" y="2944413"/>
                  <a:pt x="28433" y="2894578"/>
                </a:cubicBezTo>
                <a:cubicBezTo>
                  <a:pt x="8855" y="2810038"/>
                  <a:pt x="23220" y="2725879"/>
                  <a:pt x="27415" y="2641593"/>
                </a:cubicBezTo>
                <a:cubicBezTo>
                  <a:pt x="29958" y="2589217"/>
                  <a:pt x="45214" y="2535568"/>
                  <a:pt x="31738" y="2484717"/>
                </a:cubicBezTo>
                <a:cubicBezTo>
                  <a:pt x="10507" y="2405008"/>
                  <a:pt x="24492" y="2326951"/>
                  <a:pt x="31738" y="2248513"/>
                </a:cubicBezTo>
                <a:cubicBezTo>
                  <a:pt x="40218" y="2174283"/>
                  <a:pt x="38768" y="2099252"/>
                  <a:pt x="27415" y="2025403"/>
                </a:cubicBezTo>
                <a:cubicBezTo>
                  <a:pt x="12986" y="1952165"/>
                  <a:pt x="12986" y="1876803"/>
                  <a:pt x="27415" y="1803565"/>
                </a:cubicBezTo>
                <a:cubicBezTo>
                  <a:pt x="39276" y="1743102"/>
                  <a:pt x="40598" y="1681038"/>
                  <a:pt x="31356" y="1620119"/>
                </a:cubicBezTo>
                <a:cubicBezTo>
                  <a:pt x="25127" y="1576514"/>
                  <a:pt x="13940" y="1533163"/>
                  <a:pt x="12414" y="1489558"/>
                </a:cubicBezTo>
                <a:cubicBezTo>
                  <a:pt x="9262" y="1398420"/>
                  <a:pt x="11118" y="1307167"/>
                  <a:pt x="18008" y="1216233"/>
                </a:cubicBezTo>
                <a:cubicBezTo>
                  <a:pt x="26017" y="1112496"/>
                  <a:pt x="41400" y="1009268"/>
                  <a:pt x="30721" y="904896"/>
                </a:cubicBezTo>
                <a:cubicBezTo>
                  <a:pt x="27162" y="869046"/>
                  <a:pt x="19661" y="833323"/>
                  <a:pt x="18771" y="797346"/>
                </a:cubicBezTo>
                <a:cubicBezTo>
                  <a:pt x="17118" y="730095"/>
                  <a:pt x="16737" y="663607"/>
                  <a:pt x="20169" y="593941"/>
                </a:cubicBezTo>
                <a:cubicBezTo>
                  <a:pt x="23602" y="524274"/>
                  <a:pt x="38348" y="451938"/>
                  <a:pt x="28433" y="383798"/>
                </a:cubicBezTo>
                <a:cubicBezTo>
                  <a:pt x="18516" y="315657"/>
                  <a:pt x="24873" y="248406"/>
                  <a:pt x="31229" y="181410"/>
                </a:cubicBezTo>
                <a:cubicBezTo>
                  <a:pt x="34344" y="149565"/>
                  <a:pt x="36410" y="118069"/>
                  <a:pt x="35854" y="86700"/>
                </a:cubicBezTo>
                <a:close/>
              </a:path>
            </a:pathLst>
          </a:custGeom>
        </p:spPr>
      </p:pic>
    </p:spTree>
    <p:extLst>
      <p:ext uri="{BB962C8B-B14F-4D97-AF65-F5344CB8AC3E}">
        <p14:creationId xmlns:p14="http://schemas.microsoft.com/office/powerpoint/2010/main" val="171985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4247" y="32970"/>
            <a:ext cx="8229600" cy="1143000"/>
          </a:xfrm>
        </p:spPr>
        <p:txBody>
          <a:bodyPr>
            <a:normAutofit/>
          </a:bodyPr>
          <a:lstStyle/>
          <a:p>
            <a:r>
              <a:rPr lang="en-GB" b="1"/>
              <a:t>What do you know about smoking?</a:t>
            </a:r>
            <a:endParaRPr lang="en-GB" b="1" dirty="0"/>
          </a:p>
        </p:txBody>
      </p:sp>
      <p:pic>
        <p:nvPicPr>
          <p:cNvPr id="2050" name="Picture 2"/>
          <p:cNvPicPr>
            <a:picLocks noGrp="1" noChangeAspect="1" noChangeArrowheads="1"/>
          </p:cNvPicPr>
          <p:nvPr>
            <p:ph idx="1"/>
          </p:nvPr>
        </p:nvPicPr>
        <p:blipFill rotWithShape="1">
          <a:blip r:embed="rId4" cstate="print">
            <a:extLst>
              <a:ext uri="{28A0092B-C50C-407E-A947-70E740481C1C}">
                <a14:useLocalDpi xmlns:a14="http://schemas.microsoft.com/office/drawing/2010/main" val="0"/>
              </a:ext>
            </a:extLst>
          </a:blip>
          <a:srcRect l="20696" r="20708" b="-40"/>
          <a:stretch/>
        </p:blipFill>
        <p:spPr bwMode="auto">
          <a:xfrm>
            <a:off x="4927764" y="2379087"/>
            <a:ext cx="2192457" cy="2766202"/>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63500"/>
          </a:effectLst>
          <a:extLs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71864" y="1567156"/>
            <a:ext cx="1656184" cy="461665"/>
          </a:xfrm>
          <a:prstGeom prst="rect">
            <a:avLst/>
          </a:prstGeom>
          <a:noFill/>
        </p:spPr>
        <p:txBody>
          <a:bodyPr wrap="square" rtlCol="0">
            <a:spAutoFit/>
          </a:bodyPr>
          <a:lstStyle/>
          <a:p>
            <a:r>
              <a:rPr lang="en-GB" sz="2400"/>
              <a:t>It’s a </a:t>
            </a:r>
            <a:r>
              <a:rPr lang="en-GB" sz="2400" b="1"/>
              <a:t>drug</a:t>
            </a:r>
            <a:endParaRPr lang="en-GB" sz="2400" b="1" dirty="0"/>
          </a:p>
        </p:txBody>
      </p:sp>
      <p:sp>
        <p:nvSpPr>
          <p:cNvPr id="7" name="TextBox 6"/>
          <p:cNvSpPr txBox="1"/>
          <p:nvPr/>
        </p:nvSpPr>
        <p:spPr>
          <a:xfrm>
            <a:off x="1776660" y="1397878"/>
            <a:ext cx="2472382" cy="1261884"/>
          </a:xfrm>
          <a:prstGeom prst="rect">
            <a:avLst/>
          </a:prstGeom>
          <a:noFill/>
        </p:spPr>
        <p:txBody>
          <a:bodyPr wrap="square" rtlCol="0">
            <a:spAutoFit/>
          </a:bodyPr>
          <a:lstStyle/>
          <a:p>
            <a:r>
              <a:rPr lang="en-GB" sz="2400" b="1"/>
              <a:t>Chemicals</a:t>
            </a:r>
            <a:r>
              <a:rPr lang="en-GB" sz="2800"/>
              <a:t> </a:t>
            </a:r>
            <a:r>
              <a:rPr lang="en-GB" sz="2400"/>
              <a:t>are added in the growing process</a:t>
            </a:r>
            <a:endParaRPr lang="en-GB" sz="2400" dirty="0"/>
          </a:p>
        </p:txBody>
      </p:sp>
      <p:sp>
        <p:nvSpPr>
          <p:cNvPr id="8" name="TextBox 7"/>
          <p:cNvSpPr txBox="1"/>
          <p:nvPr/>
        </p:nvSpPr>
        <p:spPr>
          <a:xfrm>
            <a:off x="2375845" y="3273945"/>
            <a:ext cx="1944216" cy="461665"/>
          </a:xfrm>
          <a:prstGeom prst="rect">
            <a:avLst/>
          </a:prstGeom>
          <a:noFill/>
        </p:spPr>
        <p:txBody>
          <a:bodyPr wrap="square" rtlCol="0">
            <a:spAutoFit/>
          </a:bodyPr>
          <a:lstStyle/>
          <a:p>
            <a:r>
              <a:rPr lang="en-GB" sz="2400"/>
              <a:t>It is </a:t>
            </a:r>
            <a:r>
              <a:rPr lang="en-GB" sz="2400" b="1"/>
              <a:t>addictive</a:t>
            </a:r>
            <a:endParaRPr lang="en-GB" sz="2400" b="1" dirty="0"/>
          </a:p>
        </p:txBody>
      </p:sp>
      <p:sp>
        <p:nvSpPr>
          <p:cNvPr id="9" name="TextBox 8"/>
          <p:cNvSpPr txBox="1"/>
          <p:nvPr/>
        </p:nvSpPr>
        <p:spPr>
          <a:xfrm>
            <a:off x="2843585" y="5494191"/>
            <a:ext cx="2472382" cy="830997"/>
          </a:xfrm>
          <a:prstGeom prst="rect">
            <a:avLst/>
          </a:prstGeom>
          <a:noFill/>
        </p:spPr>
        <p:txBody>
          <a:bodyPr wrap="square" rtlCol="0">
            <a:spAutoFit/>
          </a:bodyPr>
          <a:lstStyle/>
          <a:p>
            <a:r>
              <a:rPr lang="en-GB" sz="2400"/>
              <a:t>Can cause lots of </a:t>
            </a:r>
            <a:r>
              <a:rPr lang="en-GB" sz="2400" b="1"/>
              <a:t>health problems</a:t>
            </a:r>
            <a:endParaRPr lang="en-GB" sz="2400" b="1" dirty="0"/>
          </a:p>
        </p:txBody>
      </p:sp>
      <p:sp>
        <p:nvSpPr>
          <p:cNvPr id="10" name="TextBox 9"/>
          <p:cNvSpPr txBox="1"/>
          <p:nvPr/>
        </p:nvSpPr>
        <p:spPr>
          <a:xfrm>
            <a:off x="7536160" y="3914505"/>
            <a:ext cx="2472382" cy="830997"/>
          </a:xfrm>
          <a:prstGeom prst="rect">
            <a:avLst/>
          </a:prstGeom>
          <a:noFill/>
        </p:spPr>
        <p:txBody>
          <a:bodyPr wrap="square" rtlCol="0">
            <a:spAutoFit/>
          </a:bodyPr>
          <a:lstStyle/>
          <a:p>
            <a:pPr algn="ctr"/>
            <a:r>
              <a:rPr lang="en-GB" sz="2400"/>
              <a:t>Second-hand </a:t>
            </a:r>
            <a:r>
              <a:rPr lang="en-GB" sz="2400" b="1"/>
              <a:t>Smoke</a:t>
            </a:r>
            <a:endParaRPr lang="en-GB" sz="2400" b="1" dirty="0"/>
          </a:p>
        </p:txBody>
      </p:sp>
      <p:sp>
        <p:nvSpPr>
          <p:cNvPr id="11" name="TextBox 10"/>
          <p:cNvSpPr txBox="1"/>
          <p:nvPr/>
        </p:nvSpPr>
        <p:spPr>
          <a:xfrm>
            <a:off x="7961196" y="2866210"/>
            <a:ext cx="2472382" cy="461665"/>
          </a:xfrm>
          <a:prstGeom prst="rect">
            <a:avLst/>
          </a:prstGeom>
          <a:noFill/>
        </p:spPr>
        <p:txBody>
          <a:bodyPr wrap="square" rtlCol="0">
            <a:spAutoFit/>
          </a:bodyPr>
          <a:lstStyle/>
          <a:p>
            <a:r>
              <a:rPr lang="en-GB" sz="2400" b="1"/>
              <a:t>Age</a:t>
            </a:r>
            <a:r>
              <a:rPr lang="en-GB" sz="2400"/>
              <a:t> Restricted</a:t>
            </a:r>
            <a:endParaRPr lang="en-GB" sz="2400" dirty="0"/>
          </a:p>
        </p:txBody>
      </p:sp>
      <p:sp>
        <p:nvSpPr>
          <p:cNvPr id="12" name="TextBox 11"/>
          <p:cNvSpPr txBox="1"/>
          <p:nvPr/>
        </p:nvSpPr>
        <p:spPr>
          <a:xfrm>
            <a:off x="8511182" y="5101703"/>
            <a:ext cx="1899026" cy="830997"/>
          </a:xfrm>
          <a:prstGeom prst="rect">
            <a:avLst/>
          </a:prstGeom>
          <a:noFill/>
        </p:spPr>
        <p:txBody>
          <a:bodyPr wrap="square" rtlCol="0">
            <a:spAutoFit/>
          </a:bodyPr>
          <a:lstStyle/>
          <a:p>
            <a:pPr algn="ctr"/>
            <a:r>
              <a:rPr lang="en-GB" sz="2400"/>
              <a:t>Costs a lot of </a:t>
            </a:r>
            <a:r>
              <a:rPr lang="en-GB" sz="2400" b="1"/>
              <a:t>money</a:t>
            </a:r>
            <a:endParaRPr lang="en-GB" sz="2400" b="1" dirty="0"/>
          </a:p>
        </p:txBody>
      </p:sp>
      <p:sp>
        <p:nvSpPr>
          <p:cNvPr id="13" name="TextBox 12"/>
          <p:cNvSpPr txBox="1"/>
          <p:nvPr/>
        </p:nvSpPr>
        <p:spPr>
          <a:xfrm>
            <a:off x="7720538" y="1382489"/>
            <a:ext cx="2472382" cy="830997"/>
          </a:xfrm>
          <a:prstGeom prst="rect">
            <a:avLst/>
          </a:prstGeom>
          <a:noFill/>
        </p:spPr>
        <p:txBody>
          <a:bodyPr wrap="square" rtlCol="0">
            <a:spAutoFit/>
          </a:bodyPr>
          <a:lstStyle/>
          <a:p>
            <a:r>
              <a:rPr lang="en-GB" sz="2400"/>
              <a:t>Made from </a:t>
            </a:r>
            <a:r>
              <a:rPr lang="en-GB" sz="2400" b="1"/>
              <a:t>tobacco</a:t>
            </a:r>
            <a:r>
              <a:rPr lang="en-GB" sz="2400"/>
              <a:t> </a:t>
            </a:r>
            <a:r>
              <a:rPr lang="en-GB" sz="2400" b="1"/>
              <a:t>leaves</a:t>
            </a:r>
            <a:endParaRPr lang="en-GB" sz="2400" b="1" dirty="0"/>
          </a:p>
        </p:txBody>
      </p:sp>
      <p:sp>
        <p:nvSpPr>
          <p:cNvPr id="14" name="TextBox 13"/>
          <p:cNvSpPr txBox="1"/>
          <p:nvPr/>
        </p:nvSpPr>
        <p:spPr>
          <a:xfrm>
            <a:off x="1750733" y="4353672"/>
            <a:ext cx="2185704" cy="830997"/>
          </a:xfrm>
          <a:prstGeom prst="rect">
            <a:avLst/>
          </a:prstGeom>
          <a:noFill/>
        </p:spPr>
        <p:txBody>
          <a:bodyPr wrap="square" rtlCol="0">
            <a:spAutoFit/>
          </a:bodyPr>
          <a:lstStyle/>
          <a:p>
            <a:pPr algn="ctr"/>
            <a:r>
              <a:rPr lang="en-GB" sz="2400"/>
              <a:t>Affects your </a:t>
            </a:r>
            <a:r>
              <a:rPr lang="en-GB" sz="2400" b="1"/>
              <a:t>fitness level</a:t>
            </a:r>
            <a:endParaRPr lang="en-GB" sz="2400" b="1" dirty="0"/>
          </a:p>
        </p:txBody>
      </p:sp>
      <p:sp>
        <p:nvSpPr>
          <p:cNvPr id="15" name="TextBox 14"/>
          <p:cNvSpPr txBox="1"/>
          <p:nvPr/>
        </p:nvSpPr>
        <p:spPr>
          <a:xfrm>
            <a:off x="6023992" y="5504122"/>
            <a:ext cx="2472382" cy="830997"/>
          </a:xfrm>
          <a:prstGeom prst="rect">
            <a:avLst/>
          </a:prstGeom>
          <a:noFill/>
        </p:spPr>
        <p:txBody>
          <a:bodyPr wrap="square" rtlCol="0">
            <a:spAutoFit/>
          </a:bodyPr>
          <a:lstStyle/>
          <a:p>
            <a:pPr algn="ctr"/>
            <a:r>
              <a:rPr lang="en-GB" sz="2400"/>
              <a:t>Affects the </a:t>
            </a:r>
            <a:r>
              <a:rPr lang="en-GB" sz="2400" b="1"/>
              <a:t>environment</a:t>
            </a:r>
            <a:endParaRPr lang="en-GB" sz="2400" b="1" dirty="0"/>
          </a:p>
        </p:txBody>
      </p:sp>
    </p:spTree>
    <p:custDataLst>
      <p:tags r:id="rId1"/>
    </p:custDataLst>
    <p:extLst>
      <p:ext uri="{BB962C8B-B14F-4D97-AF65-F5344CB8AC3E}">
        <p14:creationId xmlns:p14="http://schemas.microsoft.com/office/powerpoint/2010/main" val="1299563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7EBFAAF8-8E49-FFC2-7563-488592CAA7E9}"/>
              </a:ext>
            </a:extLst>
          </p:cNvPr>
          <p:cNvSpPr>
            <a:spLocks noGrp="1" noChangeArrowheads="1"/>
          </p:cNvSpPr>
          <p:nvPr>
            <p:ph type="title"/>
          </p:nvPr>
        </p:nvSpPr>
        <p:spPr>
          <a:xfrm>
            <a:off x="1981200" y="-109538"/>
            <a:ext cx="8229600" cy="1143001"/>
          </a:xfrm>
        </p:spPr>
        <p:txBody>
          <a:bodyPr/>
          <a:lstStyle/>
          <a:p>
            <a:r>
              <a:rPr lang="en-GB" altLang="en-US" sz="4000" u="sng" dirty="0">
                <a:latin typeface="Arial" panose="020B0604020202020204" pitchFamily="34" charset="0"/>
                <a:cs typeface="Arial" panose="020B0604020202020204" pitchFamily="34" charset="0"/>
              </a:rPr>
              <a:t>What is in a cigarette?</a:t>
            </a:r>
          </a:p>
        </p:txBody>
      </p:sp>
      <p:sp>
        <p:nvSpPr>
          <p:cNvPr id="5" name="Content Placeholder 4">
            <a:extLst>
              <a:ext uri="{FF2B5EF4-FFF2-40B4-BE49-F238E27FC236}">
                <a16:creationId xmlns:a16="http://schemas.microsoft.com/office/drawing/2014/main" id="{07EBFEA6-7482-5333-FAB0-3C23CE3B99BD}"/>
              </a:ext>
            </a:extLst>
          </p:cNvPr>
          <p:cNvSpPr>
            <a:spLocks noGrp="1"/>
          </p:cNvSpPr>
          <p:nvPr>
            <p:ph sz="half" idx="2"/>
          </p:nvPr>
        </p:nvSpPr>
        <p:spPr>
          <a:xfrm>
            <a:off x="1775520" y="1268760"/>
            <a:ext cx="4040188" cy="3165202"/>
          </a:xfrm>
        </p:spPr>
        <p:txBody>
          <a:bodyPr/>
          <a:lstStyle/>
          <a:p>
            <a:pPr marL="0" indent="0">
              <a:buNone/>
              <a:defRPr/>
            </a:pPr>
            <a:r>
              <a:rPr lang="en-GB" sz="2000" b="1" u="sng" dirty="0">
                <a:solidFill>
                  <a:srgbClr val="111111"/>
                </a:solidFill>
                <a:highlight>
                  <a:srgbClr val="FFFFFF"/>
                </a:highlight>
                <a:latin typeface="Arial" panose="020B0604020202020204" pitchFamily="34" charset="0"/>
                <a:cs typeface="Arial" panose="020B0604020202020204" pitchFamily="34" charset="0"/>
              </a:rPr>
              <a:t>Health harms of tobacco</a:t>
            </a:r>
          </a:p>
          <a:p>
            <a:pPr>
              <a:buFont typeface="Arial" panose="020B0604020202020204" pitchFamily="34" charset="0"/>
              <a:buChar char="•"/>
              <a:defRPr/>
            </a:pPr>
            <a:r>
              <a:rPr lang="en-GB" sz="2000" b="1" dirty="0">
                <a:solidFill>
                  <a:srgbClr val="111111"/>
                </a:solidFill>
                <a:highlight>
                  <a:srgbClr val="FFFFFF"/>
                </a:highlight>
                <a:latin typeface="Arial" panose="020B0604020202020204" pitchFamily="34" charset="0"/>
                <a:cs typeface="Arial" panose="020B0604020202020204" pitchFamily="34" charset="0"/>
              </a:rPr>
              <a:t>Nicotine:</a:t>
            </a:r>
            <a:r>
              <a:rPr lang="en-GB" sz="2000" dirty="0">
                <a:solidFill>
                  <a:srgbClr val="111111"/>
                </a:solidFill>
                <a:highlight>
                  <a:srgbClr val="FFFFFF"/>
                </a:highlight>
                <a:latin typeface="Arial" panose="020B0604020202020204" pitchFamily="34" charset="0"/>
                <a:cs typeface="Arial" panose="020B0604020202020204" pitchFamily="34" charset="0"/>
              </a:rPr>
              <a:t> Highly addictive substance</a:t>
            </a:r>
          </a:p>
          <a:p>
            <a:pPr>
              <a:buFont typeface="Arial" panose="020B0604020202020204" pitchFamily="34" charset="0"/>
              <a:buChar char="•"/>
              <a:defRPr/>
            </a:pPr>
            <a:r>
              <a:rPr lang="en-GB" sz="2000" b="1" dirty="0">
                <a:solidFill>
                  <a:srgbClr val="111111"/>
                </a:solidFill>
                <a:highlight>
                  <a:srgbClr val="FFFFFF"/>
                </a:highlight>
                <a:latin typeface="Arial" panose="020B0604020202020204" pitchFamily="34" charset="0"/>
                <a:cs typeface="Arial" panose="020B0604020202020204" pitchFamily="34" charset="0"/>
              </a:rPr>
              <a:t>Tar:</a:t>
            </a:r>
            <a:r>
              <a:rPr lang="en-GB" sz="2000" dirty="0">
                <a:solidFill>
                  <a:srgbClr val="111111"/>
                </a:solidFill>
                <a:highlight>
                  <a:srgbClr val="FFFFFF"/>
                </a:highlight>
                <a:latin typeface="Arial" panose="020B0604020202020204" pitchFamily="34" charset="0"/>
                <a:cs typeface="Arial" panose="020B0604020202020204" pitchFamily="34" charset="0"/>
              </a:rPr>
              <a:t> Causes lung diseases</a:t>
            </a:r>
          </a:p>
          <a:p>
            <a:pPr>
              <a:buFont typeface="Arial" panose="020B0604020202020204" pitchFamily="34" charset="0"/>
              <a:buChar char="•"/>
              <a:defRPr/>
            </a:pPr>
            <a:r>
              <a:rPr lang="en-GB" sz="2000" b="1" dirty="0">
                <a:solidFill>
                  <a:srgbClr val="111111"/>
                </a:solidFill>
                <a:highlight>
                  <a:srgbClr val="FFFFFF"/>
                </a:highlight>
                <a:latin typeface="Arial" panose="020B0604020202020204" pitchFamily="34" charset="0"/>
                <a:cs typeface="Arial" panose="020B0604020202020204" pitchFamily="34" charset="0"/>
              </a:rPr>
              <a:t>Carbon Monoxide:</a:t>
            </a:r>
            <a:r>
              <a:rPr lang="en-GB" sz="2000" dirty="0">
                <a:solidFill>
                  <a:srgbClr val="111111"/>
                </a:solidFill>
                <a:highlight>
                  <a:srgbClr val="FFFFFF"/>
                </a:highlight>
                <a:latin typeface="Arial" panose="020B0604020202020204" pitchFamily="34" charset="0"/>
                <a:cs typeface="Arial" panose="020B0604020202020204" pitchFamily="34" charset="0"/>
              </a:rPr>
              <a:t> Reduces oxygen in the blood</a:t>
            </a:r>
          </a:p>
          <a:p>
            <a:pPr>
              <a:buFont typeface="Arial" panose="020B0604020202020204" pitchFamily="34" charset="0"/>
              <a:buChar char="•"/>
              <a:defRPr/>
            </a:pPr>
            <a:r>
              <a:rPr lang="en-GB" sz="2000" b="1" dirty="0">
                <a:solidFill>
                  <a:srgbClr val="111111"/>
                </a:solidFill>
                <a:highlight>
                  <a:srgbClr val="FFFFFF"/>
                </a:highlight>
                <a:latin typeface="Arial" panose="020B0604020202020204" pitchFamily="34" charset="0"/>
                <a:cs typeface="Arial" panose="020B0604020202020204" pitchFamily="34" charset="0"/>
              </a:rPr>
              <a:t>Other Chemicals:</a:t>
            </a:r>
            <a:r>
              <a:rPr lang="en-GB" sz="2000" dirty="0">
                <a:solidFill>
                  <a:srgbClr val="111111"/>
                </a:solidFill>
                <a:highlight>
                  <a:srgbClr val="FFFFFF"/>
                </a:highlight>
                <a:latin typeface="Arial" panose="020B0604020202020204" pitchFamily="34" charset="0"/>
                <a:cs typeface="Arial" panose="020B0604020202020204" pitchFamily="34" charset="0"/>
              </a:rPr>
              <a:t> Over 7,000 chemicals, 69 known carcinogens</a:t>
            </a:r>
          </a:p>
        </p:txBody>
      </p:sp>
      <p:pic>
        <p:nvPicPr>
          <p:cNvPr id="7173" name="Content Placeholder 7">
            <a:extLst>
              <a:ext uri="{FF2B5EF4-FFF2-40B4-BE49-F238E27FC236}">
                <a16:creationId xmlns:a16="http://schemas.microsoft.com/office/drawing/2014/main" id="{BEA47BE1-355B-567A-581B-5F3C087B7CAC}"/>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5708651" y="1287463"/>
            <a:ext cx="4716463" cy="3402012"/>
          </a:xfrm>
        </p:spPr>
      </p:pic>
      <p:sp>
        <p:nvSpPr>
          <p:cNvPr id="2" name="TextBox 1">
            <a:extLst>
              <a:ext uri="{FF2B5EF4-FFF2-40B4-BE49-F238E27FC236}">
                <a16:creationId xmlns:a16="http://schemas.microsoft.com/office/drawing/2014/main" id="{2AD624E1-5207-F32A-D204-BE5DE6127A8B}"/>
              </a:ext>
            </a:extLst>
          </p:cNvPr>
          <p:cNvSpPr txBox="1">
            <a:spLocks noChangeArrowheads="1"/>
          </p:cNvSpPr>
          <p:nvPr/>
        </p:nvSpPr>
        <p:spPr bwMode="auto">
          <a:xfrm>
            <a:off x="1774826" y="4943476"/>
            <a:ext cx="7127875" cy="107632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buFontTx/>
              <a:buNone/>
            </a:pPr>
            <a:r>
              <a:rPr lang="en-US" altLang="en-US" sz="1600" dirty="0">
                <a:solidFill>
                  <a:srgbClr val="0B0C0C"/>
                </a:solidFill>
                <a:latin typeface="Arial" panose="020B0604020202020204" pitchFamily="34" charset="0"/>
                <a:cs typeface="Arial" panose="020B0604020202020204" pitchFamily="34" charset="0"/>
              </a:rPr>
              <a:t>Smoking harms nearly every organ of the body. It causes lung cancer, respiratory disease and cardiovascular disease, as well as many cancers in other organs including lip, mouth, throat, bladder, kidney, stomach, liver and cervix. </a:t>
            </a:r>
            <a:endParaRPr lang="en-GB" altLang="en-US" sz="1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91" name="Rectangle 2090">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93" name="Freeform: Shape 2092">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2" name="Picture 4" descr="smokehead43">
            <a:extLst>
              <a:ext uri="{FF2B5EF4-FFF2-40B4-BE49-F238E27FC236}">
                <a16:creationId xmlns:a16="http://schemas.microsoft.com/office/drawing/2014/main" id="{C6C13391-DB92-23FD-A877-1BFD985D3E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189574" y="520749"/>
            <a:ext cx="3480339" cy="564379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5" name="Arc 2094">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054" name="Rectangle 6">
            <a:extLst>
              <a:ext uri="{FF2B5EF4-FFF2-40B4-BE49-F238E27FC236}">
                <a16:creationId xmlns:a16="http://schemas.microsoft.com/office/drawing/2014/main" id="{9F94E11E-EECD-FA17-2892-8E6B2E6D424F}"/>
              </a:ext>
            </a:extLst>
          </p:cNvPr>
          <p:cNvSpPr>
            <a:spLocks noChangeArrowheads="1"/>
          </p:cNvSpPr>
          <p:nvPr/>
        </p:nvSpPr>
        <p:spPr bwMode="auto">
          <a:xfrm>
            <a:off x="838201" y="479493"/>
            <a:ext cx="5257800" cy="132556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nSpc>
                <a:spcPct val="90000"/>
              </a:lnSpc>
              <a:spcBef>
                <a:spcPct val="0"/>
              </a:spcBef>
              <a:spcAft>
                <a:spcPts val="600"/>
              </a:spcAft>
              <a:buNone/>
            </a:pPr>
            <a:r>
              <a:rPr lang="en-US" altLang="en-US" sz="4400" u="sng" kern="1200" dirty="0">
                <a:solidFill>
                  <a:schemeClr val="tx1"/>
                </a:solidFill>
                <a:latin typeface="+mj-lt"/>
                <a:ea typeface="+mj-ea"/>
                <a:cs typeface="+mj-cs"/>
              </a:rPr>
              <a:t>What does Nicotine do?</a:t>
            </a:r>
          </a:p>
        </p:txBody>
      </p:sp>
      <p:sp>
        <p:nvSpPr>
          <p:cNvPr id="2053" name="Rectangle 5">
            <a:extLst>
              <a:ext uri="{FF2B5EF4-FFF2-40B4-BE49-F238E27FC236}">
                <a16:creationId xmlns:a16="http://schemas.microsoft.com/office/drawing/2014/main" id="{D0D57EAB-3422-321F-E61A-A4018D43F489}"/>
              </a:ext>
            </a:extLst>
          </p:cNvPr>
          <p:cNvSpPr>
            <a:spLocks noChangeArrowheads="1"/>
          </p:cNvSpPr>
          <p:nvPr/>
        </p:nvSpPr>
        <p:spPr bwMode="auto">
          <a:xfrm>
            <a:off x="838200" y="1972023"/>
            <a:ext cx="5257800" cy="419252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indent="-228600">
              <a:lnSpc>
                <a:spcPct val="90000"/>
              </a:lnSpc>
              <a:spcBef>
                <a:spcPct val="0"/>
              </a:spcBef>
              <a:spcAft>
                <a:spcPts val="600"/>
              </a:spcAft>
              <a:buFont typeface="Arial" panose="020B0604020202020204" pitchFamily="34" charset="0"/>
              <a:buChar char="•"/>
            </a:pPr>
            <a:r>
              <a:rPr lang="en-US" altLang="en-US" sz="1800" dirty="0">
                <a:latin typeface="+mn-lt"/>
              </a:rPr>
              <a:t>It takes 10 seconds for nicotine to go straight to the brain.</a:t>
            </a:r>
          </a:p>
          <a:p>
            <a:pPr indent="-228600">
              <a:lnSpc>
                <a:spcPct val="90000"/>
              </a:lnSpc>
              <a:spcBef>
                <a:spcPct val="0"/>
              </a:spcBef>
              <a:spcAft>
                <a:spcPts val="600"/>
              </a:spcAft>
              <a:buFont typeface="Arial" panose="020B0604020202020204" pitchFamily="34" charset="0"/>
              <a:buChar char="•"/>
            </a:pPr>
            <a:endParaRPr lang="en-US" altLang="en-US" sz="1800" dirty="0">
              <a:latin typeface="+mn-lt"/>
            </a:endParaRPr>
          </a:p>
          <a:p>
            <a:pPr indent="-228600">
              <a:lnSpc>
                <a:spcPct val="90000"/>
              </a:lnSpc>
              <a:spcBef>
                <a:spcPct val="0"/>
              </a:spcBef>
              <a:spcAft>
                <a:spcPts val="600"/>
              </a:spcAft>
              <a:buFont typeface="Arial" panose="020B0604020202020204" pitchFamily="34" charset="0"/>
              <a:buChar char="•"/>
            </a:pPr>
            <a:r>
              <a:rPr lang="en-US" sz="1800" dirty="0">
                <a:latin typeface="+mn-lt"/>
              </a:rPr>
              <a:t>Nicotine can have profound effects on the developing brain. Young people are particularly vulnerable because their brains are still developing, and nicotine can disrupt this process, leading to lasting changes in areas associated with learning, attention, and impulse control.</a:t>
            </a:r>
          </a:p>
          <a:p>
            <a:pPr indent="-228600">
              <a:lnSpc>
                <a:spcPct val="90000"/>
              </a:lnSpc>
              <a:spcBef>
                <a:spcPct val="0"/>
              </a:spcBef>
              <a:spcAft>
                <a:spcPts val="600"/>
              </a:spcAft>
              <a:buFont typeface="Arial" panose="020B0604020202020204" pitchFamily="34" charset="0"/>
              <a:buChar char="•"/>
            </a:pPr>
            <a:endParaRPr lang="en-US" sz="1800" dirty="0">
              <a:latin typeface="+mn-lt"/>
            </a:endParaRPr>
          </a:p>
          <a:p>
            <a:pPr>
              <a:lnSpc>
                <a:spcPct val="90000"/>
              </a:lnSpc>
              <a:spcBef>
                <a:spcPct val="0"/>
              </a:spcBef>
              <a:spcAft>
                <a:spcPts val="600"/>
              </a:spcAft>
              <a:buNone/>
            </a:pPr>
            <a:r>
              <a:rPr lang="en-US" sz="1800" dirty="0">
                <a:latin typeface="+mn-lt"/>
              </a:rPr>
              <a:t> 1 cigarette could be the start of a lifetime nicotine addiction  </a:t>
            </a:r>
          </a:p>
          <a:p>
            <a:pPr indent="-228600">
              <a:lnSpc>
                <a:spcPct val="90000"/>
              </a:lnSpc>
              <a:spcBef>
                <a:spcPct val="0"/>
              </a:spcBef>
              <a:spcAft>
                <a:spcPts val="600"/>
              </a:spcAft>
              <a:buFont typeface="Arial" panose="020B0604020202020204" pitchFamily="34" charset="0"/>
              <a:buChar char="•"/>
            </a:pPr>
            <a:endParaRPr lang="en-US" sz="1800" dirty="0">
              <a:latin typeface="+mn-lt"/>
            </a:endParaRPr>
          </a:p>
          <a:p>
            <a:pPr indent="-228600">
              <a:lnSpc>
                <a:spcPct val="90000"/>
              </a:lnSpc>
              <a:spcBef>
                <a:spcPct val="0"/>
              </a:spcBef>
              <a:spcAft>
                <a:spcPts val="600"/>
              </a:spcAft>
              <a:buFont typeface="Arial" panose="020B0604020202020204" pitchFamily="34" charset="0"/>
              <a:buChar char="•"/>
            </a:pPr>
            <a:endParaRPr lang="en-US" sz="1800" dirty="0">
              <a:latin typeface="+mn-lt"/>
            </a:endParaRPr>
          </a:p>
          <a:p>
            <a:pPr indent="-228600">
              <a:lnSpc>
                <a:spcPct val="90000"/>
              </a:lnSpc>
              <a:spcBef>
                <a:spcPct val="0"/>
              </a:spcBef>
              <a:spcAft>
                <a:spcPts val="600"/>
              </a:spcAft>
              <a:buFont typeface="Arial" panose="020B0604020202020204" pitchFamily="34" charset="0"/>
              <a:buChar char="•"/>
            </a:pPr>
            <a:endParaRPr lang="en-US" altLang="en-US" sz="1800" dirty="0">
              <a:latin typeface="+mn-lt"/>
            </a:endParaRPr>
          </a:p>
          <a:p>
            <a:pPr indent="-228600">
              <a:lnSpc>
                <a:spcPct val="90000"/>
              </a:lnSpc>
              <a:spcBef>
                <a:spcPct val="0"/>
              </a:spcBef>
              <a:spcAft>
                <a:spcPts val="600"/>
              </a:spcAft>
              <a:buFont typeface="Arial" panose="020B0604020202020204" pitchFamily="34" charset="0"/>
              <a:buChar char="•"/>
            </a:pPr>
            <a:endParaRPr lang="en-US" altLang="en-US" sz="1800" dirty="0">
              <a:latin typeface="+mn-lt"/>
            </a:endParaRPr>
          </a:p>
        </p:txBody>
      </p:sp>
    </p:spTree>
    <p:custDataLst>
      <p:tags r:id="rId1"/>
    </p:custDataLst>
  </p:cSld>
  <p:clrMapOvr>
    <a:masterClrMapping/>
  </p:clrMapOvr>
  <p:transition spd="slow" advClick="0" advTm="20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25121"/>
            <a:ext cx="8229600" cy="1143000"/>
          </a:xfrm>
        </p:spPr>
        <p:txBody>
          <a:bodyPr>
            <a:normAutofit fontScale="90000"/>
          </a:bodyPr>
          <a:lstStyle/>
          <a:p>
            <a:r>
              <a:rPr lang="en-GB" b="1" dirty="0"/>
              <a:t>How can smoking affect your health?</a:t>
            </a:r>
          </a:p>
        </p:txBody>
      </p:sp>
      <p:sp>
        <p:nvSpPr>
          <p:cNvPr id="8" name="TextBox 7"/>
          <p:cNvSpPr txBox="1"/>
          <p:nvPr/>
        </p:nvSpPr>
        <p:spPr>
          <a:xfrm>
            <a:off x="2456080" y="1844825"/>
            <a:ext cx="1098376" cy="461665"/>
          </a:xfrm>
          <a:prstGeom prst="rect">
            <a:avLst/>
          </a:prstGeom>
          <a:noFill/>
        </p:spPr>
        <p:txBody>
          <a:bodyPr wrap="square" rtlCol="0">
            <a:spAutoFit/>
          </a:bodyPr>
          <a:lstStyle/>
          <a:p>
            <a:r>
              <a:rPr lang="en-GB" sz="2400" dirty="0"/>
              <a:t>Cancer</a:t>
            </a:r>
          </a:p>
        </p:txBody>
      </p:sp>
      <p:sp>
        <p:nvSpPr>
          <p:cNvPr id="10" name="TextBox 9"/>
          <p:cNvSpPr txBox="1"/>
          <p:nvPr/>
        </p:nvSpPr>
        <p:spPr>
          <a:xfrm>
            <a:off x="2283495" y="3291125"/>
            <a:ext cx="1368152" cy="830997"/>
          </a:xfrm>
          <a:prstGeom prst="rect">
            <a:avLst/>
          </a:prstGeom>
          <a:noFill/>
        </p:spPr>
        <p:txBody>
          <a:bodyPr wrap="square" rtlCol="0">
            <a:spAutoFit/>
          </a:bodyPr>
          <a:lstStyle/>
          <a:p>
            <a:pPr algn="ctr"/>
            <a:r>
              <a:rPr lang="en-GB" sz="2400" dirty="0"/>
              <a:t>Heart Disease</a:t>
            </a:r>
          </a:p>
        </p:txBody>
      </p:sp>
      <p:sp>
        <p:nvSpPr>
          <p:cNvPr id="12" name="TextBox 11"/>
          <p:cNvSpPr txBox="1"/>
          <p:nvPr/>
        </p:nvSpPr>
        <p:spPr>
          <a:xfrm>
            <a:off x="2139479" y="5450965"/>
            <a:ext cx="1512168" cy="461665"/>
          </a:xfrm>
          <a:prstGeom prst="rect">
            <a:avLst/>
          </a:prstGeom>
          <a:noFill/>
        </p:spPr>
        <p:txBody>
          <a:bodyPr wrap="square" rtlCol="0">
            <a:spAutoFit/>
          </a:bodyPr>
          <a:lstStyle/>
          <a:p>
            <a:r>
              <a:rPr lang="en-GB" sz="2400" dirty="0"/>
              <a:t>Blindness</a:t>
            </a:r>
          </a:p>
        </p:txBody>
      </p:sp>
      <p:sp>
        <p:nvSpPr>
          <p:cNvPr id="13" name="TextBox 12"/>
          <p:cNvSpPr txBox="1"/>
          <p:nvPr/>
        </p:nvSpPr>
        <p:spPr>
          <a:xfrm>
            <a:off x="7720493" y="1693818"/>
            <a:ext cx="1134113" cy="461665"/>
          </a:xfrm>
          <a:prstGeom prst="rect">
            <a:avLst/>
          </a:prstGeom>
          <a:noFill/>
        </p:spPr>
        <p:txBody>
          <a:bodyPr wrap="square" rtlCol="0">
            <a:spAutoFit/>
          </a:bodyPr>
          <a:lstStyle/>
          <a:p>
            <a:r>
              <a:rPr lang="en-GB" sz="2400" dirty="0"/>
              <a:t>Asthma</a:t>
            </a:r>
          </a:p>
        </p:txBody>
      </p:sp>
      <p:sp>
        <p:nvSpPr>
          <p:cNvPr id="14" name="TextBox 13"/>
          <p:cNvSpPr txBox="1"/>
          <p:nvPr/>
        </p:nvSpPr>
        <p:spPr>
          <a:xfrm>
            <a:off x="6479974" y="5450965"/>
            <a:ext cx="1790747" cy="830997"/>
          </a:xfrm>
          <a:prstGeom prst="rect">
            <a:avLst/>
          </a:prstGeom>
          <a:noFill/>
        </p:spPr>
        <p:txBody>
          <a:bodyPr wrap="square" rtlCol="0">
            <a:spAutoFit/>
          </a:bodyPr>
          <a:lstStyle/>
          <a:p>
            <a:pPr algn="ctr"/>
            <a:r>
              <a:rPr lang="en-GB" sz="2400" dirty="0"/>
              <a:t>Poor Circulation</a:t>
            </a:r>
          </a:p>
        </p:txBody>
      </p:sp>
      <p:sp>
        <p:nvSpPr>
          <p:cNvPr id="15" name="TextBox 14"/>
          <p:cNvSpPr txBox="1"/>
          <p:nvPr/>
        </p:nvSpPr>
        <p:spPr>
          <a:xfrm>
            <a:off x="4727849" y="1509151"/>
            <a:ext cx="2142225" cy="830997"/>
          </a:xfrm>
          <a:prstGeom prst="rect">
            <a:avLst/>
          </a:prstGeom>
          <a:noFill/>
        </p:spPr>
        <p:txBody>
          <a:bodyPr wrap="square" rtlCol="0">
            <a:spAutoFit/>
          </a:bodyPr>
          <a:lstStyle/>
          <a:p>
            <a:pPr algn="ctr"/>
            <a:r>
              <a:rPr lang="en-GB" sz="2400" dirty="0"/>
              <a:t>Chest Infection and Coughs</a:t>
            </a:r>
          </a:p>
        </p:txBody>
      </p:sp>
      <p:sp>
        <p:nvSpPr>
          <p:cNvPr id="16" name="TextBox 15"/>
          <p:cNvSpPr txBox="1"/>
          <p:nvPr/>
        </p:nvSpPr>
        <p:spPr>
          <a:xfrm>
            <a:off x="8854606" y="2882554"/>
            <a:ext cx="1134113" cy="830997"/>
          </a:xfrm>
          <a:prstGeom prst="rect">
            <a:avLst/>
          </a:prstGeom>
          <a:noFill/>
        </p:spPr>
        <p:txBody>
          <a:bodyPr wrap="square" rtlCol="0">
            <a:spAutoFit/>
          </a:bodyPr>
          <a:lstStyle/>
          <a:p>
            <a:pPr algn="ctr"/>
            <a:r>
              <a:rPr lang="en-GB" sz="2400" dirty="0"/>
              <a:t>Lung Disease</a:t>
            </a:r>
          </a:p>
        </p:txBody>
      </p:sp>
      <p:sp>
        <p:nvSpPr>
          <p:cNvPr id="17" name="TextBox 16"/>
          <p:cNvSpPr txBox="1"/>
          <p:nvPr/>
        </p:nvSpPr>
        <p:spPr>
          <a:xfrm>
            <a:off x="4206784" y="5437556"/>
            <a:ext cx="1368152" cy="830997"/>
          </a:xfrm>
          <a:prstGeom prst="rect">
            <a:avLst/>
          </a:prstGeom>
          <a:noFill/>
        </p:spPr>
        <p:txBody>
          <a:bodyPr wrap="square" rtlCol="0">
            <a:spAutoFit/>
          </a:bodyPr>
          <a:lstStyle/>
          <a:p>
            <a:pPr algn="ctr"/>
            <a:r>
              <a:rPr lang="en-GB" sz="2400" dirty="0"/>
              <a:t>Ear Infection</a:t>
            </a:r>
          </a:p>
        </p:txBody>
      </p:sp>
      <p:sp>
        <p:nvSpPr>
          <p:cNvPr id="18" name="TextBox 17"/>
          <p:cNvSpPr txBox="1"/>
          <p:nvPr/>
        </p:nvSpPr>
        <p:spPr>
          <a:xfrm>
            <a:off x="8642053" y="4652725"/>
            <a:ext cx="1559216" cy="1200329"/>
          </a:xfrm>
          <a:prstGeom prst="rect">
            <a:avLst/>
          </a:prstGeom>
          <a:noFill/>
        </p:spPr>
        <p:txBody>
          <a:bodyPr wrap="square" rtlCol="0">
            <a:spAutoFit/>
          </a:bodyPr>
          <a:lstStyle/>
          <a:p>
            <a:pPr algn="ctr"/>
            <a:r>
              <a:rPr lang="en-GB" sz="2400" dirty="0"/>
              <a:t>Reduced Fitness Level</a:t>
            </a:r>
          </a:p>
        </p:txBody>
      </p:sp>
      <p:pic>
        <p:nvPicPr>
          <p:cNvPr id="1026" name="Picture 2" descr="http://netdoctor.cdnds.net/15/42/1600x800/landscape-1444895388-g-lungs-18645036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06784" y="2733988"/>
            <a:ext cx="3918248" cy="1959124"/>
          </a:xfrm>
          <a:prstGeom prst="rect">
            <a:avLst/>
          </a:prstGeom>
          <a:ln w="88900" cap="sq" cmpd="thickThin">
            <a:solidFill>
              <a:srgbClr val="000000"/>
            </a:solidFill>
            <a:prstDash val="solid"/>
            <a:miter lim="800000"/>
          </a:ln>
          <a:effectLst>
            <a:innerShdw blurRad="76200">
              <a:srgbClr val="000000"/>
            </a:innerShdw>
          </a:effectLst>
        </p:spPr>
      </p:pic>
    </p:spTree>
    <p:custDataLst>
      <p:tags r:id="rId1"/>
    </p:custDataLst>
    <p:extLst>
      <p:ext uri="{BB962C8B-B14F-4D97-AF65-F5344CB8AC3E}">
        <p14:creationId xmlns:p14="http://schemas.microsoft.com/office/powerpoint/2010/main" val="1023594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1" name="Rectangle 310">
            <a:extLst>
              <a:ext uri="{FF2B5EF4-FFF2-40B4-BE49-F238E27FC236}">
                <a16:creationId xmlns:a16="http://schemas.microsoft.com/office/drawing/2014/main" id="{0550F5B9-399F-4FAD-AE6C-ED65F9A43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2" name="Rectangle 311">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288350"/>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295A2B4-B17F-8219-47E3-9838BFD1B66C}"/>
              </a:ext>
            </a:extLst>
          </p:cNvPr>
          <p:cNvSpPr>
            <a:spLocks noGrp="1"/>
          </p:cNvSpPr>
          <p:nvPr>
            <p:ph type="title"/>
          </p:nvPr>
        </p:nvSpPr>
        <p:spPr>
          <a:xfrm>
            <a:off x="841248" y="510047"/>
            <a:ext cx="3300984" cy="1645920"/>
          </a:xfrm>
        </p:spPr>
        <p:txBody>
          <a:bodyPr>
            <a:normAutofit/>
          </a:bodyPr>
          <a:lstStyle/>
          <a:p>
            <a:r>
              <a:rPr lang="en-GB" sz="2800" dirty="0"/>
              <a:t>External Impacts of smoking </a:t>
            </a:r>
          </a:p>
        </p:txBody>
      </p:sp>
      <p:sp>
        <p:nvSpPr>
          <p:cNvPr id="313" name="Rectangle 312">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4" name="Rectangle 313">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108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93F5663-CE19-95AC-2910-9BBC1A96DD35}"/>
              </a:ext>
            </a:extLst>
          </p:cNvPr>
          <p:cNvSpPr>
            <a:spLocks noGrp="1"/>
          </p:cNvSpPr>
          <p:nvPr>
            <p:ph idx="1"/>
          </p:nvPr>
        </p:nvSpPr>
        <p:spPr>
          <a:xfrm>
            <a:off x="4581144" y="510047"/>
            <a:ext cx="6858000" cy="1645920"/>
          </a:xfrm>
        </p:spPr>
        <p:txBody>
          <a:bodyPr anchor="ctr">
            <a:normAutofit/>
          </a:bodyPr>
          <a:lstStyle/>
          <a:p>
            <a:r>
              <a:rPr lang="en-GB" sz="1800" dirty="0"/>
              <a:t>Wrinkles </a:t>
            </a:r>
          </a:p>
          <a:p>
            <a:r>
              <a:rPr lang="en-GB" sz="1800" dirty="0"/>
              <a:t>Stained Teeth – Tooth Lose </a:t>
            </a:r>
          </a:p>
          <a:p>
            <a:r>
              <a:rPr lang="en-GB" sz="1800" dirty="0"/>
              <a:t>Bad Breath </a:t>
            </a:r>
          </a:p>
          <a:p>
            <a:r>
              <a:rPr lang="en-GB" sz="1800" dirty="0"/>
              <a:t>Stained fingernails </a:t>
            </a:r>
          </a:p>
          <a:p>
            <a:endParaRPr lang="en-GB" sz="1800" dirty="0"/>
          </a:p>
        </p:txBody>
      </p:sp>
      <p:pic>
        <p:nvPicPr>
          <p:cNvPr id="5" name="Picture 7" descr="Smoking+Teeth+Melrose+MA">
            <a:extLst>
              <a:ext uri="{FF2B5EF4-FFF2-40B4-BE49-F238E27FC236}">
                <a16:creationId xmlns:a16="http://schemas.microsoft.com/office/drawing/2014/main" id="{AD83B06A-535F-06F3-6629-03CDDA56DA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96" r="5393" b="-5"/>
          <a:stretch>
            <a:fillRect/>
          </a:stretch>
        </p:blipFill>
        <p:spPr bwMode="auto">
          <a:xfrm>
            <a:off x="557784" y="2916204"/>
            <a:ext cx="3584448" cy="3019828"/>
          </a:xfrm>
          <a:prstGeom prst="rect">
            <a:avLst/>
          </a:prstGeom>
          <a:solidFill>
            <a:srgbClr val="FFFFFF">
              <a:shade val="85000"/>
            </a:srgbClr>
          </a:solidFill>
        </p:spPr>
      </p:pic>
      <p:pic>
        <p:nvPicPr>
          <p:cNvPr id="4" name="Picture 2" descr="http://skinlifeclinic.com/wp-content/uploads/2013/06/Antiaging-Wrinkle_4.jpg">
            <a:extLst>
              <a:ext uri="{FF2B5EF4-FFF2-40B4-BE49-F238E27FC236}">
                <a16:creationId xmlns:a16="http://schemas.microsoft.com/office/drawing/2014/main" id="{7F832E36-87E6-040C-64C9-4D78E0CBF7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1501" r="6328" b="-2"/>
          <a:stretch>
            <a:fillRect/>
          </a:stretch>
        </p:blipFill>
        <p:spPr bwMode="auto">
          <a:xfrm>
            <a:off x="4347599" y="2915682"/>
            <a:ext cx="3584448" cy="3020872"/>
          </a:xfrm>
          <a:prstGeom prst="rect">
            <a:avLst/>
          </a:prstGeom>
          <a:solidFill>
            <a:srgbClr val="FFFFFF">
              <a:shade val="85000"/>
            </a:srgbClr>
          </a:solidFill>
        </p:spPr>
      </p:pic>
      <p:pic>
        <p:nvPicPr>
          <p:cNvPr id="6" name="Picture 4" descr="http://images.medicinenet.com/images/slideshow/smoking-effects-pictures-s9.jpg">
            <a:extLst>
              <a:ext uri="{FF2B5EF4-FFF2-40B4-BE49-F238E27FC236}">
                <a16:creationId xmlns:a16="http://schemas.microsoft.com/office/drawing/2014/main" id="{872578CC-8C7E-B31B-39A2-5667E62FA82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9288" b="3"/>
          <a:stretch>
            <a:fillRect/>
          </a:stretch>
        </p:blipFill>
        <p:spPr bwMode="auto">
          <a:xfrm>
            <a:off x="8137415" y="2916212"/>
            <a:ext cx="3584448" cy="3019812"/>
          </a:xfrm>
          <a:prstGeom prst="rect">
            <a:avLst/>
          </a:prstGeom>
          <a:solidFill>
            <a:srgbClr val="FFFFFF">
              <a:shade val="85000"/>
            </a:srgbClr>
          </a:solidFill>
        </p:spPr>
      </p:pic>
    </p:spTree>
    <p:extLst>
      <p:ext uri="{BB962C8B-B14F-4D97-AF65-F5344CB8AC3E}">
        <p14:creationId xmlns:p14="http://schemas.microsoft.com/office/powerpoint/2010/main" val="324043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74" name="Rectangle 19473">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77" name="Picture 19476">
            <a:extLst>
              <a:ext uri="{FF2B5EF4-FFF2-40B4-BE49-F238E27FC236}">
                <a16:creationId xmlns:a16="http://schemas.microsoft.com/office/drawing/2014/main" id="{E9C38459-8250-4394-CAA4-10AEEC8841D6}"/>
              </a:ext>
            </a:extLst>
          </p:cNvPr>
          <p:cNvPicPr>
            <a:picLocks noChangeAspect="1"/>
          </p:cNvPicPr>
          <p:nvPr/>
        </p:nvPicPr>
        <p:blipFill>
          <a:blip r:embed="rId3">
            <a:alphaModFix amt="35000"/>
          </a:blip>
          <a:srcRect t="4205" b="11526"/>
          <a:stretch>
            <a:fillRect/>
          </a:stretch>
        </p:blipFill>
        <p:spPr>
          <a:xfrm>
            <a:off x="20" y="10"/>
            <a:ext cx="12191980" cy="6857990"/>
          </a:xfrm>
          <a:prstGeom prst="rect">
            <a:avLst/>
          </a:prstGeom>
        </p:spPr>
      </p:pic>
      <p:sp>
        <p:nvSpPr>
          <p:cNvPr id="19458" name="Title 1">
            <a:extLst>
              <a:ext uri="{FF2B5EF4-FFF2-40B4-BE49-F238E27FC236}">
                <a16:creationId xmlns:a16="http://schemas.microsoft.com/office/drawing/2014/main" id="{97ECDB1A-A689-8213-84D4-97A80C520A0B}"/>
              </a:ext>
            </a:extLst>
          </p:cNvPr>
          <p:cNvSpPr>
            <a:spLocks noGrp="1" noChangeArrowheads="1"/>
          </p:cNvSpPr>
          <p:nvPr>
            <p:ph type="title"/>
          </p:nvPr>
        </p:nvSpPr>
        <p:spPr>
          <a:xfrm>
            <a:off x="838200" y="365125"/>
            <a:ext cx="10515600" cy="1325563"/>
          </a:xfrm>
        </p:spPr>
        <p:txBody>
          <a:bodyPr>
            <a:normAutofit/>
          </a:bodyPr>
          <a:lstStyle/>
          <a:p>
            <a:r>
              <a:rPr lang="en-US" altLang="en-US" u="sng">
                <a:solidFill>
                  <a:srgbClr val="FFFFFF"/>
                </a:solidFill>
                <a:latin typeface="Arial" panose="020B0604020202020204" pitchFamily="34" charset="0"/>
                <a:cs typeface="Arial" panose="020B0604020202020204" pitchFamily="34" charset="0"/>
              </a:rPr>
              <a:t>Why do young people choose to smoke?</a:t>
            </a:r>
          </a:p>
        </p:txBody>
      </p:sp>
      <p:graphicFrame>
        <p:nvGraphicFramePr>
          <p:cNvPr id="5" name="Diagram 4">
            <a:extLst>
              <a:ext uri="{FF2B5EF4-FFF2-40B4-BE49-F238E27FC236}">
                <a16:creationId xmlns:a16="http://schemas.microsoft.com/office/drawing/2014/main" id="{274B65E0-C7BD-EF9B-EFF1-D455369C378C}"/>
              </a:ext>
            </a:extLst>
          </p:cNvPr>
          <p:cNvGraphicFramePr/>
          <p:nvPr>
            <p:extLst>
              <p:ext uri="{D42A27DB-BD31-4B8C-83A1-F6EECF244321}">
                <p14:modId xmlns:p14="http://schemas.microsoft.com/office/powerpoint/2010/main" val="27234807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smoking a vaporizer&#10;&#10;Description automatically generated">
            <a:extLst>
              <a:ext uri="{FF2B5EF4-FFF2-40B4-BE49-F238E27FC236}">
                <a16:creationId xmlns:a16="http://schemas.microsoft.com/office/drawing/2014/main" id="{5A7EF5CC-460A-F671-5BA9-CCE7945F1FF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5882" b="-1"/>
          <a:stretch>
            <a:fillRect/>
          </a:stretch>
        </p:blipFill>
        <p:spPr>
          <a:xfrm>
            <a:off x="2522358" y="10"/>
            <a:ext cx="9669642" cy="6857990"/>
          </a:xfrm>
          <a:prstGeom prst="rect">
            <a:avLst/>
          </a:prstGeom>
        </p:spPr>
      </p:pic>
      <p:sp>
        <p:nvSpPr>
          <p:cNvPr id="58" name="Rectangle 57">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C7BF535-EDEE-F7F9-620C-9783DA2F2ED9}"/>
              </a:ext>
            </a:extLst>
          </p:cNvPr>
          <p:cNvSpPr>
            <a:spLocks noGrp="1" noRot="1" noMove="1" noResize="1" noEditPoints="1" noAdjustHandles="1" noChangeArrowheads="1" noChangeShapeType="1"/>
          </p:cNvSpPr>
          <p:nvPr>
            <p:ph type="title"/>
          </p:nvPr>
        </p:nvSpPr>
        <p:spPr>
          <a:xfrm>
            <a:off x="952228" y="743447"/>
            <a:ext cx="3973385" cy="3692028"/>
          </a:xfrm>
          <a:noFill/>
        </p:spPr>
        <p:txBody>
          <a:bodyPr vert="horz" lIns="91440" tIns="45720" rIns="91440" bIns="45720" rtlCol="0" anchor="b">
            <a:normAutofit/>
          </a:bodyPr>
          <a:lstStyle/>
          <a:p>
            <a:r>
              <a:rPr lang="en-US" sz="5200" dirty="0"/>
              <a:t>Vaping</a:t>
            </a:r>
          </a:p>
        </p:txBody>
      </p:sp>
    </p:spTree>
    <p:extLst>
      <p:ext uri="{BB962C8B-B14F-4D97-AF65-F5344CB8AC3E}">
        <p14:creationId xmlns:p14="http://schemas.microsoft.com/office/powerpoint/2010/main" val="3740186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38" name="Rectangle 21537">
            <a:extLst>
              <a:ext uri="{FF2B5EF4-FFF2-40B4-BE49-F238E27FC236}">
                <a16:creationId xmlns:a16="http://schemas.microsoft.com/office/drawing/2014/main" id="{EBB17A8D-9B05-F73E-604D-3FF58B8A1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44663" y="-4344657"/>
            <a:ext cx="3512260" cy="12201589"/>
          </a:xfrm>
          <a:prstGeom prst="rect">
            <a:avLst/>
          </a:prstGeom>
          <a:gradFill flip="none" rotWithShape="1">
            <a:gsLst>
              <a:gs pos="10000">
                <a:srgbClr val="000000">
                  <a:alpha val="0"/>
                </a:srgbClr>
              </a:gs>
              <a:gs pos="49000">
                <a:srgbClr val="000000">
                  <a:alpha val="12000"/>
                </a:srgbClr>
              </a:gs>
              <a:gs pos="100000">
                <a:srgbClr val="000000">
                  <a:alpha val="46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539" name="Straight Connector 21538">
            <a:extLst>
              <a:ext uri="{FF2B5EF4-FFF2-40B4-BE49-F238E27FC236}">
                <a16:creationId xmlns:a16="http://schemas.microsoft.com/office/drawing/2014/main" id="{08671CFF-13CE-4046-6B91-44F30DCCF2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4" name="Diagram 3">
            <a:extLst>
              <a:ext uri="{FF2B5EF4-FFF2-40B4-BE49-F238E27FC236}">
                <a16:creationId xmlns:a16="http://schemas.microsoft.com/office/drawing/2014/main" id="{36D83159-1114-2E75-04F3-D0EB761F95B2}"/>
              </a:ext>
            </a:extLst>
          </p:cNvPr>
          <p:cNvGraphicFramePr/>
          <p:nvPr>
            <p:extLst>
              <p:ext uri="{D42A27DB-BD31-4B8C-83A1-F6EECF244321}">
                <p14:modId xmlns:p14="http://schemas.microsoft.com/office/powerpoint/2010/main" val="1271152186"/>
              </p:ext>
            </p:extLst>
          </p:nvPr>
        </p:nvGraphicFramePr>
        <p:xfrm>
          <a:off x="2459596" y="1052736"/>
          <a:ext cx="7272808"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507" name="TextBox 4">
            <a:extLst>
              <a:ext uri="{FF2B5EF4-FFF2-40B4-BE49-F238E27FC236}">
                <a16:creationId xmlns:a16="http://schemas.microsoft.com/office/drawing/2014/main" id="{6A87D2C6-4A46-F108-E1D0-164561F47E94}"/>
              </a:ext>
            </a:extLst>
          </p:cNvPr>
          <p:cNvSpPr txBox="1">
            <a:spLocks noChangeArrowheads="1"/>
          </p:cNvSpPr>
          <p:nvPr/>
        </p:nvSpPr>
        <p:spPr bwMode="auto">
          <a:xfrm>
            <a:off x="1811339" y="153988"/>
            <a:ext cx="8569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defRPr>
            </a:lvl1pPr>
            <a:lvl2pPr marL="742950" indent="-285750">
              <a:spcBef>
                <a:spcPct val="20000"/>
              </a:spcBef>
              <a:buChar char="–"/>
              <a:defRPr sz="2800">
                <a:solidFill>
                  <a:schemeClr val="tx1"/>
                </a:solidFill>
                <a:latin typeface="Times" panose="02020603050405020304" pitchFamily="18" charset="0"/>
              </a:defRPr>
            </a:lvl2pPr>
            <a:lvl3pPr marL="1143000" indent="-228600">
              <a:spcBef>
                <a:spcPct val="20000"/>
              </a:spcBef>
              <a:buChar char="•"/>
              <a:defRPr sz="2400">
                <a:solidFill>
                  <a:schemeClr val="tx1"/>
                </a:solidFill>
                <a:latin typeface="Times" panose="02020603050405020304" pitchFamily="18" charset="0"/>
              </a:defRPr>
            </a:lvl3pPr>
            <a:lvl4pPr marL="1600200" indent="-228600">
              <a:spcBef>
                <a:spcPct val="20000"/>
              </a:spcBef>
              <a:buChar char="–"/>
              <a:defRPr sz="2000">
                <a:solidFill>
                  <a:schemeClr val="tx1"/>
                </a:solidFill>
                <a:latin typeface="Times" panose="02020603050405020304" pitchFamily="18" charset="0"/>
              </a:defRPr>
            </a:lvl4pPr>
            <a:lvl5pPr marL="2057400" indent="-228600">
              <a:spcBef>
                <a:spcPct val="20000"/>
              </a:spcBef>
              <a:buChar char="»"/>
              <a:defRPr sz="2000">
                <a:solidFill>
                  <a:schemeClr val="tx1"/>
                </a:solidFill>
                <a:latin typeface="Times"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defRPr>
            </a:lvl9pPr>
          </a:lstStyle>
          <a:p>
            <a:pPr algn="ctr">
              <a:spcBef>
                <a:spcPct val="0"/>
              </a:spcBef>
              <a:spcAft>
                <a:spcPts val="600"/>
              </a:spcAft>
              <a:buFontTx/>
              <a:buNone/>
            </a:pPr>
            <a:r>
              <a:rPr lang="en-GB" altLang="en-US" sz="3600" u="sng">
                <a:latin typeface="Arial" panose="020B0604020202020204" pitchFamily="34" charset="0"/>
                <a:cs typeface="Arial" panose="020B0604020202020204" pitchFamily="34" charset="0"/>
              </a:rPr>
              <a:t>Why do young people choose to vape?</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TIMING" val="|8.4|1.2|1.6|2.7"/>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59DE79F159D147AA1F7E0212B51AD8" ma:contentTypeVersion="7" ma:contentTypeDescription="Create a new document." ma:contentTypeScope="" ma:versionID="16aba40fd930e6f2be1a9be7812b0225">
  <xsd:schema xmlns:xsd="http://www.w3.org/2001/XMLSchema" xmlns:xs="http://www.w3.org/2001/XMLSchema" xmlns:p="http://schemas.microsoft.com/office/2006/metadata/properties" xmlns:ns1="http://schemas.microsoft.com/sharepoint/v3" xmlns:ns2="db82dc77-23e8-45c5-aca7-8dbba352c768" targetNamespace="http://schemas.microsoft.com/office/2006/metadata/properties" ma:root="true" ma:fieldsID="6de64a4b6f1d569e5afdfa4b986d4265" ns1:_="" ns2:_="">
    <xsd:import namespace="http://schemas.microsoft.com/sharepoint/v3"/>
    <xsd:import namespace="db82dc77-23e8-45c5-aca7-8dbba352c768"/>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b82dc77-23e8-45c5-aca7-8dbba352c76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b82dc77-23e8-45c5-aca7-8dbba352c768">
      <UserInfo>
        <DisplayName/>
        <AccountId xsi:nil="true"/>
        <AccountType/>
      </UserInfo>
    </SharedWithUsers>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A98639-2D95-484D-82A6-F7EE4A626DC5}"/>
</file>

<file path=customXml/itemProps2.xml><?xml version="1.0" encoding="utf-8"?>
<ds:datastoreItem xmlns:ds="http://schemas.openxmlformats.org/officeDocument/2006/customXml" ds:itemID="{9A3A1206-AF7C-456B-9515-0AB8556A39EF}">
  <ds:schemaRefs>
    <ds:schemaRef ds:uri="http://schemas.microsoft.com/office/2006/metadata/properties"/>
    <ds:schemaRef ds:uri="http://schemas.microsoft.com/office/infopath/2007/PartnerControls"/>
    <ds:schemaRef ds:uri="149ec21c-6f18-4eda-b99e-11757989f842"/>
    <ds:schemaRef ds:uri="7af7f7ba-3cec-47e1-a84f-6db05ec69c62"/>
  </ds:schemaRefs>
</ds:datastoreItem>
</file>

<file path=customXml/itemProps3.xml><?xml version="1.0" encoding="utf-8"?>
<ds:datastoreItem xmlns:ds="http://schemas.openxmlformats.org/officeDocument/2006/customXml" ds:itemID="{101D2996-740A-4547-B5D8-8FC10BB3BC3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2108</Words>
  <Application>Microsoft Office PowerPoint</Application>
  <PresentationFormat>Widescreen</PresentationFormat>
  <Paragraphs>203</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Aptos</vt:lpstr>
      <vt:lpstr>Archivo</vt:lpstr>
      <vt:lpstr>Arial</vt:lpstr>
      <vt:lpstr>Avenir W01</vt:lpstr>
      <vt:lpstr>Calibri</vt:lpstr>
      <vt:lpstr>Calibri Light</vt:lpstr>
      <vt:lpstr>Roboto</vt:lpstr>
      <vt:lpstr>Times</vt:lpstr>
      <vt:lpstr>Times New Roman</vt:lpstr>
      <vt:lpstr>Office Theme</vt:lpstr>
      <vt:lpstr>Tobacco &amp; Vape Education </vt:lpstr>
      <vt:lpstr>What do you know about smoking?</vt:lpstr>
      <vt:lpstr>What is in a cigarette?</vt:lpstr>
      <vt:lpstr>PowerPoint Presentation</vt:lpstr>
      <vt:lpstr>How can smoking affect your health?</vt:lpstr>
      <vt:lpstr>External Impacts of smoking </vt:lpstr>
      <vt:lpstr>Why do young people choose to smoke?</vt:lpstr>
      <vt:lpstr>Vaping</vt:lpstr>
      <vt:lpstr>PowerPoint Presentation</vt:lpstr>
      <vt:lpstr>PowerPoint Presentation</vt:lpstr>
      <vt:lpstr>Long term Risk</vt:lpstr>
      <vt:lpstr> Your choice </vt:lpstr>
    </vt:vector>
  </TitlesOfParts>
  <Company>Halton Borough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Angela Beesley</dc:creator>
  <cp:lastModifiedBy>Angela Beesley</cp:lastModifiedBy>
  <cp:revision>3</cp:revision>
  <dcterms:created xsi:type="dcterms:W3CDTF">2023-08-21T15:07:57Z</dcterms:created>
  <dcterms:modified xsi:type="dcterms:W3CDTF">2025-07-02T13:49:08Z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0x010100AD59DE79F159D147AA1F7E0212B51AD8</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_activity">
    <vt:lpwstr>{"FileActivityType":"9","FileActivityTimeStamp":"2025-07-01T15:02:16.120Z","FileActivityUsersOnPage":[{"DisplayName":"Angela Beesley","Id":"angela.beesley@halton.gov.uk"},{"DisplayName":"Sarah Rowley","Id":"sarah.rowley@halton.gov.uk"}],"FileActivityNavigationId":null}</vt:lpwstr>
  </property>
</Properties>
</file>