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sldIdLst>
    <p:sldId id="256" r:id="rId5"/>
    <p:sldId id="260" r:id="rId6"/>
    <p:sldId id="261" r:id="rId7"/>
    <p:sldId id="262" r:id="rId8"/>
    <p:sldId id="314" r:id="rId9"/>
    <p:sldId id="266" r:id="rId10"/>
    <p:sldId id="305" r:id="rId11"/>
    <p:sldId id="315" r:id="rId12"/>
    <p:sldId id="277" r:id="rId13"/>
    <p:sldId id="279" r:id="rId14"/>
    <p:sldId id="282" r:id="rId15"/>
    <p:sldId id="283" r:id="rId16"/>
    <p:sldId id="316" r:id="rId17"/>
    <p:sldId id="284" r:id="rId18"/>
    <p:sldId id="286" r:id="rId19"/>
    <p:sldId id="288" r:id="rId20"/>
    <p:sldId id="289" r:id="rId21"/>
    <p:sldId id="290" r:id="rId22"/>
    <p:sldId id="291" r:id="rId23"/>
    <p:sldId id="292" r:id="rId24"/>
    <p:sldId id="313" r:id="rId25"/>
    <p:sldId id="309" r:id="rId26"/>
    <p:sldId id="312" r:id="rId27"/>
    <p:sldId id="310" r:id="rId28"/>
    <p:sldId id="293" r:id="rId29"/>
    <p:sldId id="294" r:id="rId30"/>
    <p:sldId id="295" r:id="rId31"/>
    <p:sldId id="296" r:id="rId32"/>
    <p:sldId id="308" r:id="rId33"/>
    <p:sldId id="297" r:id="rId34"/>
    <p:sldId id="300" r:id="rId35"/>
    <p:sldId id="301" r:id="rId36"/>
    <p:sldId id="306" r:id="rId37"/>
    <p:sldId id="302"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803" autoAdjust="0"/>
  </p:normalViewPr>
  <p:slideViewPr>
    <p:cSldViewPr>
      <p:cViewPr varScale="1">
        <p:scale>
          <a:sx n="52" d="100"/>
          <a:sy n="52" d="100"/>
        </p:scale>
        <p:origin x="192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C5B900-F733-4671-ADC4-8C4918BA6AA9}" type="doc">
      <dgm:prSet loTypeId="urn:microsoft.com/office/officeart/2005/8/layout/matrix1" loCatId="matrix" qsTypeId="urn:microsoft.com/office/officeart/2005/8/quickstyle/simple4" qsCatId="simple" csTypeId="urn:microsoft.com/office/officeart/2005/8/colors/colorful5" csCatId="colorful" phldr="1"/>
      <dgm:spPr/>
      <dgm:t>
        <a:bodyPr/>
        <a:lstStyle/>
        <a:p>
          <a:endParaRPr lang="en-GB"/>
        </a:p>
      </dgm:t>
    </dgm:pt>
    <dgm:pt modelId="{D029E12C-151B-4257-B473-5575BC381BA9}">
      <dgm:prSet phldrT="[Text]" custT="1"/>
      <dgm:spPr>
        <a:solidFill>
          <a:srgbClr val="FFFF00"/>
        </a:solidFill>
      </dgm:spPr>
      <dgm:t>
        <a:bodyPr/>
        <a:lstStyle/>
        <a:p>
          <a:r>
            <a:rPr lang="en-GB" sz="2800" dirty="0">
              <a:latin typeface="Calibri" panose="020F0502020204030204" pitchFamily="34" charset="0"/>
            </a:rPr>
            <a:t>Alarm</a:t>
          </a:r>
          <a:r>
            <a:rPr lang="en-GB" sz="2800" baseline="0" dirty="0">
              <a:latin typeface="Calibri" panose="020F0502020204030204" pitchFamily="34" charset="0"/>
            </a:rPr>
            <a:t> Phase</a:t>
          </a:r>
          <a:endParaRPr lang="en-GB" sz="2800" dirty="0">
            <a:latin typeface="Calibri" panose="020F0502020204030204" pitchFamily="34" charset="0"/>
          </a:endParaRPr>
        </a:p>
      </dgm:t>
    </dgm:pt>
    <dgm:pt modelId="{5346CAA0-9FF7-4640-8DB3-79BFA2D7C04D}" type="parTrans" cxnId="{F29BB8D8-920E-4831-AFE0-B19091C3F40C}">
      <dgm:prSet/>
      <dgm:spPr/>
      <dgm:t>
        <a:bodyPr/>
        <a:lstStyle/>
        <a:p>
          <a:endParaRPr lang="en-GB"/>
        </a:p>
      </dgm:t>
    </dgm:pt>
    <dgm:pt modelId="{63BA85D4-AA20-4875-B0D5-FBFBBEDE14BD}" type="sibTrans" cxnId="{F29BB8D8-920E-4831-AFE0-B19091C3F40C}">
      <dgm:prSet/>
      <dgm:spPr/>
      <dgm:t>
        <a:bodyPr/>
        <a:lstStyle/>
        <a:p>
          <a:endParaRPr lang="en-GB"/>
        </a:p>
      </dgm:t>
    </dgm:pt>
    <dgm:pt modelId="{9B9FE6A4-A646-413A-B23E-AC1075C1D4FE}">
      <dgm:prSet phldrT="[Text]"/>
      <dgm:spPr/>
      <dgm:t>
        <a:bodyPr/>
        <a:lstStyle/>
        <a:p>
          <a:endParaRPr lang="en-GB"/>
        </a:p>
      </dgm:t>
    </dgm:pt>
    <dgm:pt modelId="{0976DF05-AAAA-4CE7-BDF1-1AE49F2E7DA9}" type="parTrans" cxnId="{0440C2ED-2E87-41C2-A46E-FB4D7AF099F8}">
      <dgm:prSet/>
      <dgm:spPr/>
      <dgm:t>
        <a:bodyPr/>
        <a:lstStyle/>
        <a:p>
          <a:endParaRPr lang="en-GB"/>
        </a:p>
      </dgm:t>
    </dgm:pt>
    <dgm:pt modelId="{73A06675-A90E-4B6B-B292-7679CC1A3814}" type="sibTrans" cxnId="{0440C2ED-2E87-41C2-A46E-FB4D7AF099F8}">
      <dgm:prSet/>
      <dgm:spPr/>
      <dgm:t>
        <a:bodyPr/>
        <a:lstStyle/>
        <a:p>
          <a:endParaRPr lang="en-GB"/>
        </a:p>
      </dgm:t>
    </dgm:pt>
    <dgm:pt modelId="{8F7533F4-C744-4480-9B10-5883A50A6BB8}">
      <dgm:prSet phldrT="[Text]"/>
      <dgm:spPr/>
      <dgm:t>
        <a:bodyPr/>
        <a:lstStyle/>
        <a:p>
          <a:endParaRPr lang="en-GB"/>
        </a:p>
      </dgm:t>
    </dgm:pt>
    <dgm:pt modelId="{957DA915-9FB0-4327-8461-E115705DD28F}" type="parTrans" cxnId="{6FBB822F-55F0-4FA2-ABE5-A5BB299C0C8F}">
      <dgm:prSet/>
      <dgm:spPr/>
      <dgm:t>
        <a:bodyPr/>
        <a:lstStyle/>
        <a:p>
          <a:endParaRPr lang="en-GB"/>
        </a:p>
      </dgm:t>
    </dgm:pt>
    <dgm:pt modelId="{762D8929-5317-4E86-BB23-99FA9F947991}" type="sibTrans" cxnId="{6FBB822F-55F0-4FA2-ABE5-A5BB299C0C8F}">
      <dgm:prSet/>
      <dgm:spPr/>
      <dgm:t>
        <a:bodyPr/>
        <a:lstStyle/>
        <a:p>
          <a:endParaRPr lang="en-GB"/>
        </a:p>
      </dgm:t>
    </dgm:pt>
    <dgm:pt modelId="{F8C721AD-3ECB-4C38-9F07-7FF06CAF2128}">
      <dgm:prSet phldrT="[Text]"/>
      <dgm:spPr/>
      <dgm:t>
        <a:bodyPr/>
        <a:lstStyle/>
        <a:p>
          <a:endParaRPr lang="en-GB"/>
        </a:p>
      </dgm:t>
    </dgm:pt>
    <dgm:pt modelId="{D4343CBB-3332-454B-B83F-49153E33A661}" type="parTrans" cxnId="{B05911E5-3280-44FC-A7DC-9A07701C7D96}">
      <dgm:prSet/>
      <dgm:spPr/>
      <dgm:t>
        <a:bodyPr/>
        <a:lstStyle/>
        <a:p>
          <a:endParaRPr lang="en-GB"/>
        </a:p>
      </dgm:t>
    </dgm:pt>
    <dgm:pt modelId="{3B1B28AD-5C32-4066-AC8F-3126BA15A33E}" type="sibTrans" cxnId="{B05911E5-3280-44FC-A7DC-9A07701C7D96}">
      <dgm:prSet/>
      <dgm:spPr/>
      <dgm:t>
        <a:bodyPr/>
        <a:lstStyle/>
        <a:p>
          <a:endParaRPr lang="en-GB"/>
        </a:p>
      </dgm:t>
    </dgm:pt>
    <dgm:pt modelId="{0C411DF8-B77D-4644-B264-C7E5C362B4F9}">
      <dgm:prSet custT="1"/>
      <dgm:spPr/>
      <dgm:t>
        <a:bodyPr/>
        <a:lstStyle/>
        <a:p>
          <a:pPr algn="ctr"/>
          <a:endParaRPr lang="en-GB" sz="3200" dirty="0">
            <a:latin typeface="Calibri" panose="020F0502020204030204" pitchFamily="34" charset="0"/>
          </a:endParaRPr>
        </a:p>
        <a:p>
          <a:pPr algn="ctr"/>
          <a:r>
            <a:rPr lang="en-GB" sz="3200" b="1" dirty="0">
              <a:latin typeface="Calibri" panose="020F0502020204030204" pitchFamily="34" charset="0"/>
            </a:rPr>
            <a:t>Physical Symptoms</a:t>
          </a:r>
        </a:p>
        <a:p>
          <a:pPr algn="l"/>
          <a:r>
            <a:rPr lang="en-GB" sz="2200" dirty="0">
              <a:latin typeface="Calibri" panose="020F0502020204030204" pitchFamily="34" charset="0"/>
            </a:rPr>
            <a:t>Heart beat faster; Breathe faster;         Blood pressure rises;                       Trembling, Muscle tension;                Nausea, vomiting, stomach churning; Changes to bowel movements;        Stomach aches.                           </a:t>
          </a:r>
        </a:p>
      </dgm:t>
    </dgm:pt>
    <dgm:pt modelId="{29D831D5-D61A-47DA-9C01-109FB4812A94}" type="parTrans" cxnId="{9C25FE7A-244A-43A1-91BB-A43E6B2AF73F}">
      <dgm:prSet/>
      <dgm:spPr/>
      <dgm:t>
        <a:bodyPr/>
        <a:lstStyle/>
        <a:p>
          <a:endParaRPr lang="en-GB"/>
        </a:p>
      </dgm:t>
    </dgm:pt>
    <dgm:pt modelId="{185CC9F0-FFF3-45BC-A052-F324957A3B06}" type="sibTrans" cxnId="{9C25FE7A-244A-43A1-91BB-A43E6B2AF73F}">
      <dgm:prSet/>
      <dgm:spPr/>
      <dgm:t>
        <a:bodyPr/>
        <a:lstStyle/>
        <a:p>
          <a:endParaRPr lang="en-GB"/>
        </a:p>
      </dgm:t>
    </dgm:pt>
    <dgm:pt modelId="{71277417-6B75-4F0E-BA45-7C554BEB1B83}">
      <dgm:prSet custT="1"/>
      <dgm:spPr/>
      <dgm:t>
        <a:bodyPr/>
        <a:lstStyle/>
        <a:p>
          <a:pPr algn="ctr"/>
          <a:endParaRPr lang="en-GB" sz="800" b="1" dirty="0">
            <a:latin typeface="Calibri" panose="020F0502020204030204" pitchFamily="34" charset="0"/>
          </a:endParaRPr>
        </a:p>
        <a:p>
          <a:pPr algn="ctr"/>
          <a:r>
            <a:rPr lang="en-GB" sz="3200" b="1" dirty="0">
              <a:latin typeface="Calibri" panose="020F0502020204030204" pitchFamily="34" charset="0"/>
            </a:rPr>
            <a:t>Psychological Symptoms</a:t>
          </a:r>
        </a:p>
        <a:p>
          <a:pPr algn="l"/>
          <a:r>
            <a:rPr lang="en-GB" sz="2200" dirty="0">
              <a:latin typeface="Calibri" panose="020F0502020204030204" pitchFamily="34" charset="0"/>
            </a:rPr>
            <a:t>Hard to think clearly;                      Difficulty in concentrating;                  Mind racing.</a:t>
          </a:r>
        </a:p>
        <a:p>
          <a:pPr algn="l"/>
          <a:endParaRPr lang="en-GB" sz="2200" dirty="0">
            <a:latin typeface="Calibri" panose="020F0502020204030204" pitchFamily="34" charset="0"/>
          </a:endParaRPr>
        </a:p>
      </dgm:t>
    </dgm:pt>
    <dgm:pt modelId="{1809901C-C6AA-47CA-B00D-C2F5DE5A58B5}" type="parTrans" cxnId="{B67C4EA3-B784-4B6D-A2B1-9F0DFD243EBF}">
      <dgm:prSet/>
      <dgm:spPr/>
      <dgm:t>
        <a:bodyPr/>
        <a:lstStyle/>
        <a:p>
          <a:endParaRPr lang="en-GB"/>
        </a:p>
      </dgm:t>
    </dgm:pt>
    <dgm:pt modelId="{2FE2F3EE-BBF6-4E85-9416-AD516B07E4BF}" type="sibTrans" cxnId="{B67C4EA3-B784-4B6D-A2B1-9F0DFD243EBF}">
      <dgm:prSet/>
      <dgm:spPr/>
      <dgm:t>
        <a:bodyPr/>
        <a:lstStyle/>
        <a:p>
          <a:endParaRPr lang="en-GB"/>
        </a:p>
      </dgm:t>
    </dgm:pt>
    <dgm:pt modelId="{5EEAA6B8-D402-4584-B2CF-0B6435643110}">
      <dgm:prSet custT="1"/>
      <dgm:spPr/>
      <dgm:t>
        <a:bodyPr/>
        <a:lstStyle/>
        <a:p>
          <a:pPr algn="ctr"/>
          <a:r>
            <a:rPr lang="en-GB" sz="3200" b="1" dirty="0">
              <a:latin typeface="Calibri" panose="020F0502020204030204" pitchFamily="34" charset="0"/>
            </a:rPr>
            <a:t>Behavioural symptoms</a:t>
          </a:r>
        </a:p>
        <a:p>
          <a:pPr algn="l"/>
          <a:r>
            <a:rPr lang="en-GB" sz="2200" dirty="0">
              <a:latin typeface="Calibri" panose="020F0502020204030204" pitchFamily="34" charset="0"/>
            </a:rPr>
            <a:t>Fight or become aggressive;              Run away;                                        Freeze.</a:t>
          </a:r>
        </a:p>
        <a:p>
          <a:pPr algn="ctr"/>
          <a:endParaRPr lang="en-GB" sz="2200" b="1" dirty="0">
            <a:latin typeface="Calibri" panose="020F0502020204030204" pitchFamily="34" charset="0"/>
          </a:endParaRPr>
        </a:p>
        <a:p>
          <a:pPr algn="ctr"/>
          <a:endParaRPr lang="en-GB" sz="2200" b="1" dirty="0">
            <a:latin typeface="Calibri" panose="020F0502020204030204" pitchFamily="34" charset="0"/>
          </a:endParaRPr>
        </a:p>
      </dgm:t>
    </dgm:pt>
    <dgm:pt modelId="{5875CBC8-7C83-4EA4-BE06-F22C51916EE0}" type="parTrans" cxnId="{A3284FD2-B81F-4B91-87BF-8CACD1787D68}">
      <dgm:prSet/>
      <dgm:spPr/>
      <dgm:t>
        <a:bodyPr/>
        <a:lstStyle/>
        <a:p>
          <a:endParaRPr lang="en-GB"/>
        </a:p>
      </dgm:t>
    </dgm:pt>
    <dgm:pt modelId="{CB4DF9A9-86A0-4EDE-A969-6D62BA5D9414}" type="sibTrans" cxnId="{A3284FD2-B81F-4B91-87BF-8CACD1787D68}">
      <dgm:prSet/>
      <dgm:spPr/>
      <dgm:t>
        <a:bodyPr/>
        <a:lstStyle/>
        <a:p>
          <a:endParaRPr lang="en-GB"/>
        </a:p>
      </dgm:t>
    </dgm:pt>
    <dgm:pt modelId="{970A6AF6-97A3-43AC-8B4B-3AD30FF522AF}">
      <dgm:prSet custT="1"/>
      <dgm:spPr/>
      <dgm:t>
        <a:bodyPr/>
        <a:lstStyle/>
        <a:p>
          <a:pPr algn="ctr"/>
          <a:endParaRPr lang="en-GB" sz="2800" b="1" dirty="0">
            <a:latin typeface="Calibri" panose="020F0502020204030204" pitchFamily="34" charset="0"/>
          </a:endParaRPr>
        </a:p>
        <a:p>
          <a:pPr algn="ctr"/>
          <a:endParaRPr lang="en-GB" sz="2800" b="1" dirty="0">
            <a:latin typeface="Calibri" panose="020F0502020204030204" pitchFamily="34" charset="0"/>
          </a:endParaRPr>
        </a:p>
        <a:p>
          <a:pPr algn="ctr"/>
          <a:r>
            <a:rPr lang="en-GB" sz="3200" b="1" dirty="0">
              <a:latin typeface="Calibri" panose="020F0502020204030204" pitchFamily="34" charset="0"/>
            </a:rPr>
            <a:t>Emotional symptoms</a:t>
          </a:r>
        </a:p>
        <a:p>
          <a:pPr algn="l"/>
          <a:r>
            <a:rPr lang="en-GB" sz="2200" dirty="0">
              <a:latin typeface="Calibri" panose="020F0502020204030204" pitchFamily="34" charset="0"/>
            </a:rPr>
            <a:t>Cry Easily;                                          Easily Angered;                            Becoming anxious.</a:t>
          </a:r>
        </a:p>
        <a:p>
          <a:pPr algn="ctr"/>
          <a:endParaRPr lang="en-GB" sz="2200" b="1" dirty="0">
            <a:latin typeface="Calibri" panose="020F0502020204030204" pitchFamily="34" charset="0"/>
          </a:endParaRPr>
        </a:p>
        <a:p>
          <a:pPr algn="ctr"/>
          <a:endParaRPr lang="en-GB" sz="2200" b="1" dirty="0">
            <a:latin typeface="Calibri" panose="020F0502020204030204" pitchFamily="34" charset="0"/>
          </a:endParaRPr>
        </a:p>
        <a:p>
          <a:pPr algn="ctr"/>
          <a:endParaRPr lang="en-GB" sz="2800" b="1" dirty="0">
            <a:latin typeface="Calibri" panose="020F0502020204030204" pitchFamily="34" charset="0"/>
          </a:endParaRPr>
        </a:p>
        <a:p>
          <a:pPr algn="ctr"/>
          <a:endParaRPr lang="en-GB" sz="2800" b="1" dirty="0">
            <a:latin typeface="Calibri" panose="020F0502020204030204" pitchFamily="34" charset="0"/>
          </a:endParaRPr>
        </a:p>
      </dgm:t>
    </dgm:pt>
    <dgm:pt modelId="{F35A2AC7-633B-4C0E-9211-5BAE8C0E1910}" type="parTrans" cxnId="{DB2C9660-CFE6-4CE9-8BCC-E4DB175535D0}">
      <dgm:prSet/>
      <dgm:spPr/>
      <dgm:t>
        <a:bodyPr/>
        <a:lstStyle/>
        <a:p>
          <a:endParaRPr lang="en-GB"/>
        </a:p>
      </dgm:t>
    </dgm:pt>
    <dgm:pt modelId="{0450A2D5-619E-46DD-89EA-09AC83E55073}" type="sibTrans" cxnId="{DB2C9660-CFE6-4CE9-8BCC-E4DB175535D0}">
      <dgm:prSet/>
      <dgm:spPr/>
      <dgm:t>
        <a:bodyPr/>
        <a:lstStyle/>
        <a:p>
          <a:endParaRPr lang="en-GB"/>
        </a:p>
      </dgm:t>
    </dgm:pt>
    <dgm:pt modelId="{C70829DB-1BBA-4C2B-9E2B-D5B916994645}" type="pres">
      <dgm:prSet presAssocID="{EDC5B900-F733-4671-ADC4-8C4918BA6AA9}" presName="diagram" presStyleCnt="0">
        <dgm:presLayoutVars>
          <dgm:chMax val="1"/>
          <dgm:dir/>
          <dgm:animLvl val="ctr"/>
          <dgm:resizeHandles val="exact"/>
        </dgm:presLayoutVars>
      </dgm:prSet>
      <dgm:spPr/>
    </dgm:pt>
    <dgm:pt modelId="{3D0C8563-AC7B-4EDC-B5F3-B2D9E3E9FF6B}" type="pres">
      <dgm:prSet presAssocID="{EDC5B900-F733-4671-ADC4-8C4918BA6AA9}" presName="matrix" presStyleCnt="0"/>
      <dgm:spPr/>
    </dgm:pt>
    <dgm:pt modelId="{F900B960-0F67-4C6D-B4BE-15E61A31BACC}" type="pres">
      <dgm:prSet presAssocID="{EDC5B900-F733-4671-ADC4-8C4918BA6AA9}" presName="tile1" presStyleLbl="node1" presStyleIdx="0" presStyleCnt="4" custScaleX="116207" custLinFactNeighborX="5857" custLinFactNeighborY="1299"/>
      <dgm:spPr/>
    </dgm:pt>
    <dgm:pt modelId="{9A0D1381-CCD0-4674-9B30-48797E3FB170}" type="pres">
      <dgm:prSet presAssocID="{EDC5B900-F733-4671-ADC4-8C4918BA6AA9}" presName="tile1text" presStyleLbl="node1" presStyleIdx="0" presStyleCnt="4">
        <dgm:presLayoutVars>
          <dgm:chMax val="0"/>
          <dgm:chPref val="0"/>
          <dgm:bulletEnabled val="1"/>
        </dgm:presLayoutVars>
      </dgm:prSet>
      <dgm:spPr/>
    </dgm:pt>
    <dgm:pt modelId="{F6BD67A1-B9DA-4EE1-A429-ED07150CFDEC}" type="pres">
      <dgm:prSet presAssocID="{EDC5B900-F733-4671-ADC4-8C4918BA6AA9}" presName="tile2" presStyleLbl="node1" presStyleIdx="1" presStyleCnt="4" custScaleX="102358" custScaleY="98115" custLinFactNeighborX="1369" custLinFactNeighborY="-471"/>
      <dgm:spPr/>
    </dgm:pt>
    <dgm:pt modelId="{A757AB7E-9858-4AC5-A5FB-8D1E7AA86D18}" type="pres">
      <dgm:prSet presAssocID="{EDC5B900-F733-4671-ADC4-8C4918BA6AA9}" presName="tile2text" presStyleLbl="node1" presStyleIdx="1" presStyleCnt="4">
        <dgm:presLayoutVars>
          <dgm:chMax val="0"/>
          <dgm:chPref val="0"/>
          <dgm:bulletEnabled val="1"/>
        </dgm:presLayoutVars>
      </dgm:prSet>
      <dgm:spPr/>
    </dgm:pt>
    <dgm:pt modelId="{0646D2E2-08B0-417D-86BA-C3FA8937F04A}" type="pres">
      <dgm:prSet presAssocID="{EDC5B900-F733-4671-ADC4-8C4918BA6AA9}" presName="tile3" presStyleLbl="node1" presStyleIdx="2" presStyleCnt="4" custScaleX="105386" custScaleY="101050" custLinFactNeighborX="0" custLinFactNeighborY="2890"/>
      <dgm:spPr/>
    </dgm:pt>
    <dgm:pt modelId="{18399B2E-0B35-4169-AAA6-FDE97F1DBFE0}" type="pres">
      <dgm:prSet presAssocID="{EDC5B900-F733-4671-ADC4-8C4918BA6AA9}" presName="tile3text" presStyleLbl="node1" presStyleIdx="2" presStyleCnt="4">
        <dgm:presLayoutVars>
          <dgm:chMax val="0"/>
          <dgm:chPref val="0"/>
          <dgm:bulletEnabled val="1"/>
        </dgm:presLayoutVars>
      </dgm:prSet>
      <dgm:spPr/>
    </dgm:pt>
    <dgm:pt modelId="{C6F1B01C-40C6-4715-AA67-D19F06FE871B}" type="pres">
      <dgm:prSet presAssocID="{EDC5B900-F733-4671-ADC4-8C4918BA6AA9}" presName="tile4" presStyleLbl="node1" presStyleIdx="3" presStyleCnt="4" custScaleX="103043" custScaleY="101885" custLinFactNeighborX="2777" custLinFactNeighborY="3156"/>
      <dgm:spPr/>
    </dgm:pt>
    <dgm:pt modelId="{01CBD091-C4D9-4546-8752-5D1496F44558}" type="pres">
      <dgm:prSet presAssocID="{EDC5B900-F733-4671-ADC4-8C4918BA6AA9}" presName="tile4text" presStyleLbl="node1" presStyleIdx="3" presStyleCnt="4">
        <dgm:presLayoutVars>
          <dgm:chMax val="0"/>
          <dgm:chPref val="0"/>
          <dgm:bulletEnabled val="1"/>
        </dgm:presLayoutVars>
      </dgm:prSet>
      <dgm:spPr/>
    </dgm:pt>
    <dgm:pt modelId="{70F3BB25-2EBF-462C-A8B8-ADEDC4CAC337}" type="pres">
      <dgm:prSet presAssocID="{EDC5B900-F733-4671-ADC4-8C4918BA6AA9}" presName="centerTile" presStyleLbl="fgShp" presStyleIdx="0" presStyleCnt="1" custScaleX="83356" custScaleY="83999">
        <dgm:presLayoutVars>
          <dgm:chMax val="0"/>
          <dgm:chPref val="0"/>
        </dgm:presLayoutVars>
      </dgm:prSet>
      <dgm:spPr/>
    </dgm:pt>
  </dgm:ptLst>
  <dgm:cxnLst>
    <dgm:cxn modelId="{6FBB822F-55F0-4FA2-ABE5-A5BB299C0C8F}" srcId="{EDC5B900-F733-4671-ADC4-8C4918BA6AA9}" destId="{8F7533F4-C744-4480-9B10-5883A50A6BB8}" srcOrd="2" destOrd="0" parTransId="{957DA915-9FB0-4327-8461-E115705DD28F}" sibTransId="{762D8929-5317-4E86-BB23-99FA9F947991}"/>
    <dgm:cxn modelId="{6578963E-1FE0-4DC8-A7F7-0307B3EDCF3F}" type="presOf" srcId="{EDC5B900-F733-4671-ADC4-8C4918BA6AA9}" destId="{C70829DB-1BBA-4C2B-9E2B-D5B916994645}" srcOrd="0" destOrd="0" presId="urn:microsoft.com/office/officeart/2005/8/layout/matrix1"/>
    <dgm:cxn modelId="{DB2C9660-CFE6-4CE9-8BCC-E4DB175535D0}" srcId="{D029E12C-151B-4257-B473-5575BC381BA9}" destId="{970A6AF6-97A3-43AC-8B4B-3AD30FF522AF}" srcOrd="3" destOrd="0" parTransId="{F35A2AC7-633B-4C0E-9211-5BAE8C0E1910}" sibTransId="{0450A2D5-619E-46DD-89EA-09AC83E55073}"/>
    <dgm:cxn modelId="{551D9547-5E1A-42CE-9818-93D6322E2E50}" type="presOf" srcId="{71277417-6B75-4F0E-BA45-7C554BEB1B83}" destId="{A757AB7E-9858-4AC5-A5FB-8D1E7AA86D18}" srcOrd="1" destOrd="0" presId="urn:microsoft.com/office/officeart/2005/8/layout/matrix1"/>
    <dgm:cxn modelId="{C2FC5A70-A852-4F13-822B-79FC28AA7DC9}" type="presOf" srcId="{D029E12C-151B-4257-B473-5575BC381BA9}" destId="{70F3BB25-2EBF-462C-A8B8-ADEDC4CAC337}" srcOrd="0" destOrd="0" presId="urn:microsoft.com/office/officeart/2005/8/layout/matrix1"/>
    <dgm:cxn modelId="{9C25FE7A-244A-43A1-91BB-A43E6B2AF73F}" srcId="{D029E12C-151B-4257-B473-5575BC381BA9}" destId="{0C411DF8-B77D-4644-B264-C7E5C362B4F9}" srcOrd="0" destOrd="0" parTransId="{29D831D5-D61A-47DA-9C01-109FB4812A94}" sibTransId="{185CC9F0-FFF3-45BC-A052-F324957A3B06}"/>
    <dgm:cxn modelId="{666BEC82-C879-4F61-B257-ECDB5B1D1601}" type="presOf" srcId="{970A6AF6-97A3-43AC-8B4B-3AD30FF522AF}" destId="{C6F1B01C-40C6-4715-AA67-D19F06FE871B}" srcOrd="0" destOrd="0" presId="urn:microsoft.com/office/officeart/2005/8/layout/matrix1"/>
    <dgm:cxn modelId="{37DB348D-9C19-4A68-B32A-111B07D8015D}" type="presOf" srcId="{0C411DF8-B77D-4644-B264-C7E5C362B4F9}" destId="{F900B960-0F67-4C6D-B4BE-15E61A31BACC}" srcOrd="0" destOrd="0" presId="urn:microsoft.com/office/officeart/2005/8/layout/matrix1"/>
    <dgm:cxn modelId="{B67C4EA3-B784-4B6D-A2B1-9F0DFD243EBF}" srcId="{D029E12C-151B-4257-B473-5575BC381BA9}" destId="{71277417-6B75-4F0E-BA45-7C554BEB1B83}" srcOrd="1" destOrd="0" parTransId="{1809901C-C6AA-47CA-B00D-C2F5DE5A58B5}" sibTransId="{2FE2F3EE-BBF6-4E85-9416-AD516B07E4BF}"/>
    <dgm:cxn modelId="{F43BAAC5-DE4D-4464-8B91-30BA2A3B1A1C}" type="presOf" srcId="{5EEAA6B8-D402-4584-B2CF-0B6435643110}" destId="{18399B2E-0B35-4169-AAA6-FDE97F1DBFE0}" srcOrd="1" destOrd="0" presId="urn:microsoft.com/office/officeart/2005/8/layout/matrix1"/>
    <dgm:cxn modelId="{A3284FD2-B81F-4B91-87BF-8CACD1787D68}" srcId="{D029E12C-151B-4257-B473-5575BC381BA9}" destId="{5EEAA6B8-D402-4584-B2CF-0B6435643110}" srcOrd="2" destOrd="0" parTransId="{5875CBC8-7C83-4EA4-BE06-F22C51916EE0}" sibTransId="{CB4DF9A9-86A0-4EDE-A969-6D62BA5D9414}"/>
    <dgm:cxn modelId="{F29BB8D8-920E-4831-AFE0-B19091C3F40C}" srcId="{EDC5B900-F733-4671-ADC4-8C4918BA6AA9}" destId="{D029E12C-151B-4257-B473-5575BC381BA9}" srcOrd="0" destOrd="0" parTransId="{5346CAA0-9FF7-4640-8DB3-79BFA2D7C04D}" sibTransId="{63BA85D4-AA20-4875-B0D5-FBFBBEDE14BD}"/>
    <dgm:cxn modelId="{B05911E5-3280-44FC-A7DC-9A07701C7D96}" srcId="{EDC5B900-F733-4671-ADC4-8C4918BA6AA9}" destId="{F8C721AD-3ECB-4C38-9F07-7FF06CAF2128}" srcOrd="3" destOrd="0" parTransId="{D4343CBB-3332-454B-B83F-49153E33A661}" sibTransId="{3B1B28AD-5C32-4066-AC8F-3126BA15A33E}"/>
    <dgm:cxn modelId="{0440C2ED-2E87-41C2-A46E-FB4D7AF099F8}" srcId="{EDC5B900-F733-4671-ADC4-8C4918BA6AA9}" destId="{9B9FE6A4-A646-413A-B23E-AC1075C1D4FE}" srcOrd="1" destOrd="0" parTransId="{0976DF05-AAAA-4CE7-BDF1-1AE49F2E7DA9}" sibTransId="{73A06675-A90E-4B6B-B292-7679CC1A3814}"/>
    <dgm:cxn modelId="{53F065F0-04C1-4DF0-8630-9046D1438589}" type="presOf" srcId="{71277417-6B75-4F0E-BA45-7C554BEB1B83}" destId="{F6BD67A1-B9DA-4EE1-A429-ED07150CFDEC}" srcOrd="0" destOrd="0" presId="urn:microsoft.com/office/officeart/2005/8/layout/matrix1"/>
    <dgm:cxn modelId="{CC0955F2-6BA8-4CF7-B5EA-14F1DD0251BA}" type="presOf" srcId="{0C411DF8-B77D-4644-B264-C7E5C362B4F9}" destId="{9A0D1381-CCD0-4674-9B30-48797E3FB170}" srcOrd="1" destOrd="0" presId="urn:microsoft.com/office/officeart/2005/8/layout/matrix1"/>
    <dgm:cxn modelId="{59ACAFF5-9697-4CA2-BC95-8343DBF8D074}" type="presOf" srcId="{970A6AF6-97A3-43AC-8B4B-3AD30FF522AF}" destId="{01CBD091-C4D9-4546-8752-5D1496F44558}" srcOrd="1" destOrd="0" presId="urn:microsoft.com/office/officeart/2005/8/layout/matrix1"/>
    <dgm:cxn modelId="{1186D2FE-973D-479D-BCF9-2DFA8144624C}" type="presOf" srcId="{5EEAA6B8-D402-4584-B2CF-0B6435643110}" destId="{0646D2E2-08B0-417D-86BA-C3FA8937F04A}" srcOrd="0" destOrd="0" presId="urn:microsoft.com/office/officeart/2005/8/layout/matrix1"/>
    <dgm:cxn modelId="{16E6C54C-C42D-40C4-BC25-0B3D9705C744}" type="presParOf" srcId="{C70829DB-1BBA-4C2B-9E2B-D5B916994645}" destId="{3D0C8563-AC7B-4EDC-B5F3-B2D9E3E9FF6B}" srcOrd="0" destOrd="0" presId="urn:microsoft.com/office/officeart/2005/8/layout/matrix1"/>
    <dgm:cxn modelId="{C9CC94AE-B271-49CD-981C-F01B7437D703}" type="presParOf" srcId="{3D0C8563-AC7B-4EDC-B5F3-B2D9E3E9FF6B}" destId="{F900B960-0F67-4C6D-B4BE-15E61A31BACC}" srcOrd="0" destOrd="0" presId="urn:microsoft.com/office/officeart/2005/8/layout/matrix1"/>
    <dgm:cxn modelId="{E002CBB5-BAF2-4E4C-BE22-38042B876695}" type="presParOf" srcId="{3D0C8563-AC7B-4EDC-B5F3-B2D9E3E9FF6B}" destId="{9A0D1381-CCD0-4674-9B30-48797E3FB170}" srcOrd="1" destOrd="0" presId="urn:microsoft.com/office/officeart/2005/8/layout/matrix1"/>
    <dgm:cxn modelId="{2DEE3BD6-C5C3-465B-AB39-F243057270B1}" type="presParOf" srcId="{3D0C8563-AC7B-4EDC-B5F3-B2D9E3E9FF6B}" destId="{F6BD67A1-B9DA-4EE1-A429-ED07150CFDEC}" srcOrd="2" destOrd="0" presId="urn:microsoft.com/office/officeart/2005/8/layout/matrix1"/>
    <dgm:cxn modelId="{30081330-3D59-404F-9125-332FE0E06BBF}" type="presParOf" srcId="{3D0C8563-AC7B-4EDC-B5F3-B2D9E3E9FF6B}" destId="{A757AB7E-9858-4AC5-A5FB-8D1E7AA86D18}" srcOrd="3" destOrd="0" presId="urn:microsoft.com/office/officeart/2005/8/layout/matrix1"/>
    <dgm:cxn modelId="{6377048C-81F0-4DEE-ABF3-AFE5A337D229}" type="presParOf" srcId="{3D0C8563-AC7B-4EDC-B5F3-B2D9E3E9FF6B}" destId="{0646D2E2-08B0-417D-86BA-C3FA8937F04A}" srcOrd="4" destOrd="0" presId="urn:microsoft.com/office/officeart/2005/8/layout/matrix1"/>
    <dgm:cxn modelId="{1B08F6A5-48D7-42F4-94F3-35A008FFFAEB}" type="presParOf" srcId="{3D0C8563-AC7B-4EDC-B5F3-B2D9E3E9FF6B}" destId="{18399B2E-0B35-4169-AAA6-FDE97F1DBFE0}" srcOrd="5" destOrd="0" presId="urn:microsoft.com/office/officeart/2005/8/layout/matrix1"/>
    <dgm:cxn modelId="{744E92AE-B8AB-4CA1-859F-CD07307E0F2E}" type="presParOf" srcId="{3D0C8563-AC7B-4EDC-B5F3-B2D9E3E9FF6B}" destId="{C6F1B01C-40C6-4715-AA67-D19F06FE871B}" srcOrd="6" destOrd="0" presId="urn:microsoft.com/office/officeart/2005/8/layout/matrix1"/>
    <dgm:cxn modelId="{97ADF761-EC29-4DFE-AB99-EC092680FEAE}" type="presParOf" srcId="{3D0C8563-AC7B-4EDC-B5F3-B2D9E3E9FF6B}" destId="{01CBD091-C4D9-4546-8752-5D1496F44558}" srcOrd="7" destOrd="0" presId="urn:microsoft.com/office/officeart/2005/8/layout/matrix1"/>
    <dgm:cxn modelId="{E7A6FBB6-C63E-4DE6-858B-603DEC08BAAD}" type="presParOf" srcId="{C70829DB-1BBA-4C2B-9E2B-D5B916994645}" destId="{70F3BB25-2EBF-462C-A8B8-ADEDC4CAC337}"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895FC7-79D1-4F2F-ABCD-4AEB18AEAE8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GB"/>
        </a:p>
      </dgm:t>
    </dgm:pt>
    <dgm:pt modelId="{5D5FD3F1-7DE7-4789-A6EF-67C81FDF5B43}">
      <dgm:prSet phldrT="[Text]" custT="1"/>
      <dgm:spPr/>
      <dgm:t>
        <a:bodyPr/>
        <a:lstStyle/>
        <a:p>
          <a:r>
            <a:rPr lang="en-GB" sz="1600" dirty="0">
              <a:latin typeface="Century Gothic" panose="020B0502020202020204" pitchFamily="34" charset="0"/>
            </a:rPr>
            <a:t>Encourage them to identify their own support network and encourage to access other support</a:t>
          </a:r>
        </a:p>
      </dgm:t>
    </dgm:pt>
    <dgm:pt modelId="{051BA4F7-0688-4B58-BE18-94805CE9A668}" type="parTrans" cxnId="{0F76AC67-80D9-4735-9E81-39556AE1DEC8}">
      <dgm:prSet/>
      <dgm:spPr/>
      <dgm:t>
        <a:bodyPr/>
        <a:lstStyle/>
        <a:p>
          <a:endParaRPr lang="en-GB" sz="1200">
            <a:latin typeface="Century Gothic" panose="020B0502020202020204" pitchFamily="34" charset="0"/>
          </a:endParaRPr>
        </a:p>
      </dgm:t>
    </dgm:pt>
    <dgm:pt modelId="{FCDDDEF1-A3AD-47F6-BB14-900F3AE18E3E}" type="sibTrans" cxnId="{0F76AC67-80D9-4735-9E81-39556AE1DEC8}">
      <dgm:prSet/>
      <dgm:spPr/>
      <dgm:t>
        <a:bodyPr/>
        <a:lstStyle/>
        <a:p>
          <a:endParaRPr lang="en-GB" sz="1200">
            <a:latin typeface="Century Gothic" panose="020B0502020202020204" pitchFamily="34" charset="0"/>
          </a:endParaRPr>
        </a:p>
      </dgm:t>
    </dgm:pt>
    <dgm:pt modelId="{8A1D734E-DB16-489D-900A-7D2FF65BC3A9}">
      <dgm:prSet phldrT="[Text]" custT="1"/>
      <dgm:spPr/>
      <dgm:t>
        <a:bodyPr/>
        <a:lstStyle/>
        <a:p>
          <a:r>
            <a:rPr lang="en-GB" sz="1600" dirty="0">
              <a:latin typeface="Century Gothic" panose="020B0502020202020204" pitchFamily="34" charset="0"/>
            </a:rPr>
            <a:t>Ask what you can do to help them</a:t>
          </a:r>
        </a:p>
      </dgm:t>
    </dgm:pt>
    <dgm:pt modelId="{922DB6D6-4C02-4EC7-985B-07F533D67FB7}" type="parTrans" cxnId="{14B86558-4B59-4BF0-971C-DA69AC6543AC}">
      <dgm:prSet/>
      <dgm:spPr/>
      <dgm:t>
        <a:bodyPr/>
        <a:lstStyle/>
        <a:p>
          <a:endParaRPr lang="en-GB" sz="1200">
            <a:latin typeface="Century Gothic" panose="020B0502020202020204" pitchFamily="34" charset="0"/>
          </a:endParaRPr>
        </a:p>
      </dgm:t>
    </dgm:pt>
    <dgm:pt modelId="{F4CF1133-8549-4F44-8F57-39E2AE8669EA}" type="sibTrans" cxnId="{14B86558-4B59-4BF0-971C-DA69AC6543AC}">
      <dgm:prSet/>
      <dgm:spPr/>
      <dgm:t>
        <a:bodyPr/>
        <a:lstStyle/>
        <a:p>
          <a:endParaRPr lang="en-GB" sz="1200">
            <a:latin typeface="Century Gothic" panose="020B0502020202020204" pitchFamily="34" charset="0"/>
          </a:endParaRPr>
        </a:p>
      </dgm:t>
    </dgm:pt>
    <dgm:pt modelId="{84B6BCFF-760D-4C25-9C69-92D213A90481}">
      <dgm:prSet phldrT="[Text]" custT="1"/>
      <dgm:spPr/>
      <dgm:t>
        <a:bodyPr/>
        <a:lstStyle/>
        <a:p>
          <a:r>
            <a:rPr lang="en-GB" sz="1600" dirty="0">
              <a:latin typeface="Century Gothic" panose="020B0502020202020204" pitchFamily="34" charset="0"/>
            </a:rPr>
            <a:t>Create a plan of action together</a:t>
          </a:r>
        </a:p>
      </dgm:t>
    </dgm:pt>
    <dgm:pt modelId="{E52A976B-B287-4A1A-96D0-99A14704F44F}" type="parTrans" cxnId="{E4F9EB3E-A9F4-48EC-ACE2-0D5DBED89583}">
      <dgm:prSet/>
      <dgm:spPr/>
      <dgm:t>
        <a:bodyPr/>
        <a:lstStyle/>
        <a:p>
          <a:endParaRPr lang="en-GB" sz="1200">
            <a:latin typeface="Century Gothic" panose="020B0502020202020204" pitchFamily="34" charset="0"/>
          </a:endParaRPr>
        </a:p>
      </dgm:t>
    </dgm:pt>
    <dgm:pt modelId="{32E01391-1CC0-4C55-AE87-2877656EC327}" type="sibTrans" cxnId="{E4F9EB3E-A9F4-48EC-ACE2-0D5DBED89583}">
      <dgm:prSet/>
      <dgm:spPr/>
      <dgm:t>
        <a:bodyPr/>
        <a:lstStyle/>
        <a:p>
          <a:endParaRPr lang="en-GB" sz="1200">
            <a:latin typeface="Century Gothic" panose="020B0502020202020204" pitchFamily="34" charset="0"/>
          </a:endParaRPr>
        </a:p>
      </dgm:t>
    </dgm:pt>
    <dgm:pt modelId="{C63D42E7-7B89-4A66-AA35-5F818106778C}">
      <dgm:prSet phldrT="[Text]" custT="1"/>
      <dgm:spPr/>
      <dgm:t>
        <a:bodyPr/>
        <a:lstStyle/>
        <a:p>
          <a:r>
            <a:rPr lang="en-GB" sz="1600" dirty="0">
              <a:latin typeface="Century Gothic" panose="020B0502020202020204" pitchFamily="34" charset="0"/>
            </a:rPr>
            <a:t>Connect to support (within organisation and outside)</a:t>
          </a:r>
        </a:p>
      </dgm:t>
    </dgm:pt>
    <dgm:pt modelId="{F54591BF-FE1A-43C5-8AAA-FB8B92BE5EB8}" type="parTrans" cxnId="{740C6DED-4918-45C3-ACB8-543F48696F04}">
      <dgm:prSet/>
      <dgm:spPr/>
      <dgm:t>
        <a:bodyPr/>
        <a:lstStyle/>
        <a:p>
          <a:endParaRPr lang="en-GB" sz="1200">
            <a:latin typeface="Century Gothic" panose="020B0502020202020204" pitchFamily="34" charset="0"/>
          </a:endParaRPr>
        </a:p>
      </dgm:t>
    </dgm:pt>
    <dgm:pt modelId="{C5A8DEC9-DFB0-4C5C-91AB-7D220F0D96D6}" type="sibTrans" cxnId="{740C6DED-4918-45C3-ACB8-543F48696F04}">
      <dgm:prSet/>
      <dgm:spPr/>
      <dgm:t>
        <a:bodyPr/>
        <a:lstStyle/>
        <a:p>
          <a:endParaRPr lang="en-GB" sz="1200">
            <a:latin typeface="Century Gothic" panose="020B0502020202020204" pitchFamily="34" charset="0"/>
          </a:endParaRPr>
        </a:p>
      </dgm:t>
    </dgm:pt>
    <dgm:pt modelId="{F5E3F837-2891-4344-94E7-C6CD357C2DD3}">
      <dgm:prSet phldrT="[Text]" custT="1"/>
      <dgm:spPr/>
      <dgm:t>
        <a:bodyPr/>
        <a:lstStyle/>
        <a:p>
          <a:r>
            <a:rPr lang="en-GB" sz="1600" dirty="0">
              <a:latin typeface="Century Gothic" panose="020B0502020202020204" pitchFamily="34" charset="0"/>
            </a:rPr>
            <a:t>Arrange</a:t>
          </a:r>
          <a:r>
            <a:rPr lang="en-GB" sz="1600" baseline="0" dirty="0">
              <a:latin typeface="Century Gothic" panose="020B0502020202020204" pitchFamily="34" charset="0"/>
            </a:rPr>
            <a:t> to revisit</a:t>
          </a:r>
          <a:endParaRPr lang="en-GB" sz="1600" dirty="0">
            <a:latin typeface="Century Gothic" panose="020B0502020202020204" pitchFamily="34" charset="0"/>
          </a:endParaRPr>
        </a:p>
      </dgm:t>
    </dgm:pt>
    <dgm:pt modelId="{3A2466AD-EC56-484C-81E6-89AD4D399EB8}" type="parTrans" cxnId="{53B70B67-89AA-4F54-91E9-6EDD9C176793}">
      <dgm:prSet/>
      <dgm:spPr/>
      <dgm:t>
        <a:bodyPr/>
        <a:lstStyle/>
        <a:p>
          <a:endParaRPr lang="en-GB" sz="1200">
            <a:latin typeface="Century Gothic" panose="020B0502020202020204" pitchFamily="34" charset="0"/>
          </a:endParaRPr>
        </a:p>
      </dgm:t>
    </dgm:pt>
    <dgm:pt modelId="{0A6EDD7D-0677-4C17-8CDF-4D09522C229A}" type="sibTrans" cxnId="{53B70B67-89AA-4F54-91E9-6EDD9C176793}">
      <dgm:prSet/>
      <dgm:spPr/>
      <dgm:t>
        <a:bodyPr/>
        <a:lstStyle/>
        <a:p>
          <a:endParaRPr lang="en-GB" sz="1200">
            <a:latin typeface="Century Gothic" panose="020B0502020202020204" pitchFamily="34" charset="0"/>
          </a:endParaRPr>
        </a:p>
      </dgm:t>
    </dgm:pt>
    <dgm:pt modelId="{706E0D18-490B-4C4B-8176-0E6AE8D9F7F5}">
      <dgm:prSet phldrT="[Text]" custT="1"/>
      <dgm:spPr/>
      <dgm:t>
        <a:bodyPr/>
        <a:lstStyle/>
        <a:p>
          <a:r>
            <a:rPr lang="en-GB" sz="1600" dirty="0">
              <a:latin typeface="Century Gothic" panose="020B0502020202020204" pitchFamily="34" charset="0"/>
            </a:rPr>
            <a:t>Spot the signs</a:t>
          </a:r>
        </a:p>
      </dgm:t>
    </dgm:pt>
    <dgm:pt modelId="{3FF3DE22-539D-482D-919F-5F7D7A949CA6}" type="parTrans" cxnId="{7D32A334-0AC9-4367-BD48-F70F0AB264D7}">
      <dgm:prSet/>
      <dgm:spPr/>
      <dgm:t>
        <a:bodyPr/>
        <a:lstStyle/>
        <a:p>
          <a:endParaRPr lang="en-GB" sz="1200">
            <a:latin typeface="Century Gothic" panose="020B0502020202020204" pitchFamily="34" charset="0"/>
          </a:endParaRPr>
        </a:p>
      </dgm:t>
    </dgm:pt>
    <dgm:pt modelId="{4A5CE438-FBB2-46E2-8731-CE9A3748D679}" type="sibTrans" cxnId="{7D32A334-0AC9-4367-BD48-F70F0AB264D7}">
      <dgm:prSet/>
      <dgm:spPr/>
      <dgm:t>
        <a:bodyPr/>
        <a:lstStyle/>
        <a:p>
          <a:endParaRPr lang="en-GB" sz="1200">
            <a:latin typeface="Century Gothic" panose="020B0502020202020204" pitchFamily="34" charset="0"/>
          </a:endParaRPr>
        </a:p>
      </dgm:t>
    </dgm:pt>
    <dgm:pt modelId="{66025199-02CE-4EAC-AA9A-BA4F6E52422D}">
      <dgm:prSet phldrT="[Text]" custT="1"/>
      <dgm:spPr/>
      <dgm:t>
        <a:bodyPr/>
        <a:lstStyle/>
        <a:p>
          <a:r>
            <a:rPr lang="en-GB" sz="1600" dirty="0">
              <a:latin typeface="Century Gothic" panose="020B0502020202020204" pitchFamily="34" charset="0"/>
            </a:rPr>
            <a:t>Create an opportunity to have a wellbeing conversation</a:t>
          </a:r>
        </a:p>
      </dgm:t>
    </dgm:pt>
    <dgm:pt modelId="{6C47E0AC-4DD7-48B7-8BC7-A9ABFD52D84D}" type="parTrans" cxnId="{F0B71B74-03B1-4E0A-A661-0636A2E0F1D8}">
      <dgm:prSet/>
      <dgm:spPr/>
      <dgm:t>
        <a:bodyPr/>
        <a:lstStyle/>
        <a:p>
          <a:endParaRPr lang="en-GB" sz="1200">
            <a:latin typeface="Century Gothic" panose="020B0502020202020204" pitchFamily="34" charset="0"/>
          </a:endParaRPr>
        </a:p>
      </dgm:t>
    </dgm:pt>
    <dgm:pt modelId="{33CACB29-4485-4509-884B-F63B9A301FFC}" type="sibTrans" cxnId="{F0B71B74-03B1-4E0A-A661-0636A2E0F1D8}">
      <dgm:prSet/>
      <dgm:spPr/>
      <dgm:t>
        <a:bodyPr/>
        <a:lstStyle/>
        <a:p>
          <a:endParaRPr lang="en-GB" sz="1200">
            <a:latin typeface="Century Gothic" panose="020B0502020202020204" pitchFamily="34" charset="0"/>
          </a:endParaRPr>
        </a:p>
      </dgm:t>
    </dgm:pt>
    <dgm:pt modelId="{329C046E-49E8-405D-B484-5E480BD1CD52}">
      <dgm:prSet phldrT="[Text]" custT="1"/>
      <dgm:spPr/>
      <dgm:t>
        <a:bodyPr/>
        <a:lstStyle/>
        <a:p>
          <a:r>
            <a:rPr lang="en-GB" sz="1600" dirty="0">
              <a:latin typeface="Century Gothic" panose="020B0502020202020204" pitchFamily="34" charset="0"/>
            </a:rPr>
            <a:t>Listen!</a:t>
          </a:r>
        </a:p>
      </dgm:t>
    </dgm:pt>
    <dgm:pt modelId="{42D16923-01C4-42A6-92FA-7D77CA8FA67D}" type="parTrans" cxnId="{4C7D4E2F-222C-4B9F-BA5D-D6B0D85A4BD0}">
      <dgm:prSet/>
      <dgm:spPr/>
      <dgm:t>
        <a:bodyPr/>
        <a:lstStyle/>
        <a:p>
          <a:endParaRPr lang="en-GB" sz="1200">
            <a:latin typeface="Century Gothic" panose="020B0502020202020204" pitchFamily="34" charset="0"/>
          </a:endParaRPr>
        </a:p>
      </dgm:t>
    </dgm:pt>
    <dgm:pt modelId="{EC0D05E1-1571-4270-A765-6098CF1FDEC9}" type="sibTrans" cxnId="{4C7D4E2F-222C-4B9F-BA5D-D6B0D85A4BD0}">
      <dgm:prSet/>
      <dgm:spPr/>
      <dgm:t>
        <a:bodyPr/>
        <a:lstStyle/>
        <a:p>
          <a:endParaRPr lang="en-GB" sz="1200">
            <a:latin typeface="Century Gothic" panose="020B0502020202020204" pitchFamily="34" charset="0"/>
          </a:endParaRPr>
        </a:p>
      </dgm:t>
    </dgm:pt>
    <dgm:pt modelId="{1C9EC2C9-2B20-49F3-B666-BEDDFBD21719}" type="pres">
      <dgm:prSet presAssocID="{46895FC7-79D1-4F2F-ABCD-4AEB18AEAE83}" presName="diagram" presStyleCnt="0">
        <dgm:presLayoutVars>
          <dgm:dir/>
          <dgm:resizeHandles val="exact"/>
        </dgm:presLayoutVars>
      </dgm:prSet>
      <dgm:spPr/>
    </dgm:pt>
    <dgm:pt modelId="{99E27CCE-E16D-4804-AF37-DA32CB60EC83}" type="pres">
      <dgm:prSet presAssocID="{706E0D18-490B-4C4B-8176-0E6AE8D9F7F5}" presName="node" presStyleLbl="node1" presStyleIdx="0" presStyleCnt="8" custScaleY="166328">
        <dgm:presLayoutVars>
          <dgm:bulletEnabled val="1"/>
        </dgm:presLayoutVars>
      </dgm:prSet>
      <dgm:spPr/>
    </dgm:pt>
    <dgm:pt modelId="{BDCB38B5-902E-442D-95F5-2843EEB0985E}" type="pres">
      <dgm:prSet presAssocID="{4A5CE438-FBB2-46E2-8731-CE9A3748D679}" presName="sibTrans" presStyleCnt="0"/>
      <dgm:spPr/>
    </dgm:pt>
    <dgm:pt modelId="{DF9103DE-3576-416C-8050-89186DEB1FA7}" type="pres">
      <dgm:prSet presAssocID="{66025199-02CE-4EAC-AA9A-BA4F6E52422D}" presName="node" presStyleLbl="node1" presStyleIdx="1" presStyleCnt="8" custScaleY="166328">
        <dgm:presLayoutVars>
          <dgm:bulletEnabled val="1"/>
        </dgm:presLayoutVars>
      </dgm:prSet>
      <dgm:spPr/>
    </dgm:pt>
    <dgm:pt modelId="{EBAA5EE5-B4DC-4FB5-BE1D-AD08B4983108}" type="pres">
      <dgm:prSet presAssocID="{33CACB29-4485-4509-884B-F63B9A301FFC}" presName="sibTrans" presStyleCnt="0"/>
      <dgm:spPr/>
    </dgm:pt>
    <dgm:pt modelId="{AA3D453F-0E43-4C0C-BCBA-47882C36CABE}" type="pres">
      <dgm:prSet presAssocID="{329C046E-49E8-405D-B484-5E480BD1CD52}" presName="node" presStyleLbl="node1" presStyleIdx="2" presStyleCnt="8" custScaleY="166328">
        <dgm:presLayoutVars>
          <dgm:bulletEnabled val="1"/>
        </dgm:presLayoutVars>
      </dgm:prSet>
      <dgm:spPr/>
    </dgm:pt>
    <dgm:pt modelId="{272B7B3B-DC30-45DB-AA2E-3E8E9C0BBD5F}" type="pres">
      <dgm:prSet presAssocID="{EC0D05E1-1571-4270-A765-6098CF1FDEC9}" presName="sibTrans" presStyleCnt="0"/>
      <dgm:spPr/>
    </dgm:pt>
    <dgm:pt modelId="{6922C94F-E2BF-4E91-BB7B-953528643F4E}" type="pres">
      <dgm:prSet presAssocID="{5D5FD3F1-7DE7-4789-A6EF-67C81FDF5B43}" presName="node" presStyleLbl="node1" presStyleIdx="3" presStyleCnt="8" custScaleY="166328">
        <dgm:presLayoutVars>
          <dgm:bulletEnabled val="1"/>
        </dgm:presLayoutVars>
      </dgm:prSet>
      <dgm:spPr/>
    </dgm:pt>
    <dgm:pt modelId="{EAFE4D02-BA11-4741-92D5-D6AC5E932246}" type="pres">
      <dgm:prSet presAssocID="{FCDDDEF1-A3AD-47F6-BB14-900F3AE18E3E}" presName="sibTrans" presStyleCnt="0"/>
      <dgm:spPr/>
    </dgm:pt>
    <dgm:pt modelId="{1640760F-D61B-4F47-8D58-1072C1F2F556}" type="pres">
      <dgm:prSet presAssocID="{8A1D734E-DB16-489D-900A-7D2FF65BC3A9}" presName="node" presStyleLbl="node1" presStyleIdx="4" presStyleCnt="8" custScaleY="167701">
        <dgm:presLayoutVars>
          <dgm:bulletEnabled val="1"/>
        </dgm:presLayoutVars>
      </dgm:prSet>
      <dgm:spPr/>
    </dgm:pt>
    <dgm:pt modelId="{80E028B6-623F-472A-8FC9-36F0B0A57149}" type="pres">
      <dgm:prSet presAssocID="{F4CF1133-8549-4F44-8F57-39E2AE8669EA}" presName="sibTrans" presStyleCnt="0"/>
      <dgm:spPr/>
    </dgm:pt>
    <dgm:pt modelId="{8626A4D2-2C20-410F-93D0-352728A3D8CC}" type="pres">
      <dgm:prSet presAssocID="{84B6BCFF-760D-4C25-9C69-92D213A90481}" presName="node" presStyleLbl="node1" presStyleIdx="5" presStyleCnt="8" custScaleY="167701">
        <dgm:presLayoutVars>
          <dgm:bulletEnabled val="1"/>
        </dgm:presLayoutVars>
      </dgm:prSet>
      <dgm:spPr/>
    </dgm:pt>
    <dgm:pt modelId="{A3B8CBF6-97BE-478C-99CA-0CD5B07A0C2A}" type="pres">
      <dgm:prSet presAssocID="{32E01391-1CC0-4C55-AE87-2877656EC327}" presName="sibTrans" presStyleCnt="0"/>
      <dgm:spPr/>
    </dgm:pt>
    <dgm:pt modelId="{B9FCDC3D-2240-4508-AFB7-CFE217BB1813}" type="pres">
      <dgm:prSet presAssocID="{C63D42E7-7B89-4A66-AA35-5F818106778C}" presName="node" presStyleLbl="node1" presStyleIdx="6" presStyleCnt="8" custScaleY="167701">
        <dgm:presLayoutVars>
          <dgm:bulletEnabled val="1"/>
        </dgm:presLayoutVars>
      </dgm:prSet>
      <dgm:spPr/>
    </dgm:pt>
    <dgm:pt modelId="{30094842-DF62-4695-947E-D68C1490A5E6}" type="pres">
      <dgm:prSet presAssocID="{C5A8DEC9-DFB0-4C5C-91AB-7D220F0D96D6}" presName="sibTrans" presStyleCnt="0"/>
      <dgm:spPr/>
    </dgm:pt>
    <dgm:pt modelId="{8CD926AC-ACC9-4C51-8ED0-36362AF4D4A7}" type="pres">
      <dgm:prSet presAssocID="{F5E3F837-2891-4344-94E7-C6CD357C2DD3}" presName="node" presStyleLbl="node1" presStyleIdx="7" presStyleCnt="8" custScaleY="167701">
        <dgm:presLayoutVars>
          <dgm:bulletEnabled val="1"/>
        </dgm:presLayoutVars>
      </dgm:prSet>
      <dgm:spPr/>
    </dgm:pt>
  </dgm:ptLst>
  <dgm:cxnLst>
    <dgm:cxn modelId="{3F669615-5E58-4FE8-89E9-46941990889E}" type="presOf" srcId="{8A1D734E-DB16-489D-900A-7D2FF65BC3A9}" destId="{1640760F-D61B-4F47-8D58-1072C1F2F556}" srcOrd="0" destOrd="0" presId="urn:microsoft.com/office/officeart/2005/8/layout/default"/>
    <dgm:cxn modelId="{55F09C20-0733-4699-AC99-AC7F6ED72483}" type="presOf" srcId="{46895FC7-79D1-4F2F-ABCD-4AEB18AEAE83}" destId="{1C9EC2C9-2B20-49F3-B666-BEDDFBD21719}" srcOrd="0" destOrd="0" presId="urn:microsoft.com/office/officeart/2005/8/layout/default"/>
    <dgm:cxn modelId="{4C7D4E2F-222C-4B9F-BA5D-D6B0D85A4BD0}" srcId="{46895FC7-79D1-4F2F-ABCD-4AEB18AEAE83}" destId="{329C046E-49E8-405D-B484-5E480BD1CD52}" srcOrd="2" destOrd="0" parTransId="{42D16923-01C4-42A6-92FA-7D77CA8FA67D}" sibTransId="{EC0D05E1-1571-4270-A765-6098CF1FDEC9}"/>
    <dgm:cxn modelId="{7D32A334-0AC9-4367-BD48-F70F0AB264D7}" srcId="{46895FC7-79D1-4F2F-ABCD-4AEB18AEAE83}" destId="{706E0D18-490B-4C4B-8176-0E6AE8D9F7F5}" srcOrd="0" destOrd="0" parTransId="{3FF3DE22-539D-482D-919F-5F7D7A949CA6}" sibTransId="{4A5CE438-FBB2-46E2-8731-CE9A3748D679}"/>
    <dgm:cxn modelId="{E4F9EB3E-A9F4-48EC-ACE2-0D5DBED89583}" srcId="{46895FC7-79D1-4F2F-ABCD-4AEB18AEAE83}" destId="{84B6BCFF-760D-4C25-9C69-92D213A90481}" srcOrd="5" destOrd="0" parTransId="{E52A976B-B287-4A1A-96D0-99A14704F44F}" sibTransId="{32E01391-1CC0-4C55-AE87-2877656EC327}"/>
    <dgm:cxn modelId="{FB2CF462-12F8-4A66-B229-F292B06771F9}" type="presOf" srcId="{706E0D18-490B-4C4B-8176-0E6AE8D9F7F5}" destId="{99E27CCE-E16D-4804-AF37-DA32CB60EC83}" srcOrd="0" destOrd="0" presId="urn:microsoft.com/office/officeart/2005/8/layout/default"/>
    <dgm:cxn modelId="{53B70B67-89AA-4F54-91E9-6EDD9C176793}" srcId="{46895FC7-79D1-4F2F-ABCD-4AEB18AEAE83}" destId="{F5E3F837-2891-4344-94E7-C6CD357C2DD3}" srcOrd="7" destOrd="0" parTransId="{3A2466AD-EC56-484C-81E6-89AD4D399EB8}" sibTransId="{0A6EDD7D-0677-4C17-8CDF-4D09522C229A}"/>
    <dgm:cxn modelId="{0F76AC67-80D9-4735-9E81-39556AE1DEC8}" srcId="{46895FC7-79D1-4F2F-ABCD-4AEB18AEAE83}" destId="{5D5FD3F1-7DE7-4789-A6EF-67C81FDF5B43}" srcOrd="3" destOrd="0" parTransId="{051BA4F7-0688-4B58-BE18-94805CE9A668}" sibTransId="{FCDDDEF1-A3AD-47F6-BB14-900F3AE18E3E}"/>
    <dgm:cxn modelId="{F0B71B74-03B1-4E0A-A661-0636A2E0F1D8}" srcId="{46895FC7-79D1-4F2F-ABCD-4AEB18AEAE83}" destId="{66025199-02CE-4EAC-AA9A-BA4F6E52422D}" srcOrd="1" destOrd="0" parTransId="{6C47E0AC-4DD7-48B7-8BC7-A9ABFD52D84D}" sibTransId="{33CACB29-4485-4509-884B-F63B9A301FFC}"/>
    <dgm:cxn modelId="{C2852A74-5160-4EC7-BBDE-38E756DD3901}" type="presOf" srcId="{66025199-02CE-4EAC-AA9A-BA4F6E52422D}" destId="{DF9103DE-3576-416C-8050-89186DEB1FA7}" srcOrd="0" destOrd="0" presId="urn:microsoft.com/office/officeart/2005/8/layout/default"/>
    <dgm:cxn modelId="{2309B674-533C-4ABA-A897-CF48111CDC2C}" type="presOf" srcId="{329C046E-49E8-405D-B484-5E480BD1CD52}" destId="{AA3D453F-0E43-4C0C-BCBA-47882C36CABE}" srcOrd="0" destOrd="0" presId="urn:microsoft.com/office/officeart/2005/8/layout/default"/>
    <dgm:cxn modelId="{14B86558-4B59-4BF0-971C-DA69AC6543AC}" srcId="{46895FC7-79D1-4F2F-ABCD-4AEB18AEAE83}" destId="{8A1D734E-DB16-489D-900A-7D2FF65BC3A9}" srcOrd="4" destOrd="0" parTransId="{922DB6D6-4C02-4EC7-985B-07F533D67FB7}" sibTransId="{F4CF1133-8549-4F44-8F57-39E2AE8669EA}"/>
    <dgm:cxn modelId="{3C5A4C7E-E3AA-4691-B84A-45ABFFA43996}" type="presOf" srcId="{F5E3F837-2891-4344-94E7-C6CD357C2DD3}" destId="{8CD926AC-ACC9-4C51-8ED0-36362AF4D4A7}" srcOrd="0" destOrd="0" presId="urn:microsoft.com/office/officeart/2005/8/layout/default"/>
    <dgm:cxn modelId="{2E37D59E-E85B-4C00-BD1D-6B469D8B1BF0}" type="presOf" srcId="{5D5FD3F1-7DE7-4789-A6EF-67C81FDF5B43}" destId="{6922C94F-E2BF-4E91-BB7B-953528643F4E}" srcOrd="0" destOrd="0" presId="urn:microsoft.com/office/officeart/2005/8/layout/default"/>
    <dgm:cxn modelId="{944ADAE3-90EC-4E95-B046-F3AD35A1266C}" type="presOf" srcId="{84B6BCFF-760D-4C25-9C69-92D213A90481}" destId="{8626A4D2-2C20-410F-93D0-352728A3D8CC}" srcOrd="0" destOrd="0" presId="urn:microsoft.com/office/officeart/2005/8/layout/default"/>
    <dgm:cxn modelId="{740C6DED-4918-45C3-ACB8-543F48696F04}" srcId="{46895FC7-79D1-4F2F-ABCD-4AEB18AEAE83}" destId="{C63D42E7-7B89-4A66-AA35-5F818106778C}" srcOrd="6" destOrd="0" parTransId="{F54591BF-FE1A-43C5-8AAA-FB8B92BE5EB8}" sibTransId="{C5A8DEC9-DFB0-4C5C-91AB-7D220F0D96D6}"/>
    <dgm:cxn modelId="{7C4DC7F3-2AF4-477F-A401-DC717AEEA057}" type="presOf" srcId="{C63D42E7-7B89-4A66-AA35-5F818106778C}" destId="{B9FCDC3D-2240-4508-AFB7-CFE217BB1813}" srcOrd="0" destOrd="0" presId="urn:microsoft.com/office/officeart/2005/8/layout/default"/>
    <dgm:cxn modelId="{741DBEA0-F09B-46A9-BB79-DA9044C7720E}" type="presParOf" srcId="{1C9EC2C9-2B20-49F3-B666-BEDDFBD21719}" destId="{99E27CCE-E16D-4804-AF37-DA32CB60EC83}" srcOrd="0" destOrd="0" presId="urn:microsoft.com/office/officeart/2005/8/layout/default"/>
    <dgm:cxn modelId="{D9A210F3-9EE4-47F1-B2B1-2F57B43A6BFC}" type="presParOf" srcId="{1C9EC2C9-2B20-49F3-B666-BEDDFBD21719}" destId="{BDCB38B5-902E-442D-95F5-2843EEB0985E}" srcOrd="1" destOrd="0" presId="urn:microsoft.com/office/officeart/2005/8/layout/default"/>
    <dgm:cxn modelId="{EB64F0F2-5EE9-43BA-A173-45E060F61002}" type="presParOf" srcId="{1C9EC2C9-2B20-49F3-B666-BEDDFBD21719}" destId="{DF9103DE-3576-416C-8050-89186DEB1FA7}" srcOrd="2" destOrd="0" presId="urn:microsoft.com/office/officeart/2005/8/layout/default"/>
    <dgm:cxn modelId="{7CA97652-2233-4362-8D6B-8DDC83ED3F42}" type="presParOf" srcId="{1C9EC2C9-2B20-49F3-B666-BEDDFBD21719}" destId="{EBAA5EE5-B4DC-4FB5-BE1D-AD08B4983108}" srcOrd="3" destOrd="0" presId="urn:microsoft.com/office/officeart/2005/8/layout/default"/>
    <dgm:cxn modelId="{31DB0217-F2ED-472C-AF46-DDE11657ABCF}" type="presParOf" srcId="{1C9EC2C9-2B20-49F3-B666-BEDDFBD21719}" destId="{AA3D453F-0E43-4C0C-BCBA-47882C36CABE}" srcOrd="4" destOrd="0" presId="urn:microsoft.com/office/officeart/2005/8/layout/default"/>
    <dgm:cxn modelId="{90A14608-7475-4A4D-8739-BECD2A2424FA}" type="presParOf" srcId="{1C9EC2C9-2B20-49F3-B666-BEDDFBD21719}" destId="{272B7B3B-DC30-45DB-AA2E-3E8E9C0BBD5F}" srcOrd="5" destOrd="0" presId="urn:microsoft.com/office/officeart/2005/8/layout/default"/>
    <dgm:cxn modelId="{2E5BF75F-3373-4E17-B4D5-BC6BAE47DD94}" type="presParOf" srcId="{1C9EC2C9-2B20-49F3-B666-BEDDFBD21719}" destId="{6922C94F-E2BF-4E91-BB7B-953528643F4E}" srcOrd="6" destOrd="0" presId="urn:microsoft.com/office/officeart/2005/8/layout/default"/>
    <dgm:cxn modelId="{80D761A1-1D61-4FA0-A9A1-4719C235FC65}" type="presParOf" srcId="{1C9EC2C9-2B20-49F3-B666-BEDDFBD21719}" destId="{EAFE4D02-BA11-4741-92D5-D6AC5E932246}" srcOrd="7" destOrd="0" presId="urn:microsoft.com/office/officeart/2005/8/layout/default"/>
    <dgm:cxn modelId="{18AD4D73-DFF9-4D49-9502-96922714FEA7}" type="presParOf" srcId="{1C9EC2C9-2B20-49F3-B666-BEDDFBD21719}" destId="{1640760F-D61B-4F47-8D58-1072C1F2F556}" srcOrd="8" destOrd="0" presId="urn:microsoft.com/office/officeart/2005/8/layout/default"/>
    <dgm:cxn modelId="{2394FFC4-E5CD-4241-BDC4-F3A47CC0A674}" type="presParOf" srcId="{1C9EC2C9-2B20-49F3-B666-BEDDFBD21719}" destId="{80E028B6-623F-472A-8FC9-36F0B0A57149}" srcOrd="9" destOrd="0" presId="urn:microsoft.com/office/officeart/2005/8/layout/default"/>
    <dgm:cxn modelId="{26BBCA28-0B9E-4A4E-92B5-A6442F43545E}" type="presParOf" srcId="{1C9EC2C9-2B20-49F3-B666-BEDDFBD21719}" destId="{8626A4D2-2C20-410F-93D0-352728A3D8CC}" srcOrd="10" destOrd="0" presId="urn:microsoft.com/office/officeart/2005/8/layout/default"/>
    <dgm:cxn modelId="{72C60E01-DDA8-4A58-95DF-90056EDA68C0}" type="presParOf" srcId="{1C9EC2C9-2B20-49F3-B666-BEDDFBD21719}" destId="{A3B8CBF6-97BE-478C-99CA-0CD5B07A0C2A}" srcOrd="11" destOrd="0" presId="urn:microsoft.com/office/officeart/2005/8/layout/default"/>
    <dgm:cxn modelId="{E452DA77-9A94-4B68-9D61-E8888FFFEDEB}" type="presParOf" srcId="{1C9EC2C9-2B20-49F3-B666-BEDDFBD21719}" destId="{B9FCDC3D-2240-4508-AFB7-CFE217BB1813}" srcOrd="12" destOrd="0" presId="urn:microsoft.com/office/officeart/2005/8/layout/default"/>
    <dgm:cxn modelId="{7EFA06FF-52E2-40B8-8C55-DD0D00EE7791}" type="presParOf" srcId="{1C9EC2C9-2B20-49F3-B666-BEDDFBD21719}" destId="{30094842-DF62-4695-947E-D68C1490A5E6}" srcOrd="13" destOrd="0" presId="urn:microsoft.com/office/officeart/2005/8/layout/default"/>
    <dgm:cxn modelId="{6C5AFBC1-4C67-4095-9B73-AB67EDBF2285}" type="presParOf" srcId="{1C9EC2C9-2B20-49F3-B666-BEDDFBD21719}" destId="{8CD926AC-ACC9-4C51-8ED0-36362AF4D4A7}" srcOrd="14"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00B960-0F67-4C6D-B4BE-15E61A31BACC}">
      <dsp:nvSpPr>
        <dsp:cNvPr id="0" name=""/>
        <dsp:cNvSpPr/>
      </dsp:nvSpPr>
      <dsp:spPr>
        <a:xfrm rot="16200000">
          <a:off x="939433" y="-860636"/>
          <a:ext cx="3636404" cy="5417877"/>
        </a:xfrm>
        <a:prstGeom prst="round1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endParaRPr lang="en-GB" sz="3200" kern="1200" dirty="0">
            <a:latin typeface="Calibri" panose="020F0502020204030204" pitchFamily="34" charset="0"/>
          </a:endParaRPr>
        </a:p>
        <a:p>
          <a:pPr marL="0" lvl="0" indent="0" algn="ctr" defTabSz="1422400">
            <a:lnSpc>
              <a:spcPct val="90000"/>
            </a:lnSpc>
            <a:spcBef>
              <a:spcPct val="0"/>
            </a:spcBef>
            <a:spcAft>
              <a:spcPct val="35000"/>
            </a:spcAft>
            <a:buNone/>
          </a:pPr>
          <a:r>
            <a:rPr lang="en-GB" sz="3200" b="1" kern="1200" dirty="0">
              <a:latin typeface="Calibri" panose="020F0502020204030204" pitchFamily="34" charset="0"/>
            </a:rPr>
            <a:t>Physical Symptoms</a:t>
          </a:r>
        </a:p>
        <a:p>
          <a:pPr marL="0" lvl="0" indent="0" algn="l" defTabSz="1422400">
            <a:lnSpc>
              <a:spcPct val="90000"/>
            </a:lnSpc>
            <a:spcBef>
              <a:spcPct val="0"/>
            </a:spcBef>
            <a:spcAft>
              <a:spcPct val="35000"/>
            </a:spcAft>
            <a:buNone/>
          </a:pPr>
          <a:r>
            <a:rPr lang="en-GB" sz="2200" kern="1200" dirty="0">
              <a:latin typeface="Calibri" panose="020F0502020204030204" pitchFamily="34" charset="0"/>
            </a:rPr>
            <a:t>Heart beat faster; Breathe faster;         Blood pressure rises;                       Trembling, Muscle tension;                Nausea, vomiting, stomach churning; Changes to bowel movements;        Stomach aches.                           </a:t>
          </a:r>
        </a:p>
      </dsp:txBody>
      <dsp:txXfrm rot="5400000">
        <a:off x="48697" y="30101"/>
        <a:ext cx="5417877" cy="2727303"/>
      </dsp:txXfrm>
    </dsp:sp>
    <dsp:sp modelId="{F6BD67A1-B9DA-4EE1-A429-ED07150CFDEC}">
      <dsp:nvSpPr>
        <dsp:cNvPr id="0" name=""/>
        <dsp:cNvSpPr/>
      </dsp:nvSpPr>
      <dsp:spPr>
        <a:xfrm>
          <a:off x="4760731" y="9"/>
          <a:ext cx="4772200" cy="3567857"/>
        </a:xfrm>
        <a:prstGeom prst="round1Rect">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lang="en-GB" sz="800" b="1" kern="1200" dirty="0">
            <a:latin typeface="Calibri" panose="020F0502020204030204" pitchFamily="34" charset="0"/>
          </a:endParaRPr>
        </a:p>
        <a:p>
          <a:pPr marL="0" lvl="0" indent="0" algn="ctr" defTabSz="355600">
            <a:lnSpc>
              <a:spcPct val="90000"/>
            </a:lnSpc>
            <a:spcBef>
              <a:spcPct val="0"/>
            </a:spcBef>
            <a:spcAft>
              <a:spcPct val="35000"/>
            </a:spcAft>
            <a:buNone/>
          </a:pPr>
          <a:r>
            <a:rPr lang="en-GB" sz="3200" b="1" kern="1200" dirty="0">
              <a:latin typeface="Calibri" panose="020F0502020204030204" pitchFamily="34" charset="0"/>
            </a:rPr>
            <a:t>Psychological Symptoms</a:t>
          </a:r>
        </a:p>
        <a:p>
          <a:pPr marL="0" lvl="0" indent="0" algn="l" defTabSz="355600">
            <a:lnSpc>
              <a:spcPct val="90000"/>
            </a:lnSpc>
            <a:spcBef>
              <a:spcPct val="0"/>
            </a:spcBef>
            <a:spcAft>
              <a:spcPct val="35000"/>
            </a:spcAft>
            <a:buNone/>
          </a:pPr>
          <a:r>
            <a:rPr lang="en-GB" sz="2200" kern="1200" dirty="0">
              <a:latin typeface="Calibri" panose="020F0502020204030204" pitchFamily="34" charset="0"/>
            </a:rPr>
            <a:t>Hard to think clearly;                      Difficulty in concentrating;                  Mind racing.</a:t>
          </a:r>
        </a:p>
        <a:p>
          <a:pPr marL="0" lvl="0" indent="0" algn="l" defTabSz="355600">
            <a:lnSpc>
              <a:spcPct val="90000"/>
            </a:lnSpc>
            <a:spcBef>
              <a:spcPct val="0"/>
            </a:spcBef>
            <a:spcAft>
              <a:spcPct val="35000"/>
            </a:spcAft>
            <a:buNone/>
          </a:pPr>
          <a:endParaRPr lang="en-GB" sz="2200" kern="1200" dirty="0">
            <a:latin typeface="Calibri" panose="020F0502020204030204" pitchFamily="34" charset="0"/>
          </a:endParaRPr>
        </a:p>
      </dsp:txBody>
      <dsp:txXfrm>
        <a:off x="4760731" y="9"/>
        <a:ext cx="4772200" cy="2675893"/>
      </dsp:txXfrm>
    </dsp:sp>
    <dsp:sp modelId="{0646D2E2-08B0-417D-86BA-C3FA8937F04A}">
      <dsp:nvSpPr>
        <dsp:cNvPr id="0" name=""/>
        <dsp:cNvSpPr/>
      </dsp:nvSpPr>
      <dsp:spPr>
        <a:xfrm rot="10800000">
          <a:off x="27880" y="3600176"/>
          <a:ext cx="4913373" cy="3674586"/>
        </a:xfrm>
        <a:prstGeom prst="round1Rect">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GB" sz="3200" b="1" kern="1200" dirty="0">
              <a:latin typeface="Calibri" panose="020F0502020204030204" pitchFamily="34" charset="0"/>
            </a:rPr>
            <a:t>Behavioural symptoms</a:t>
          </a:r>
        </a:p>
        <a:p>
          <a:pPr marL="0" lvl="0" indent="0" algn="l" defTabSz="1422400">
            <a:lnSpc>
              <a:spcPct val="90000"/>
            </a:lnSpc>
            <a:spcBef>
              <a:spcPct val="0"/>
            </a:spcBef>
            <a:spcAft>
              <a:spcPct val="35000"/>
            </a:spcAft>
            <a:buNone/>
          </a:pPr>
          <a:r>
            <a:rPr lang="en-GB" sz="2200" kern="1200" dirty="0">
              <a:latin typeface="Calibri" panose="020F0502020204030204" pitchFamily="34" charset="0"/>
            </a:rPr>
            <a:t>Fight or become aggressive;              Run away;                                        Freeze.</a:t>
          </a:r>
        </a:p>
        <a:p>
          <a:pPr marL="0" lvl="0" indent="0" algn="ctr" defTabSz="1422400">
            <a:lnSpc>
              <a:spcPct val="90000"/>
            </a:lnSpc>
            <a:spcBef>
              <a:spcPct val="0"/>
            </a:spcBef>
            <a:spcAft>
              <a:spcPct val="35000"/>
            </a:spcAft>
            <a:buNone/>
          </a:pPr>
          <a:endParaRPr lang="en-GB" sz="2200" b="1" kern="1200" dirty="0">
            <a:latin typeface="Calibri" panose="020F0502020204030204" pitchFamily="34" charset="0"/>
          </a:endParaRPr>
        </a:p>
        <a:p>
          <a:pPr marL="0" lvl="0" indent="0" algn="ctr" defTabSz="1422400">
            <a:lnSpc>
              <a:spcPct val="90000"/>
            </a:lnSpc>
            <a:spcBef>
              <a:spcPct val="0"/>
            </a:spcBef>
            <a:spcAft>
              <a:spcPct val="35000"/>
            </a:spcAft>
            <a:buNone/>
          </a:pPr>
          <a:endParaRPr lang="en-GB" sz="2200" b="1" kern="1200" dirty="0">
            <a:latin typeface="Calibri" panose="020F0502020204030204" pitchFamily="34" charset="0"/>
          </a:endParaRPr>
        </a:p>
      </dsp:txBody>
      <dsp:txXfrm rot="10800000">
        <a:off x="27880" y="4518822"/>
        <a:ext cx="4913373" cy="2755939"/>
      </dsp:txXfrm>
    </dsp:sp>
    <dsp:sp modelId="{C6F1B01C-40C6-4715-AA67-D19F06FE871B}">
      <dsp:nvSpPr>
        <dsp:cNvPr id="0" name=""/>
        <dsp:cNvSpPr/>
      </dsp:nvSpPr>
      <dsp:spPr>
        <a:xfrm rot="5400000">
          <a:off x="5294356" y="3035401"/>
          <a:ext cx="3704950" cy="4804136"/>
        </a:xfrm>
        <a:prstGeom prst="round1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endParaRPr lang="en-GB" sz="2800" b="1" kern="1200" dirty="0">
            <a:latin typeface="Calibri" panose="020F0502020204030204" pitchFamily="34" charset="0"/>
          </a:endParaRPr>
        </a:p>
        <a:p>
          <a:pPr marL="0" lvl="0" indent="0" algn="ctr" defTabSz="1244600">
            <a:lnSpc>
              <a:spcPct val="90000"/>
            </a:lnSpc>
            <a:spcBef>
              <a:spcPct val="0"/>
            </a:spcBef>
            <a:spcAft>
              <a:spcPct val="35000"/>
            </a:spcAft>
            <a:buNone/>
          </a:pPr>
          <a:endParaRPr lang="en-GB" sz="2800" b="1" kern="1200" dirty="0">
            <a:latin typeface="Calibri" panose="020F0502020204030204" pitchFamily="34" charset="0"/>
          </a:endParaRPr>
        </a:p>
        <a:p>
          <a:pPr marL="0" lvl="0" indent="0" algn="ctr" defTabSz="1244600">
            <a:lnSpc>
              <a:spcPct val="90000"/>
            </a:lnSpc>
            <a:spcBef>
              <a:spcPct val="0"/>
            </a:spcBef>
            <a:spcAft>
              <a:spcPct val="35000"/>
            </a:spcAft>
            <a:buNone/>
          </a:pPr>
          <a:r>
            <a:rPr lang="en-GB" sz="3200" b="1" kern="1200" dirty="0">
              <a:latin typeface="Calibri" panose="020F0502020204030204" pitchFamily="34" charset="0"/>
            </a:rPr>
            <a:t>Emotional symptoms</a:t>
          </a:r>
        </a:p>
        <a:p>
          <a:pPr marL="0" lvl="0" indent="0" algn="l" defTabSz="1244600">
            <a:lnSpc>
              <a:spcPct val="90000"/>
            </a:lnSpc>
            <a:spcBef>
              <a:spcPct val="0"/>
            </a:spcBef>
            <a:spcAft>
              <a:spcPct val="35000"/>
            </a:spcAft>
            <a:buNone/>
          </a:pPr>
          <a:r>
            <a:rPr lang="en-GB" sz="2200" kern="1200" dirty="0">
              <a:latin typeface="Calibri" panose="020F0502020204030204" pitchFamily="34" charset="0"/>
            </a:rPr>
            <a:t>Cry Easily;                                          Easily Angered;                            Becoming anxious.</a:t>
          </a:r>
        </a:p>
        <a:p>
          <a:pPr marL="0" lvl="0" indent="0" algn="ctr" defTabSz="1244600">
            <a:lnSpc>
              <a:spcPct val="90000"/>
            </a:lnSpc>
            <a:spcBef>
              <a:spcPct val="0"/>
            </a:spcBef>
            <a:spcAft>
              <a:spcPct val="35000"/>
            </a:spcAft>
            <a:buNone/>
          </a:pPr>
          <a:endParaRPr lang="en-GB" sz="2200" b="1" kern="1200" dirty="0">
            <a:latin typeface="Calibri" panose="020F0502020204030204" pitchFamily="34" charset="0"/>
          </a:endParaRPr>
        </a:p>
        <a:p>
          <a:pPr marL="0" lvl="0" indent="0" algn="ctr" defTabSz="1244600">
            <a:lnSpc>
              <a:spcPct val="90000"/>
            </a:lnSpc>
            <a:spcBef>
              <a:spcPct val="0"/>
            </a:spcBef>
            <a:spcAft>
              <a:spcPct val="35000"/>
            </a:spcAft>
            <a:buNone/>
          </a:pPr>
          <a:endParaRPr lang="en-GB" sz="2200" b="1" kern="1200" dirty="0">
            <a:latin typeface="Calibri" panose="020F0502020204030204" pitchFamily="34" charset="0"/>
          </a:endParaRPr>
        </a:p>
        <a:p>
          <a:pPr marL="0" lvl="0" indent="0" algn="ctr" defTabSz="1244600">
            <a:lnSpc>
              <a:spcPct val="90000"/>
            </a:lnSpc>
            <a:spcBef>
              <a:spcPct val="0"/>
            </a:spcBef>
            <a:spcAft>
              <a:spcPct val="35000"/>
            </a:spcAft>
            <a:buNone/>
          </a:pPr>
          <a:endParaRPr lang="en-GB" sz="2800" b="1" kern="1200" dirty="0">
            <a:latin typeface="Calibri" panose="020F0502020204030204" pitchFamily="34" charset="0"/>
          </a:endParaRPr>
        </a:p>
        <a:p>
          <a:pPr marL="0" lvl="0" indent="0" algn="ctr" defTabSz="1244600">
            <a:lnSpc>
              <a:spcPct val="90000"/>
            </a:lnSpc>
            <a:spcBef>
              <a:spcPct val="0"/>
            </a:spcBef>
            <a:spcAft>
              <a:spcPct val="35000"/>
            </a:spcAft>
            <a:buNone/>
          </a:pPr>
          <a:endParaRPr lang="en-GB" sz="2800" b="1" kern="1200" dirty="0">
            <a:latin typeface="Calibri" panose="020F0502020204030204" pitchFamily="34" charset="0"/>
          </a:endParaRPr>
        </a:p>
      </dsp:txBody>
      <dsp:txXfrm rot="-5400000">
        <a:off x="4744762" y="4511231"/>
        <a:ext cx="4804136" cy="2778712"/>
      </dsp:txXfrm>
    </dsp:sp>
    <dsp:sp modelId="{70F3BB25-2EBF-462C-A8B8-ADEDC4CAC337}">
      <dsp:nvSpPr>
        <dsp:cNvPr id="0" name=""/>
        <dsp:cNvSpPr/>
      </dsp:nvSpPr>
      <dsp:spPr>
        <a:xfrm>
          <a:off x="3496380" y="2872768"/>
          <a:ext cx="2331766" cy="1527271"/>
        </a:xfrm>
        <a:prstGeom prst="roundRect">
          <a:avLst/>
        </a:prstGeom>
        <a:solidFill>
          <a:srgbClr val="FFFF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Calibri" panose="020F0502020204030204" pitchFamily="34" charset="0"/>
            </a:rPr>
            <a:t>Alarm</a:t>
          </a:r>
          <a:r>
            <a:rPr lang="en-GB" sz="2800" kern="1200" baseline="0" dirty="0">
              <a:latin typeface="Calibri" panose="020F0502020204030204" pitchFamily="34" charset="0"/>
            </a:rPr>
            <a:t> Phase</a:t>
          </a:r>
          <a:endParaRPr lang="en-GB" sz="2800" kern="1200" dirty="0">
            <a:latin typeface="Calibri" panose="020F0502020204030204" pitchFamily="34" charset="0"/>
          </a:endParaRPr>
        </a:p>
      </dsp:txBody>
      <dsp:txXfrm>
        <a:off x="3570935" y="2947323"/>
        <a:ext cx="2182656" cy="13781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E27CCE-E16D-4804-AF37-DA32CB60EC83}">
      <dsp:nvSpPr>
        <dsp:cNvPr id="0" name=""/>
        <dsp:cNvSpPr/>
      </dsp:nvSpPr>
      <dsp:spPr>
        <a:xfrm>
          <a:off x="2411" y="60113"/>
          <a:ext cx="1912739" cy="190885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Century Gothic" panose="020B0502020202020204" pitchFamily="34" charset="0"/>
            </a:rPr>
            <a:t>Spot the signs</a:t>
          </a:r>
        </a:p>
      </dsp:txBody>
      <dsp:txXfrm>
        <a:off x="2411" y="60113"/>
        <a:ext cx="1912739" cy="1908852"/>
      </dsp:txXfrm>
    </dsp:sp>
    <dsp:sp modelId="{DF9103DE-3576-416C-8050-89186DEB1FA7}">
      <dsp:nvSpPr>
        <dsp:cNvPr id="0" name=""/>
        <dsp:cNvSpPr/>
      </dsp:nvSpPr>
      <dsp:spPr>
        <a:xfrm>
          <a:off x="2106423" y="60113"/>
          <a:ext cx="1912739" cy="190885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Century Gothic" panose="020B0502020202020204" pitchFamily="34" charset="0"/>
            </a:rPr>
            <a:t>Create an opportunity to have a wellbeing conversation</a:t>
          </a:r>
        </a:p>
      </dsp:txBody>
      <dsp:txXfrm>
        <a:off x="2106423" y="60113"/>
        <a:ext cx="1912739" cy="1908852"/>
      </dsp:txXfrm>
    </dsp:sp>
    <dsp:sp modelId="{AA3D453F-0E43-4C0C-BCBA-47882C36CABE}">
      <dsp:nvSpPr>
        <dsp:cNvPr id="0" name=""/>
        <dsp:cNvSpPr/>
      </dsp:nvSpPr>
      <dsp:spPr>
        <a:xfrm>
          <a:off x="4210436" y="60113"/>
          <a:ext cx="1912739" cy="190885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Century Gothic" panose="020B0502020202020204" pitchFamily="34" charset="0"/>
            </a:rPr>
            <a:t>Listen!</a:t>
          </a:r>
        </a:p>
      </dsp:txBody>
      <dsp:txXfrm>
        <a:off x="4210436" y="60113"/>
        <a:ext cx="1912739" cy="1908852"/>
      </dsp:txXfrm>
    </dsp:sp>
    <dsp:sp modelId="{6922C94F-E2BF-4E91-BB7B-953528643F4E}">
      <dsp:nvSpPr>
        <dsp:cNvPr id="0" name=""/>
        <dsp:cNvSpPr/>
      </dsp:nvSpPr>
      <dsp:spPr>
        <a:xfrm>
          <a:off x="6314449" y="60113"/>
          <a:ext cx="1912739" cy="190885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Century Gothic" panose="020B0502020202020204" pitchFamily="34" charset="0"/>
            </a:rPr>
            <a:t>Encourage them to identify their own support network and encourage to access other support</a:t>
          </a:r>
        </a:p>
      </dsp:txBody>
      <dsp:txXfrm>
        <a:off x="6314449" y="60113"/>
        <a:ext cx="1912739" cy="1908852"/>
      </dsp:txXfrm>
    </dsp:sp>
    <dsp:sp modelId="{1640760F-D61B-4F47-8D58-1072C1F2F556}">
      <dsp:nvSpPr>
        <dsp:cNvPr id="0" name=""/>
        <dsp:cNvSpPr/>
      </dsp:nvSpPr>
      <dsp:spPr>
        <a:xfrm>
          <a:off x="2411" y="2160239"/>
          <a:ext cx="1912739" cy="1924609"/>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Century Gothic" panose="020B0502020202020204" pitchFamily="34" charset="0"/>
            </a:rPr>
            <a:t>Ask what you can do to help them</a:t>
          </a:r>
        </a:p>
      </dsp:txBody>
      <dsp:txXfrm>
        <a:off x="2411" y="2160239"/>
        <a:ext cx="1912739" cy="1924609"/>
      </dsp:txXfrm>
    </dsp:sp>
    <dsp:sp modelId="{8626A4D2-2C20-410F-93D0-352728A3D8CC}">
      <dsp:nvSpPr>
        <dsp:cNvPr id="0" name=""/>
        <dsp:cNvSpPr/>
      </dsp:nvSpPr>
      <dsp:spPr>
        <a:xfrm>
          <a:off x="2106423" y="2160239"/>
          <a:ext cx="1912739" cy="192460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Century Gothic" panose="020B0502020202020204" pitchFamily="34" charset="0"/>
            </a:rPr>
            <a:t>Create a plan of action together</a:t>
          </a:r>
        </a:p>
      </dsp:txBody>
      <dsp:txXfrm>
        <a:off x="2106423" y="2160239"/>
        <a:ext cx="1912739" cy="1924609"/>
      </dsp:txXfrm>
    </dsp:sp>
    <dsp:sp modelId="{B9FCDC3D-2240-4508-AFB7-CFE217BB1813}">
      <dsp:nvSpPr>
        <dsp:cNvPr id="0" name=""/>
        <dsp:cNvSpPr/>
      </dsp:nvSpPr>
      <dsp:spPr>
        <a:xfrm>
          <a:off x="4210436" y="2160239"/>
          <a:ext cx="1912739" cy="192460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Century Gothic" panose="020B0502020202020204" pitchFamily="34" charset="0"/>
            </a:rPr>
            <a:t>Connect to support (within organisation and outside)</a:t>
          </a:r>
        </a:p>
      </dsp:txBody>
      <dsp:txXfrm>
        <a:off x="4210436" y="2160239"/>
        <a:ext cx="1912739" cy="1924609"/>
      </dsp:txXfrm>
    </dsp:sp>
    <dsp:sp modelId="{8CD926AC-ACC9-4C51-8ED0-36362AF4D4A7}">
      <dsp:nvSpPr>
        <dsp:cNvPr id="0" name=""/>
        <dsp:cNvSpPr/>
      </dsp:nvSpPr>
      <dsp:spPr>
        <a:xfrm>
          <a:off x="6314449" y="2160239"/>
          <a:ext cx="1912739" cy="192460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Century Gothic" panose="020B0502020202020204" pitchFamily="34" charset="0"/>
            </a:rPr>
            <a:t>Arrange</a:t>
          </a:r>
          <a:r>
            <a:rPr lang="en-GB" sz="1600" kern="1200" baseline="0" dirty="0">
              <a:latin typeface="Century Gothic" panose="020B0502020202020204" pitchFamily="34" charset="0"/>
            </a:rPr>
            <a:t> to revisit</a:t>
          </a:r>
          <a:endParaRPr lang="en-GB" sz="1600" kern="1200" dirty="0">
            <a:latin typeface="Century Gothic" panose="020B0502020202020204" pitchFamily="34" charset="0"/>
          </a:endParaRPr>
        </a:p>
      </dsp:txBody>
      <dsp:txXfrm>
        <a:off x="6314449" y="2160239"/>
        <a:ext cx="1912739" cy="1924609"/>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B2F8A8-C2A1-4FD3-906A-3BD7A2A9685A}" type="datetimeFigureOut">
              <a:rPr lang="en-GB" smtClean="0"/>
              <a:t>24/06/2024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FA5908-BC0F-4C7E-8B52-DEFFFB035D08}" type="slidenum">
              <a:rPr lang="en-GB" smtClean="0"/>
              <a:t>‹#›</a:t>
            </a:fld>
            <a:endParaRPr lang="en-GB"/>
          </a:p>
        </p:txBody>
      </p:sp>
    </p:spTree>
    <p:extLst>
      <p:ext uri="{BB962C8B-B14F-4D97-AF65-F5344CB8AC3E}">
        <p14:creationId xmlns:p14="http://schemas.microsoft.com/office/powerpoint/2010/main" val="2185504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ov.uk/access-to-work"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mailto:advice@citizensadvicehalton.org.uk"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hsinform.scot/illnesses-and-conditions/mental-health/insomnia/"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nhsinform.scot/illnesses-and-conditions/brain-nerves-and-spinal-cord/headache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1" baseline="0" dirty="0"/>
              <a:t>Fire alarm </a:t>
            </a:r>
            <a:r>
              <a:rPr lang="en-GB" baseline="0" dirty="0"/>
              <a:t>– is a fire alarm test due? Familiarise yourself with evacuation procedure for the room</a:t>
            </a:r>
          </a:p>
          <a:p>
            <a:pPr marL="171450" indent="-171450">
              <a:buFont typeface="Arial" panose="020B0604020202020204" pitchFamily="34" charset="0"/>
              <a:buChar char="•"/>
            </a:pPr>
            <a:r>
              <a:rPr lang="en-GB" b="1" baseline="0" dirty="0"/>
              <a:t>Mobiles</a:t>
            </a:r>
            <a:r>
              <a:rPr lang="en-GB" baseline="0" dirty="0"/>
              <a:t> – on silent, if calls need taking, to be taken outside.</a:t>
            </a:r>
          </a:p>
          <a:p>
            <a:pPr marL="171450" indent="-171450">
              <a:buFont typeface="Arial" panose="020B0604020202020204" pitchFamily="34" charset="0"/>
              <a:buChar char="•"/>
            </a:pPr>
            <a:r>
              <a:rPr lang="en-GB" b="1" baseline="0" dirty="0"/>
              <a:t>Confidentiality – </a:t>
            </a:r>
            <a:r>
              <a:rPr lang="en-GB" b="0" baseline="0" dirty="0"/>
              <a:t>Anything that is discussed within the room will stay in the room unless it is a safeguarding issue or we feel someone is at risk of harming themselves or others.</a:t>
            </a:r>
            <a:endParaRPr lang="en-GB" b="1" baseline="0" dirty="0"/>
          </a:p>
          <a:p>
            <a:pPr marL="171450" indent="-171450">
              <a:buFont typeface="Arial" panose="020B0604020202020204" pitchFamily="34" charset="0"/>
              <a:buChar char="•"/>
            </a:pPr>
            <a:r>
              <a:rPr lang="en-GB" b="1" baseline="0" dirty="0"/>
              <a:t>Emotive subject </a:t>
            </a:r>
            <a:r>
              <a:rPr lang="en-GB" baseline="0" dirty="0"/>
              <a:t>– MHA and suicide can bring out different emotions in people and we have had people become upset, please do not be embarrassed, do not feel you have to leave the room but you can if you prefer, a member of the team will check on you.  Please do come back to see us.</a:t>
            </a:r>
          </a:p>
          <a:p>
            <a:pPr marL="171450" indent="-171450">
              <a:buFont typeface="Arial" panose="020B0604020202020204" pitchFamily="34" charset="0"/>
              <a:buChar char="•"/>
            </a:pPr>
            <a:r>
              <a:rPr lang="en-GB" b="1" baseline="0" dirty="0"/>
              <a:t>Respect – </a:t>
            </a:r>
            <a:r>
              <a:rPr lang="en-GB" b="0" baseline="0" dirty="0"/>
              <a:t>we are all individual and have differing opinions and experiences, can we all please respect that.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baseline="0" dirty="0"/>
              <a:t>Questions –  </a:t>
            </a:r>
            <a:r>
              <a:rPr lang="en-GB" b="0" baseline="0" dirty="0"/>
              <a:t>please do ask questions, there is no such thing as a stupid question.  It will also help us to know if we have covered everything we need to in this training, if we keep getting the same questions then we need to add more to the training.</a:t>
            </a:r>
            <a:endParaRPr lang="en-GB" b="1" baseline="0" dirty="0"/>
          </a:p>
          <a:p>
            <a:pPr marL="171450" indent="-171450">
              <a:buFont typeface="Arial" panose="020B0604020202020204" pitchFamily="34" charset="0"/>
              <a:buChar char="•"/>
            </a:pPr>
            <a:r>
              <a:rPr lang="en-GB" b="1" baseline="0" dirty="0"/>
              <a:t>Additional – </a:t>
            </a:r>
            <a:r>
              <a:rPr lang="en-GB" b="0" baseline="0" dirty="0"/>
              <a:t>make a note of any rules the group would like to add on flip chart and display clearly in room.</a:t>
            </a:r>
            <a:endParaRPr lang="en-GB" b="1" baseline="0" dirty="0"/>
          </a:p>
          <a:p>
            <a:pPr marL="171450" indent="-171450">
              <a:buFont typeface="Arial" panose="020B0604020202020204" pitchFamily="34" charset="0"/>
              <a:buChar char="•"/>
            </a:pPr>
            <a:endParaRPr lang="en-GB" b="0" baseline="0" dirty="0"/>
          </a:p>
          <a:p>
            <a:pPr marL="171450" indent="-171450">
              <a:buFont typeface="Arial" panose="020B0604020202020204" pitchFamily="34" charset="0"/>
              <a:buChar char="•"/>
            </a:pPr>
            <a:r>
              <a:rPr lang="en-GB" b="1" baseline="0" dirty="0"/>
              <a:t>Name - </a:t>
            </a:r>
            <a:r>
              <a:rPr lang="en-GB" b="0" baseline="0" dirty="0"/>
              <a:t>Ask people to make a little name plate with the paper in front of them, fold in 1/3  and over 1/3 again.  Write names on front and back.  </a:t>
            </a:r>
          </a:p>
          <a:p>
            <a:pPr marL="171450" indent="-171450">
              <a:buFont typeface="Arial" panose="020B0604020202020204" pitchFamily="34" charset="0"/>
              <a:buChar char="•"/>
            </a:pPr>
            <a:r>
              <a:rPr lang="en-GB" b="1" baseline="0" dirty="0"/>
              <a:t>Expectations</a:t>
            </a:r>
            <a:r>
              <a:rPr lang="en-GB" b="0" baseline="0" dirty="0"/>
              <a:t> - make a note of what people hope to gain on flip chart to revisit at the end.  Can be stuck to wall.</a:t>
            </a:r>
            <a:endParaRPr lang="en-GB" b="1" baseline="0" dirty="0"/>
          </a:p>
          <a:p>
            <a:pPr marL="171450" indent="-171450">
              <a:buFont typeface="Arial" panose="020B0604020202020204" pitchFamily="34" charset="0"/>
              <a:buChar char="•"/>
            </a:pPr>
            <a:endParaRPr lang="en-GB" baseline="0" dirty="0"/>
          </a:p>
          <a:p>
            <a:endParaRPr lang="en-GB" dirty="0"/>
          </a:p>
        </p:txBody>
      </p:sp>
      <p:sp>
        <p:nvSpPr>
          <p:cNvPr id="4" name="Slide Number Placeholder 3"/>
          <p:cNvSpPr>
            <a:spLocks noGrp="1"/>
          </p:cNvSpPr>
          <p:nvPr>
            <p:ph type="sldNum" sz="quarter" idx="10"/>
          </p:nvPr>
        </p:nvSpPr>
        <p:spPr/>
        <p:txBody>
          <a:bodyPr/>
          <a:lstStyle/>
          <a:p>
            <a:fld id="{A0F5DE1C-A6C4-468A-9487-0AF8BB3CEF16}" type="slidenum">
              <a:rPr lang="en-GB" smtClean="0"/>
              <a:t>2</a:t>
            </a:fld>
            <a:endParaRPr lang="en-GB" dirty="0"/>
          </a:p>
        </p:txBody>
      </p:sp>
    </p:spTree>
    <p:extLst>
      <p:ext uri="{BB962C8B-B14F-4D97-AF65-F5344CB8AC3E}">
        <p14:creationId xmlns:p14="http://schemas.microsoft.com/office/powerpoint/2010/main" val="1206919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will help you to have more balance in life and will enable you to take better cares of others</a:t>
            </a:r>
          </a:p>
          <a:p>
            <a:r>
              <a:rPr lang="en-GB" dirty="0"/>
              <a:t>There are times when challenging situations</a:t>
            </a:r>
            <a:r>
              <a:rPr lang="en-GB" baseline="0" dirty="0"/>
              <a:t> affect us emotionally. If you have a difficult day at school, try to speak to someone before you leave school as this can then help you to process how you are feeling, ask for support and separate your work and home life</a:t>
            </a:r>
          </a:p>
          <a:p>
            <a:r>
              <a:rPr lang="en-GB" baseline="0" dirty="0"/>
              <a:t>Self-compassion- if you take time to stop and reflect on the thoughts in your head, are they more positive or critical? Once you have identified any negative thought, you begin to introduce more positive thoughts and turn the volume down on the critical voices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Create a buddy system. Knowing that there is support around you can feel containing and comforting. You may wish to choose a “buddy” within your staff team. This person can be someone that you can talk to or check in with on a regular basis to help check on your wellbeing levels. “Buddies” may also take part in random acts of kindness and you can get as creative as you like!</a:t>
            </a:r>
          </a:p>
          <a:p>
            <a:endParaRPr lang="en-GB" dirty="0"/>
          </a:p>
        </p:txBody>
      </p:sp>
      <p:sp>
        <p:nvSpPr>
          <p:cNvPr id="4" name="Slide Number Placeholder 3"/>
          <p:cNvSpPr>
            <a:spLocks noGrp="1"/>
          </p:cNvSpPr>
          <p:nvPr>
            <p:ph type="sldNum" sz="quarter" idx="10"/>
          </p:nvPr>
        </p:nvSpPr>
        <p:spPr/>
        <p:txBody>
          <a:bodyPr/>
          <a:lstStyle/>
          <a:p>
            <a:fld id="{65924C60-9C03-4B0A-946D-22FD310399FD}" type="slidenum">
              <a:rPr lang="en-GB" smtClean="0"/>
              <a:t>13</a:t>
            </a:fld>
            <a:endParaRPr lang="en-GB" dirty="0"/>
          </a:p>
        </p:txBody>
      </p:sp>
    </p:spTree>
    <p:extLst>
      <p:ext uri="{BB962C8B-B14F-4D97-AF65-F5344CB8AC3E}">
        <p14:creationId xmlns:p14="http://schemas.microsoft.com/office/powerpoint/2010/main" val="415175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0F5DE1C-A6C4-468A-9487-0AF8BB3CEF16}" type="slidenum">
              <a:rPr lang="en-GB" smtClean="0"/>
              <a:t>14</a:t>
            </a:fld>
            <a:endParaRPr lang="en-GB"/>
          </a:p>
        </p:txBody>
      </p:sp>
    </p:spTree>
    <p:extLst>
      <p:ext uri="{BB962C8B-B14F-4D97-AF65-F5344CB8AC3E}">
        <p14:creationId xmlns:p14="http://schemas.microsoft.com/office/powerpoint/2010/main" val="40924409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ctr" fontAlgn="t">
              <a:spcBef>
                <a:spcPts val="0"/>
              </a:spcBef>
              <a:buClr>
                <a:srgbClr val="0F6FC6"/>
              </a:buClr>
              <a:buNone/>
              <a:defRPr/>
            </a:pPr>
            <a:r>
              <a:rPr lang="en-GB" altLang="en-US" sz="1050" b="1" spc="150" dirty="0">
                <a:solidFill>
                  <a:srgbClr val="00B050"/>
                </a:solidFill>
                <a:latin typeface="Arial" panose="020B0604020202020204" pitchFamily="34" charset="0"/>
                <a:ea typeface="Segoe UI" panose="020B0502040204020203" pitchFamily="34" charset="0"/>
                <a:cs typeface="Arial" panose="020B0604020202020204" pitchFamily="34" charset="0"/>
              </a:rPr>
              <a:t>Examples of how to achieve the 5 ways</a:t>
            </a:r>
            <a:endParaRPr lang="en-GB" altLang="en-US" sz="1050" b="1" spc="150" dirty="0">
              <a:solidFill>
                <a:srgbClr val="00B050"/>
              </a:solidFill>
              <a:latin typeface="Calibri" panose="020F0502020204030204" pitchFamily="34" charset="0"/>
              <a:ea typeface="Segoe UI" panose="020B0502040204020203" pitchFamily="34" charset="0"/>
              <a:cs typeface="Segoe UI" panose="020B0502040204020203" pitchFamily="34" charset="0"/>
            </a:endParaRPr>
          </a:p>
          <a:p>
            <a:pPr lvl="0" indent="-228600" fontAlgn="t">
              <a:spcBef>
                <a:spcPts val="0"/>
              </a:spcBef>
              <a:buClr>
                <a:srgbClr val="0F6FC6"/>
              </a:buClr>
              <a:buFont typeface="Wingdings 2" pitchFamily="18" charset="2"/>
              <a:buChar char=""/>
              <a:defRPr/>
            </a:pPr>
            <a:endParaRPr lang="en-GB" sz="600" spc="150" dirty="0">
              <a:solidFill>
                <a:srgbClr val="92D050"/>
              </a:solidFill>
              <a:latin typeface="+mn-lt"/>
              <a:ea typeface="Calibri"/>
              <a:cs typeface="Times New Roman"/>
            </a:endParaRPr>
          </a:p>
          <a:p>
            <a:pPr marL="171450" indent="-171450">
              <a:buFont typeface="Arial" panose="020B0604020202020204" pitchFamily="34" charset="0"/>
              <a:buChar char="•"/>
            </a:pPr>
            <a:r>
              <a:rPr lang="en-GB" sz="1200" b="1" dirty="0"/>
              <a:t>Learn</a:t>
            </a:r>
            <a:r>
              <a:rPr lang="en-GB" sz="1200" b="1" baseline="0" dirty="0"/>
              <a:t> - </a:t>
            </a:r>
            <a:r>
              <a:rPr lang="en-GB" sz="1200" b="0" baseline="0" dirty="0"/>
              <a:t> try something new, rediscover an old interest, sign up for that course.  Take on new responsibility at work. Fix a bike, learn to play an instrument or cook your favourite food.  Set a challenge you will enjoy achieving.</a:t>
            </a:r>
          </a:p>
          <a:p>
            <a:pPr marL="171450" indent="-171450">
              <a:buFont typeface="Arial" panose="020B0604020202020204" pitchFamily="34" charset="0"/>
              <a:buChar char="•"/>
            </a:pPr>
            <a:r>
              <a:rPr lang="en-GB" sz="1200" b="1" baseline="0" dirty="0"/>
              <a:t>Notice – </a:t>
            </a:r>
            <a:r>
              <a:rPr lang="en-GB" sz="1200" b="0" baseline="0" dirty="0"/>
              <a:t>Be curious, catch sight of the beautiful, remark on the unusual, notice the changing seasons. Savour the moment, whether walking to work, eating lunch or talking to friends. Reflecting on experiences will help you appreciate what matters.</a:t>
            </a:r>
          </a:p>
          <a:p>
            <a:pPr marL="171450" indent="-171450">
              <a:buFont typeface="Arial" panose="020B0604020202020204" pitchFamily="34" charset="0"/>
              <a:buChar char="•"/>
            </a:pPr>
            <a:r>
              <a:rPr lang="en-GB" sz="1200" b="1" baseline="0" dirty="0"/>
              <a:t>Give – </a:t>
            </a:r>
            <a:r>
              <a:rPr lang="en-GB" sz="1200" b="0" baseline="0" dirty="0"/>
              <a:t>thank someone, smile, volunteer your time.  Join a group.  Look out as well as in.  Seeing yourself and your happiness linked to the wider community can be incredibly rewarding and creates connections with the people around you.</a:t>
            </a:r>
          </a:p>
          <a:p>
            <a:pPr marL="171450" indent="-171450">
              <a:buFont typeface="Arial" panose="020B0604020202020204" pitchFamily="34" charset="0"/>
              <a:buChar char="•"/>
            </a:pPr>
            <a:r>
              <a:rPr lang="en-GB" sz="1200" b="1" baseline="0" dirty="0"/>
              <a:t>Active – </a:t>
            </a:r>
            <a:r>
              <a:rPr lang="en-GB" sz="1200" b="0" baseline="0" dirty="0"/>
              <a:t>go for a walk or run, step outside, cycle, play a game, garden, dance.  Most importantly find an activity you enjoy that suits your level of mobility and fitness.</a:t>
            </a:r>
          </a:p>
          <a:p>
            <a:pPr marL="171450" indent="-171450">
              <a:buFont typeface="Arial" panose="020B0604020202020204" pitchFamily="34" charset="0"/>
              <a:buChar char="•"/>
            </a:pPr>
            <a:r>
              <a:rPr lang="en-GB" sz="1200" b="1" baseline="0" dirty="0"/>
              <a:t>Connect – </a:t>
            </a:r>
            <a:r>
              <a:rPr lang="en-GB" sz="1200" b="0" baseline="0" dirty="0"/>
              <a:t>with the people around you, family, friends, colleagues and neighbours.  At home, work, school or in your community.  Building these connections will support and enrich you every day.</a:t>
            </a:r>
            <a:endParaRPr lang="en-GB" sz="1200" b="1" dirty="0"/>
          </a:p>
          <a:p>
            <a:endParaRPr lang="en-GB" dirty="0"/>
          </a:p>
          <a:p>
            <a:endParaRPr lang="en-GB" dirty="0"/>
          </a:p>
        </p:txBody>
      </p:sp>
      <p:sp>
        <p:nvSpPr>
          <p:cNvPr id="4" name="Slide Number Placeholder 3"/>
          <p:cNvSpPr>
            <a:spLocks noGrp="1"/>
          </p:cNvSpPr>
          <p:nvPr>
            <p:ph type="sldNum" sz="quarter" idx="10"/>
          </p:nvPr>
        </p:nvSpPr>
        <p:spPr/>
        <p:txBody>
          <a:bodyPr/>
          <a:lstStyle/>
          <a:p>
            <a:fld id="{A0F5DE1C-A6C4-468A-9487-0AF8BB3CEF16}" type="slidenum">
              <a:rPr lang="en-GB" smtClean="0"/>
              <a:t>15</a:t>
            </a:fld>
            <a:endParaRPr lang="en-GB"/>
          </a:p>
        </p:txBody>
      </p:sp>
    </p:spTree>
    <p:extLst>
      <p:ext uri="{BB962C8B-B14F-4D97-AF65-F5344CB8AC3E}">
        <p14:creationId xmlns:p14="http://schemas.microsoft.com/office/powerpoint/2010/main" val="2010089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fontAlgn="t">
              <a:spcBef>
                <a:spcPts val="0"/>
              </a:spcBef>
              <a:buClr>
                <a:srgbClr val="0F6FC6"/>
              </a:buClr>
              <a:buFont typeface="Wingdings 2" pitchFamily="18" charset="2"/>
              <a:buNone/>
              <a:defRPr/>
            </a:pPr>
            <a:r>
              <a:rPr lang="en-GB" sz="1200" spc="150" dirty="0">
                <a:solidFill>
                  <a:srgbClr val="92D050"/>
                </a:solidFill>
                <a:latin typeface="Arial" panose="020B0604020202020204" pitchFamily="34" charset="0"/>
                <a:ea typeface="Calibri"/>
                <a:cs typeface="Arial" panose="020B0604020202020204" pitchFamily="34" charset="0"/>
              </a:rPr>
              <a:t>We</a:t>
            </a:r>
            <a:r>
              <a:rPr lang="en-GB" sz="1200" spc="150" baseline="0" dirty="0">
                <a:solidFill>
                  <a:srgbClr val="92D050"/>
                </a:solidFill>
                <a:latin typeface="Arial" panose="020B0604020202020204" pitchFamily="34" charset="0"/>
                <a:ea typeface="Calibri"/>
                <a:cs typeface="Arial" panose="020B0604020202020204" pitchFamily="34" charset="0"/>
              </a:rPr>
              <a:t> researched an activity that we could share with everyone who attended the training, as we wanted to give you all something practical that you could take away with you.  </a:t>
            </a:r>
          </a:p>
          <a:p>
            <a:pPr marL="0" lvl="0" indent="0" fontAlgn="t">
              <a:spcBef>
                <a:spcPts val="0"/>
              </a:spcBef>
              <a:buClr>
                <a:srgbClr val="0F6FC6"/>
              </a:buClr>
              <a:buFont typeface="Wingdings 2" pitchFamily="18" charset="2"/>
              <a:buNone/>
              <a:defRPr/>
            </a:pPr>
            <a:endParaRPr lang="en-GB" sz="1200" spc="150" baseline="0" dirty="0">
              <a:solidFill>
                <a:srgbClr val="92D050"/>
              </a:solidFill>
              <a:latin typeface="Arial" panose="020B0604020202020204" pitchFamily="34" charset="0"/>
              <a:ea typeface="Calibri"/>
              <a:cs typeface="Arial" panose="020B0604020202020204" pitchFamily="34" charset="0"/>
            </a:endParaRPr>
          </a:p>
          <a:p>
            <a:pPr marL="0" lvl="0" indent="0" fontAlgn="t">
              <a:spcBef>
                <a:spcPts val="0"/>
              </a:spcBef>
              <a:buClr>
                <a:srgbClr val="0F6FC6"/>
              </a:buClr>
              <a:buFont typeface="Wingdings 2" pitchFamily="18" charset="2"/>
              <a:buNone/>
              <a:defRPr/>
            </a:pPr>
            <a:r>
              <a:rPr lang="en-GB" sz="1200" spc="150" baseline="0" dirty="0">
                <a:solidFill>
                  <a:srgbClr val="92D050"/>
                </a:solidFill>
                <a:latin typeface="Arial" panose="020B0604020202020204" pitchFamily="34" charset="0"/>
                <a:ea typeface="Calibri"/>
                <a:cs typeface="Arial" panose="020B0604020202020204" pitchFamily="34" charset="0"/>
              </a:rPr>
              <a:t>We were delivering to a call centre so we were conscious that it would need to be a short but worthwhile task.  We found this stress less schedule and thought it fitted perfectly.</a:t>
            </a:r>
          </a:p>
          <a:p>
            <a:pPr marL="0" lvl="0" indent="0" fontAlgn="t">
              <a:spcBef>
                <a:spcPts val="0"/>
              </a:spcBef>
              <a:buClr>
                <a:srgbClr val="0F6FC6"/>
              </a:buClr>
              <a:buFont typeface="Wingdings 2" pitchFamily="18" charset="2"/>
              <a:buNone/>
              <a:defRPr/>
            </a:pPr>
            <a:endParaRPr lang="en-GB" sz="1200" spc="150" baseline="0" dirty="0">
              <a:solidFill>
                <a:srgbClr val="92D050"/>
              </a:solidFill>
              <a:latin typeface="Arial" panose="020B0604020202020204" pitchFamily="34" charset="0"/>
              <a:ea typeface="Calibri"/>
              <a:cs typeface="Arial" panose="020B0604020202020204" pitchFamily="34" charset="0"/>
            </a:endParaRPr>
          </a:p>
          <a:p>
            <a:pPr marL="0" lvl="0" indent="0" fontAlgn="t">
              <a:spcBef>
                <a:spcPts val="0"/>
              </a:spcBef>
              <a:buClr>
                <a:srgbClr val="0F6FC6"/>
              </a:buClr>
              <a:buFont typeface="Wingdings 2" pitchFamily="18" charset="2"/>
              <a:buNone/>
              <a:defRPr/>
            </a:pPr>
            <a:r>
              <a:rPr lang="en-GB" sz="1200" spc="150" dirty="0">
                <a:solidFill>
                  <a:srgbClr val="92D050"/>
                </a:solidFill>
                <a:latin typeface="Arial" panose="020B0604020202020204" pitchFamily="34" charset="0"/>
                <a:ea typeface="Calibri"/>
                <a:cs typeface="Arial" panose="020B0604020202020204" pitchFamily="34" charset="0"/>
              </a:rPr>
              <a:t>The idea is to build 5 gaps into your day, 1 when you wake up, 1</a:t>
            </a:r>
            <a:r>
              <a:rPr lang="en-GB" sz="1200" spc="150" baseline="0" dirty="0">
                <a:solidFill>
                  <a:srgbClr val="92D050"/>
                </a:solidFill>
                <a:latin typeface="Arial" panose="020B0604020202020204" pitchFamily="34" charset="0"/>
                <a:ea typeface="Calibri"/>
                <a:cs typeface="Arial" panose="020B0604020202020204" pitchFamily="34" charset="0"/>
              </a:rPr>
              <a:t> when you go to bed and the other 3 should be spaced evenly through the day.</a:t>
            </a:r>
          </a:p>
          <a:p>
            <a:pPr marL="0" lvl="0" indent="0" fontAlgn="t">
              <a:spcBef>
                <a:spcPts val="0"/>
              </a:spcBef>
              <a:buClr>
                <a:srgbClr val="0F6FC6"/>
              </a:buClr>
              <a:buFont typeface="Wingdings 2" pitchFamily="18" charset="2"/>
              <a:buNone/>
              <a:defRPr/>
            </a:pPr>
            <a:endParaRPr lang="en-GB" sz="1200" spc="150" baseline="0" dirty="0">
              <a:solidFill>
                <a:srgbClr val="92D050"/>
              </a:solidFill>
              <a:latin typeface="Arial" panose="020B0604020202020204" pitchFamily="34" charset="0"/>
              <a:ea typeface="Calibri"/>
              <a:cs typeface="Arial" panose="020B0604020202020204" pitchFamily="34" charset="0"/>
            </a:endParaRPr>
          </a:p>
          <a:p>
            <a:pPr marL="0" lvl="0" indent="0" fontAlgn="t">
              <a:spcBef>
                <a:spcPts val="0"/>
              </a:spcBef>
              <a:buClr>
                <a:srgbClr val="0F6FC6"/>
              </a:buClr>
              <a:buFont typeface="Wingdings 2" pitchFamily="18" charset="2"/>
              <a:buNone/>
              <a:defRPr/>
            </a:pPr>
            <a:r>
              <a:rPr lang="en-GB" sz="1200" spc="150" baseline="0" dirty="0">
                <a:solidFill>
                  <a:srgbClr val="92D050"/>
                </a:solidFill>
                <a:latin typeface="Arial" panose="020B0604020202020204" pitchFamily="34" charset="0"/>
                <a:ea typeface="Calibri"/>
                <a:cs typeface="Arial" panose="020B0604020202020204" pitchFamily="34" charset="0"/>
              </a:rPr>
              <a:t>Stop thinking about everything, concentrate on your breathing, taking nice slow deep breaths in and out.  Trace around your thumb and fingers as you are breathing, as you breathe in trace up your thumb, and trace down your thumb as you breathe out.</a:t>
            </a:r>
          </a:p>
          <a:p>
            <a:pPr marL="0" lvl="0" indent="0" fontAlgn="t">
              <a:spcBef>
                <a:spcPts val="0"/>
              </a:spcBef>
              <a:buClr>
                <a:srgbClr val="0F6FC6"/>
              </a:buClr>
              <a:buFont typeface="Wingdings 2" pitchFamily="18" charset="2"/>
              <a:buNone/>
              <a:defRPr/>
            </a:pPr>
            <a:endParaRPr lang="en-GB" sz="1200" spc="150" baseline="0" dirty="0">
              <a:solidFill>
                <a:srgbClr val="92D050"/>
              </a:solidFill>
              <a:latin typeface="Arial" panose="020B0604020202020204" pitchFamily="34" charset="0"/>
              <a:ea typeface="Calibri"/>
              <a:cs typeface="Arial" panose="020B0604020202020204" pitchFamily="34" charset="0"/>
            </a:endParaRPr>
          </a:p>
          <a:p>
            <a:pPr marL="0" lvl="0" indent="0" fontAlgn="t">
              <a:spcBef>
                <a:spcPts val="0"/>
              </a:spcBef>
              <a:buClr>
                <a:srgbClr val="0F6FC6"/>
              </a:buClr>
              <a:buFont typeface="Wingdings 2" pitchFamily="18" charset="2"/>
              <a:buNone/>
              <a:defRPr/>
            </a:pPr>
            <a:r>
              <a:rPr lang="en-GB" sz="1200" spc="150" baseline="0" dirty="0">
                <a:solidFill>
                  <a:srgbClr val="92D050"/>
                </a:solidFill>
                <a:latin typeface="Arial" panose="020B0604020202020204" pitchFamily="34" charset="0"/>
                <a:ea typeface="Calibri"/>
                <a:cs typeface="Arial" panose="020B0604020202020204" pitchFamily="34" charset="0"/>
              </a:rPr>
              <a:t>The idea behind it is rather than your stress levels increasing through the course of the day they are interrupted.  </a:t>
            </a:r>
          </a:p>
          <a:p>
            <a:pPr marL="0" lvl="0" indent="0" fontAlgn="t">
              <a:spcBef>
                <a:spcPts val="0"/>
              </a:spcBef>
              <a:buClr>
                <a:srgbClr val="0F6FC6"/>
              </a:buClr>
              <a:buFont typeface="Wingdings 2" pitchFamily="18" charset="2"/>
              <a:buNone/>
              <a:defRPr/>
            </a:pPr>
            <a:endParaRPr lang="en-GB" sz="1200" spc="150" baseline="0" dirty="0">
              <a:solidFill>
                <a:srgbClr val="92D050"/>
              </a:solidFill>
              <a:latin typeface="Arial" panose="020B0604020202020204" pitchFamily="34" charset="0"/>
              <a:ea typeface="Calibri"/>
              <a:cs typeface="Arial" panose="020B0604020202020204" pitchFamily="34" charset="0"/>
            </a:endParaRPr>
          </a:p>
          <a:p>
            <a:pPr marL="0" lvl="0" indent="0" fontAlgn="t">
              <a:spcBef>
                <a:spcPts val="0"/>
              </a:spcBef>
              <a:buClr>
                <a:srgbClr val="0F6FC6"/>
              </a:buClr>
              <a:buFont typeface="Wingdings 2" pitchFamily="18" charset="2"/>
              <a:buNone/>
              <a:defRPr/>
            </a:pPr>
            <a:r>
              <a:rPr lang="en-GB" sz="1200" spc="150" baseline="0" dirty="0">
                <a:solidFill>
                  <a:srgbClr val="92D050"/>
                </a:solidFill>
                <a:latin typeface="Arial" panose="020B0604020202020204" pitchFamily="34" charset="0"/>
                <a:ea typeface="Calibri"/>
                <a:cs typeface="Arial" panose="020B0604020202020204" pitchFamily="34" charset="0"/>
              </a:rPr>
              <a:t>This have been proven to improve your resilience to stress.</a:t>
            </a:r>
            <a:endParaRPr lang="en-GB" sz="1200" spc="150" dirty="0">
              <a:solidFill>
                <a:srgbClr val="92D050"/>
              </a:solidFill>
              <a:latin typeface="Arial" panose="020B0604020202020204" pitchFamily="34" charset="0"/>
              <a:ea typeface="Calibri"/>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497C1CD5-E0F0-4395-9650-37C7F6A0DEFB}" type="slidenum">
              <a:rPr lang="en-GB" smtClean="0"/>
              <a:t>16</a:t>
            </a:fld>
            <a:endParaRPr lang="en-GB"/>
          </a:p>
        </p:txBody>
      </p:sp>
    </p:spTree>
    <p:extLst>
      <p:ext uri="{BB962C8B-B14F-4D97-AF65-F5344CB8AC3E}">
        <p14:creationId xmlns:p14="http://schemas.microsoft.com/office/powerpoint/2010/main" val="4256088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Many</a:t>
            </a:r>
            <a:r>
              <a:rPr lang="en-GB" baseline="0" dirty="0"/>
              <a:t> of us, me included breathe the wrong way.  When we are looking to relax and relieve stress, we are looking to take a deep breath in through our stomachs, not the shallower, higher lung breathing.  It can take a bit of getting used to and if you can’t do it for 7 11 try 3 5 at first and increase the time, the key is that the longer breath is on the exhale.</a:t>
            </a:r>
          </a:p>
          <a:p>
            <a:endParaRPr lang="en-GB" baseline="0" dirty="0"/>
          </a:p>
          <a:p>
            <a:r>
              <a:rPr lang="en-GB" baseline="0" dirty="0"/>
              <a:t>Again build up the duration as time allows, doing more than 10 minutes if you have time, I would suggest we make the effort the find the time to do this.  Repeating a few times a day.</a:t>
            </a:r>
          </a:p>
          <a:p>
            <a:endParaRPr lang="en-GB" baseline="0" dirty="0"/>
          </a:p>
          <a:p>
            <a:r>
              <a:rPr lang="en-GB" baseline="0" dirty="0"/>
              <a:t>Fight or flight stimulates the body and raises body responses to stress as we have discussed via the nervous system.  </a:t>
            </a:r>
          </a:p>
          <a:p>
            <a:endParaRPr lang="en-GB" baseline="0" dirty="0"/>
          </a:p>
          <a:p>
            <a:r>
              <a:rPr lang="en-GB" baseline="0" dirty="0"/>
              <a:t>Rest and digest is triggered by the out breath, which is why that breath should always be longer than the in breath.  The out breath stimulates the parasympathetic system (I think Paralympics, disabled, this reaction disables the fight or flight response) which will lower blood pressure, dilate pupils and slow your heart rate.</a:t>
            </a:r>
          </a:p>
          <a:p>
            <a:endParaRPr lang="en-GB" baseline="0" dirty="0"/>
          </a:p>
          <a:p>
            <a:r>
              <a:rPr lang="en-GB" baseline="0" dirty="0"/>
              <a:t>Practising this technique a few times a day will lower your overall stress levels long term.  Breathing in and out for the same duration is less effective at lowering these physical symptoms.</a:t>
            </a:r>
            <a:endParaRPr lang="en-GB" dirty="0"/>
          </a:p>
        </p:txBody>
      </p:sp>
      <p:sp>
        <p:nvSpPr>
          <p:cNvPr id="4" name="Slide Number Placeholder 3"/>
          <p:cNvSpPr>
            <a:spLocks noGrp="1"/>
          </p:cNvSpPr>
          <p:nvPr>
            <p:ph type="sldNum" sz="quarter" idx="10"/>
          </p:nvPr>
        </p:nvSpPr>
        <p:spPr/>
        <p:txBody>
          <a:bodyPr/>
          <a:lstStyle/>
          <a:p>
            <a:fld id="{A0F5DE1C-A6C4-468A-9487-0AF8BB3CEF16}" type="slidenum">
              <a:rPr lang="en-GB" smtClean="0"/>
              <a:t>18</a:t>
            </a:fld>
            <a:endParaRPr lang="en-GB"/>
          </a:p>
        </p:txBody>
      </p:sp>
    </p:spTree>
    <p:extLst>
      <p:ext uri="{BB962C8B-B14F-4D97-AF65-F5344CB8AC3E}">
        <p14:creationId xmlns:p14="http://schemas.microsoft.com/office/powerpoint/2010/main" val="2334116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a guide online on the Mind Website</a:t>
            </a:r>
            <a:r>
              <a:rPr lang="en-GB" baseline="0" dirty="0"/>
              <a:t> to assist you in completing these.  You could also devise your own.  HBC are doing this as it covers both work and </a:t>
            </a:r>
            <a:r>
              <a:rPr lang="en-GB" baseline="0" dirty="0" err="1"/>
              <a:t>homelife</a:t>
            </a:r>
            <a:r>
              <a:rPr lang="en-GB" baseline="0" dirty="0"/>
              <a:t>.  </a:t>
            </a:r>
          </a:p>
          <a:p>
            <a:endParaRPr lang="en-GB" baseline="0" dirty="0"/>
          </a:p>
          <a:p>
            <a:r>
              <a:rPr lang="en-GB" baseline="0" dirty="0"/>
              <a:t>It is more a prevention document, than a reactionary.  </a:t>
            </a:r>
          </a:p>
          <a:p>
            <a:endParaRPr lang="en-GB" baseline="0" dirty="0"/>
          </a:p>
          <a:p>
            <a:r>
              <a:rPr lang="en-GB" baseline="0" dirty="0"/>
              <a:t>We want to be providing support for staff to keep them well.</a:t>
            </a:r>
            <a:endParaRPr lang="en-GB" dirty="0"/>
          </a:p>
          <a:p>
            <a:endParaRPr lang="en-GB" dirty="0"/>
          </a:p>
        </p:txBody>
      </p:sp>
      <p:sp>
        <p:nvSpPr>
          <p:cNvPr id="4" name="Slide Number Placeholder 3"/>
          <p:cNvSpPr>
            <a:spLocks noGrp="1"/>
          </p:cNvSpPr>
          <p:nvPr>
            <p:ph type="sldNum" sz="quarter" idx="10"/>
          </p:nvPr>
        </p:nvSpPr>
        <p:spPr/>
        <p:txBody>
          <a:bodyPr/>
          <a:lstStyle/>
          <a:p>
            <a:fld id="{A0F5DE1C-A6C4-468A-9487-0AF8BB3CEF16}" type="slidenum">
              <a:rPr lang="en-GB" smtClean="0"/>
              <a:t>19</a:t>
            </a:fld>
            <a:endParaRPr lang="en-GB"/>
          </a:p>
        </p:txBody>
      </p:sp>
    </p:spTree>
    <p:extLst>
      <p:ext uri="{BB962C8B-B14F-4D97-AF65-F5344CB8AC3E}">
        <p14:creationId xmlns:p14="http://schemas.microsoft.com/office/powerpoint/2010/main" val="2812444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Mental healthy schools head together lots of teaching resources</a:t>
            </a:r>
          </a:p>
          <a:p>
            <a:r>
              <a:rPr lang="en-US" dirty="0"/>
              <a:t>Whatever you need, we’re here for you 24/7 including over the Christmas break. Our trained counsellors will listen to you without judgement and will help you think through the problems you are facing to find a way forwards and feel better. No issue is too big or too small.</a:t>
            </a:r>
          </a:p>
          <a:p>
            <a:r>
              <a:rPr lang="en-US" b="1" dirty="0"/>
              <a:t>Depending on your needs they might:</a:t>
            </a:r>
            <a:endParaRPr lang="en-US" dirty="0"/>
          </a:p>
          <a:p>
            <a:r>
              <a:rPr lang="en-US" dirty="0"/>
              <a:t>deal with your call personally and offer emotional support straight away</a:t>
            </a:r>
          </a:p>
          <a:p>
            <a:r>
              <a:rPr lang="en-US" dirty="0"/>
              <a:t>offer action plan support (coaching)</a:t>
            </a:r>
          </a:p>
          <a:p>
            <a:r>
              <a:rPr lang="en-US" dirty="0"/>
              <a:t>transfer you to one of our trained and accredited counsellors for counselling</a:t>
            </a:r>
          </a:p>
          <a:p>
            <a:r>
              <a:rPr lang="en-US" dirty="0"/>
              <a:t>connect you to one of our other services such as grants or information</a:t>
            </a:r>
          </a:p>
          <a:p>
            <a:r>
              <a:rPr lang="en-US" dirty="0"/>
              <a:t>assist with referral for long term treatment (for example, to your GP)</a:t>
            </a:r>
          </a:p>
          <a:p>
            <a:endParaRPr lang="en-US" dirty="0"/>
          </a:p>
          <a:p>
            <a:r>
              <a:rPr lang="en-US" b="1" dirty="0"/>
              <a:t>Access to Work Mental Health Support Service </a:t>
            </a:r>
          </a:p>
          <a:p>
            <a:r>
              <a:rPr lang="en-US" dirty="0"/>
              <a:t>This confidential service delivered by Remploy is funded by the </a:t>
            </a:r>
            <a:r>
              <a:rPr lang="en-US" dirty="0">
                <a:hlinkClick r:id="rId3"/>
              </a:rPr>
              <a:t>Department for Work and Pensions</a:t>
            </a:r>
            <a:r>
              <a:rPr lang="en-US" dirty="0"/>
              <a:t> and is available at no charge to any employees with depression, anxiety, stress or other mental health issues affecting their work; A support plan to keep them in, or return to work</a:t>
            </a:r>
          </a:p>
          <a:p>
            <a:r>
              <a:rPr lang="en-US" dirty="0"/>
              <a:t>Ideas for workplace adjustments to help them fulfil their role</a:t>
            </a:r>
          </a:p>
          <a:p>
            <a:r>
              <a:rPr lang="en-US" dirty="0"/>
              <a:t>Practical advice to support those with a mental health condition.</a:t>
            </a:r>
          </a:p>
          <a:p>
            <a:endParaRPr lang="en-US" dirty="0"/>
          </a:p>
          <a:p>
            <a:endParaRPr lang="en-US" dirty="0"/>
          </a:p>
          <a:p>
            <a:endParaRPr lang="en-GB" dirty="0"/>
          </a:p>
        </p:txBody>
      </p:sp>
      <p:sp>
        <p:nvSpPr>
          <p:cNvPr id="4" name="Slide Number Placeholder 3"/>
          <p:cNvSpPr>
            <a:spLocks noGrp="1"/>
          </p:cNvSpPr>
          <p:nvPr>
            <p:ph type="sldNum" sz="quarter" idx="10"/>
          </p:nvPr>
        </p:nvSpPr>
        <p:spPr/>
        <p:txBody>
          <a:bodyPr/>
          <a:lstStyle/>
          <a:p>
            <a:fld id="{65924C60-9C03-4B0A-946D-22FD310399FD}" type="slidenum">
              <a:rPr lang="en-GB" smtClean="0"/>
              <a:t>21</a:t>
            </a:fld>
            <a:endParaRPr lang="en-GB" dirty="0"/>
          </a:p>
        </p:txBody>
      </p:sp>
    </p:spTree>
    <p:extLst>
      <p:ext uri="{BB962C8B-B14F-4D97-AF65-F5344CB8AC3E}">
        <p14:creationId xmlns:p14="http://schemas.microsoft.com/office/powerpoint/2010/main" val="210234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Hand out the guidance notes from Kate for Managers to refer to Remploy</a:t>
            </a:r>
          </a:p>
        </p:txBody>
      </p:sp>
      <p:sp>
        <p:nvSpPr>
          <p:cNvPr id="4" name="Slide Number Placeholder 3"/>
          <p:cNvSpPr>
            <a:spLocks noGrp="1"/>
          </p:cNvSpPr>
          <p:nvPr>
            <p:ph type="sldNum" sz="quarter" idx="10"/>
          </p:nvPr>
        </p:nvSpPr>
        <p:spPr/>
        <p:txBody>
          <a:bodyPr/>
          <a:lstStyle/>
          <a:p>
            <a:fld id="{497C1CD5-E0F0-4395-9650-37C7F6A0DEFB}" type="slidenum">
              <a:rPr lang="en-GB" smtClean="0"/>
              <a:t>22</a:t>
            </a:fld>
            <a:endParaRPr lang="en-GB"/>
          </a:p>
        </p:txBody>
      </p:sp>
    </p:spTree>
    <p:extLst>
      <p:ext uri="{BB962C8B-B14F-4D97-AF65-F5344CB8AC3E}">
        <p14:creationId xmlns:p14="http://schemas.microsoft.com/office/powerpoint/2010/main" val="21970823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far, we have supported thousands of people across Britain, with a 93 per cent success rate of people retaining their employment after six months.</a:t>
            </a:r>
          </a:p>
          <a:p>
            <a:endParaRPr lang="en-US" dirty="0"/>
          </a:p>
          <a:p>
            <a:r>
              <a:rPr lang="en-US" b="1" dirty="0"/>
              <a:t>Please note</a:t>
            </a:r>
            <a:br>
              <a:rPr lang="en-US" dirty="0"/>
            </a:br>
            <a:r>
              <a:rPr lang="en-US" dirty="0"/>
              <a:t>To be eligible for this service, individuals need to be in permanent or temporary employment and have a mental health condition (diagnosed or undiagnosed) that has resulted in workplace absence, or is causing difficulties to remain in work</a:t>
            </a:r>
          </a:p>
          <a:p>
            <a:endParaRPr lang="en-GB" dirty="0"/>
          </a:p>
        </p:txBody>
      </p:sp>
      <p:sp>
        <p:nvSpPr>
          <p:cNvPr id="4" name="Slide Number Placeholder 3"/>
          <p:cNvSpPr>
            <a:spLocks noGrp="1"/>
          </p:cNvSpPr>
          <p:nvPr>
            <p:ph type="sldNum" sz="quarter" idx="10"/>
          </p:nvPr>
        </p:nvSpPr>
        <p:spPr/>
        <p:txBody>
          <a:bodyPr/>
          <a:lstStyle/>
          <a:p>
            <a:fld id="{497C1CD5-E0F0-4395-9650-37C7F6A0DEFB}" type="slidenum">
              <a:rPr lang="en-GB" smtClean="0"/>
              <a:t>24</a:t>
            </a:fld>
            <a:endParaRPr lang="en-GB"/>
          </a:p>
        </p:txBody>
      </p:sp>
    </p:spTree>
    <p:extLst>
      <p:ext uri="{BB962C8B-B14F-4D97-AF65-F5344CB8AC3E}">
        <p14:creationId xmlns:p14="http://schemas.microsoft.com/office/powerpoint/2010/main" val="14354570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Books on</a:t>
            </a:r>
            <a:r>
              <a:rPr lang="en-GB" baseline="0" dirty="0"/>
              <a:t> prescription are a range of self-help books that are available from all 4 Halton libraries.  You can go along to the library and take the books out yourself as you would any other, or if you go through your </a:t>
            </a:r>
            <a:r>
              <a:rPr lang="en-GB" baseline="0" dirty="0" err="1"/>
              <a:t>gp</a:t>
            </a:r>
            <a:r>
              <a:rPr lang="en-GB" baseline="0" dirty="0"/>
              <a:t> you can take them out for 8 weeks.  </a:t>
            </a:r>
          </a:p>
          <a:p>
            <a:endParaRPr lang="en-GB" baseline="0" dirty="0"/>
          </a:p>
          <a:p>
            <a:r>
              <a:rPr lang="en-GB" baseline="0" dirty="0"/>
              <a:t>There are 4 sets in the range:-</a:t>
            </a:r>
          </a:p>
          <a:p>
            <a:endParaRPr lang="en-GB" baseline="0" dirty="0"/>
          </a:p>
          <a:p>
            <a:pPr marL="171450" indent="-171450">
              <a:buFontTx/>
              <a:buChar char="-"/>
            </a:pPr>
            <a:r>
              <a:rPr lang="en-GB" baseline="0" dirty="0"/>
              <a:t>Children &amp; YP Mental Health</a:t>
            </a:r>
          </a:p>
          <a:p>
            <a:pPr marL="171450" indent="-171450">
              <a:buFontTx/>
              <a:buChar char="-"/>
            </a:pPr>
            <a:r>
              <a:rPr lang="en-GB" baseline="0" dirty="0"/>
              <a:t>Adults Mental Health</a:t>
            </a:r>
          </a:p>
          <a:p>
            <a:pPr marL="171450" indent="-171450">
              <a:buFontTx/>
              <a:buChar char="-"/>
            </a:pPr>
            <a:r>
              <a:rPr lang="en-GB" baseline="0" dirty="0"/>
              <a:t>Dementia</a:t>
            </a:r>
          </a:p>
          <a:p>
            <a:pPr marL="171450" indent="-171450">
              <a:buFontTx/>
              <a:buChar char="-"/>
            </a:pPr>
            <a:r>
              <a:rPr lang="en-GB" baseline="0" dirty="0"/>
              <a:t>Health</a:t>
            </a:r>
          </a:p>
          <a:p>
            <a:pPr marL="171450" indent="-171450">
              <a:buFontTx/>
              <a:buChar char="-"/>
            </a:pPr>
            <a:endParaRPr lang="en-GB" baseline="0" dirty="0"/>
          </a:p>
          <a:p>
            <a:pPr marL="0" indent="0">
              <a:buFontTx/>
              <a:buNone/>
            </a:pPr>
            <a:r>
              <a:rPr lang="en-GB" baseline="0" dirty="0"/>
              <a:t>Leaflets are done really cleverly with all the titles in a tick of, tear off list on the last page that you can just hand in to staff at the library.</a:t>
            </a:r>
            <a:endParaRPr lang="en-GB" dirty="0"/>
          </a:p>
          <a:p>
            <a:endParaRPr lang="en-GB" dirty="0"/>
          </a:p>
        </p:txBody>
      </p:sp>
      <p:sp>
        <p:nvSpPr>
          <p:cNvPr id="4" name="Slide Number Placeholder 3"/>
          <p:cNvSpPr>
            <a:spLocks noGrp="1"/>
          </p:cNvSpPr>
          <p:nvPr>
            <p:ph type="sldNum" sz="quarter" idx="10"/>
          </p:nvPr>
        </p:nvSpPr>
        <p:spPr/>
        <p:txBody>
          <a:bodyPr/>
          <a:lstStyle/>
          <a:p>
            <a:fld id="{A0F5DE1C-A6C4-468A-9487-0AF8BB3CEF16}" type="slidenum">
              <a:rPr lang="en-GB" smtClean="0"/>
              <a:t>25</a:t>
            </a:fld>
            <a:endParaRPr lang="en-GB"/>
          </a:p>
        </p:txBody>
      </p:sp>
    </p:spTree>
    <p:extLst>
      <p:ext uri="{BB962C8B-B14F-4D97-AF65-F5344CB8AC3E}">
        <p14:creationId xmlns:p14="http://schemas.microsoft.com/office/powerpoint/2010/main" val="4259124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Everybody says they are stressed at some point,</a:t>
            </a:r>
            <a:r>
              <a:rPr lang="en-GB" baseline="0" dirty="0"/>
              <a:t> but not all stress is the same</a:t>
            </a:r>
            <a:endParaRPr lang="en-GB" dirty="0"/>
          </a:p>
          <a:p>
            <a:endParaRPr lang="en-GB" dirty="0"/>
          </a:p>
          <a:p>
            <a:r>
              <a:rPr lang="en-GB" dirty="0"/>
              <a:t>Ask</a:t>
            </a:r>
            <a:r>
              <a:rPr lang="en-GB" baseline="0" dirty="0"/>
              <a:t> the group to write down what being stressed means to them then discuss.</a:t>
            </a:r>
          </a:p>
          <a:p>
            <a:endParaRPr lang="en-GB" baseline="0" dirty="0"/>
          </a:p>
          <a:p>
            <a:r>
              <a:rPr lang="en-GB" baseline="0" dirty="0"/>
              <a:t>Give the definition </a:t>
            </a:r>
          </a:p>
          <a:p>
            <a:endParaRPr lang="en-GB" baseline="0" dirty="0"/>
          </a:p>
          <a:p>
            <a:r>
              <a:rPr lang="en-GB" baseline="0" dirty="0"/>
              <a:t>Ask is stress always negative? </a:t>
            </a:r>
            <a:endParaRPr lang="en-GB" dirty="0"/>
          </a:p>
          <a:p>
            <a:endParaRPr lang="en-GB" dirty="0"/>
          </a:p>
        </p:txBody>
      </p:sp>
      <p:sp>
        <p:nvSpPr>
          <p:cNvPr id="4" name="Slide Number Placeholder 3"/>
          <p:cNvSpPr>
            <a:spLocks noGrp="1"/>
          </p:cNvSpPr>
          <p:nvPr>
            <p:ph type="sldNum" sz="quarter" idx="10"/>
          </p:nvPr>
        </p:nvSpPr>
        <p:spPr/>
        <p:txBody>
          <a:bodyPr/>
          <a:lstStyle/>
          <a:p>
            <a:fld id="{A0F5DE1C-A6C4-468A-9487-0AF8BB3CEF16}" type="slidenum">
              <a:rPr lang="en-GB" smtClean="0"/>
              <a:t>4</a:t>
            </a:fld>
            <a:endParaRPr lang="en-GB" dirty="0"/>
          </a:p>
        </p:txBody>
      </p:sp>
    </p:spTree>
    <p:extLst>
      <p:ext uri="{BB962C8B-B14F-4D97-AF65-F5344CB8AC3E}">
        <p14:creationId xmlns:p14="http://schemas.microsoft.com/office/powerpoint/2010/main" val="573164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following are just some of the titles in the adults and CYP range around stress.</a:t>
            </a:r>
          </a:p>
          <a:p>
            <a:endParaRPr lang="en-GB" dirty="0"/>
          </a:p>
          <a:p>
            <a:r>
              <a:rPr lang="en-GB" dirty="0"/>
              <a:t>Self-help</a:t>
            </a:r>
            <a:r>
              <a:rPr lang="en-GB" baseline="0" dirty="0"/>
              <a:t> books are a really good way for us to help control and manage our own mental health, sometimes we have to help ourselves and not rely on things being done to us, the easy option, slimming pill etc.</a:t>
            </a:r>
            <a:endParaRPr lang="en-GB" dirty="0"/>
          </a:p>
          <a:p>
            <a:endParaRPr lang="en-GB" dirty="0"/>
          </a:p>
        </p:txBody>
      </p:sp>
      <p:sp>
        <p:nvSpPr>
          <p:cNvPr id="4" name="Slide Number Placeholder 3"/>
          <p:cNvSpPr>
            <a:spLocks noGrp="1"/>
          </p:cNvSpPr>
          <p:nvPr>
            <p:ph type="sldNum" sz="quarter" idx="10"/>
          </p:nvPr>
        </p:nvSpPr>
        <p:spPr/>
        <p:txBody>
          <a:bodyPr/>
          <a:lstStyle/>
          <a:p>
            <a:fld id="{A0F5DE1C-A6C4-468A-9487-0AF8BB3CEF16}" type="slidenum">
              <a:rPr lang="en-GB" smtClean="0"/>
              <a:t>26</a:t>
            </a:fld>
            <a:endParaRPr lang="en-GB"/>
          </a:p>
        </p:txBody>
      </p:sp>
    </p:spTree>
    <p:extLst>
      <p:ext uri="{BB962C8B-B14F-4D97-AF65-F5344CB8AC3E}">
        <p14:creationId xmlns:p14="http://schemas.microsoft.com/office/powerpoint/2010/main" val="27226220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All</a:t>
            </a:r>
            <a:r>
              <a:rPr lang="en-GB" b="1" baseline="0" dirty="0"/>
              <a:t> apps are centred around mindfulness</a:t>
            </a:r>
          </a:p>
          <a:p>
            <a:endParaRPr lang="en-GB" b="1" baseline="0" dirty="0"/>
          </a:p>
          <a:p>
            <a:r>
              <a:rPr lang="en-GB" b="1" baseline="0" dirty="0"/>
              <a:t>Stop - </a:t>
            </a:r>
            <a:r>
              <a:rPr lang="en-GB" b="0" baseline="0" dirty="0"/>
              <a:t> stop what you are doing.  Check in with what you are thinking and how you are feeling.</a:t>
            </a:r>
          </a:p>
          <a:p>
            <a:endParaRPr lang="en-GB" b="0" baseline="0" dirty="0"/>
          </a:p>
          <a:p>
            <a:r>
              <a:rPr lang="en-GB" b="1" baseline="0" dirty="0"/>
              <a:t>Breathe – </a:t>
            </a:r>
            <a:r>
              <a:rPr lang="en-GB" b="0" baseline="0" dirty="0"/>
              <a:t>Practice mindful breathing to create space between your thoughts, emotions and reactions.</a:t>
            </a:r>
          </a:p>
          <a:p>
            <a:endParaRPr lang="en-GB" b="0" baseline="0" dirty="0"/>
          </a:p>
          <a:p>
            <a:r>
              <a:rPr lang="en-GB" b="1" baseline="0" dirty="0"/>
              <a:t>Think – </a:t>
            </a:r>
            <a:r>
              <a:rPr lang="en-GB" b="0" baseline="0" dirty="0"/>
              <a:t>Broaden your perspective and strengthen your force field of peace with personalised meditations and activities.  Your dance space </a:t>
            </a:r>
            <a:r>
              <a:rPr lang="en-GB" b="0" baseline="0" dirty="0">
                <a:sym typeface="Wingdings" panose="05000000000000000000" pitchFamily="2" charset="2"/>
              </a:rPr>
              <a:t></a:t>
            </a:r>
          </a:p>
          <a:p>
            <a:endParaRPr lang="en-GB" b="0" baseline="0" dirty="0">
              <a:sym typeface="Wingdings" panose="05000000000000000000" pitchFamily="2" charset="2"/>
            </a:endParaRPr>
          </a:p>
          <a:p>
            <a:r>
              <a:rPr lang="en-US" b="1" dirty="0"/>
              <a:t>Insight Timer</a:t>
            </a:r>
            <a:r>
              <a:rPr lang="en-US" dirty="0"/>
              <a:t> is an alarm that times your mindfulness practice while simultaneously helping you to use your smartphone as a spiritual link to a worldwide community of meditators using “</a:t>
            </a:r>
            <a:r>
              <a:rPr lang="en-US" b="1" dirty="0"/>
              <a:t>insight</a:t>
            </a:r>
            <a:r>
              <a:rPr lang="en-US" dirty="0"/>
              <a:t> connect.”</a:t>
            </a:r>
            <a:endParaRPr lang="en-GB" b="1" dirty="0"/>
          </a:p>
          <a:p>
            <a:endParaRPr lang="en-GB" b="1" dirty="0"/>
          </a:p>
          <a:p>
            <a:r>
              <a:rPr lang="en-GB" b="1" dirty="0"/>
              <a:t>Smiling Mind – </a:t>
            </a:r>
            <a:r>
              <a:rPr lang="en-GB" b="0" dirty="0"/>
              <a:t>mindfulness meditation for both children and adults, easy to use also guided mindfulness programmes designed for different age ranges</a:t>
            </a:r>
          </a:p>
          <a:p>
            <a:endParaRPr lang="en-GB" b="0" dirty="0"/>
          </a:p>
          <a:p>
            <a:r>
              <a:rPr lang="en-GB" b="0" dirty="0"/>
              <a:t>	- reduce</a:t>
            </a:r>
            <a:r>
              <a:rPr lang="en-GB" b="0" baseline="0" dirty="0"/>
              <a:t> worries stress and anxiety</a:t>
            </a:r>
          </a:p>
          <a:p>
            <a:r>
              <a:rPr lang="en-GB" b="0" baseline="0" dirty="0"/>
              <a:t>	- more energy</a:t>
            </a:r>
          </a:p>
          <a:p>
            <a:r>
              <a:rPr lang="en-GB" b="0" baseline="0" dirty="0"/>
              <a:t>	- creates a sense of calm</a:t>
            </a:r>
          </a:p>
          <a:p>
            <a:r>
              <a:rPr lang="en-GB" b="0" baseline="0" dirty="0"/>
              <a:t>	- learn to relax and regulate emotions</a:t>
            </a:r>
          </a:p>
          <a:p>
            <a:r>
              <a:rPr lang="en-GB" b="0" baseline="0" dirty="0"/>
              <a:t>	- enhance awareness and creativity</a:t>
            </a:r>
          </a:p>
          <a:p>
            <a:r>
              <a:rPr lang="en-GB" b="0" baseline="0" dirty="0"/>
              <a:t>	- improve concentration and increase productivity</a:t>
            </a:r>
          </a:p>
          <a:p>
            <a:r>
              <a:rPr lang="en-GB" b="0" baseline="0" dirty="0"/>
              <a:t>	- develop empathy and connectedness</a:t>
            </a:r>
          </a:p>
          <a:p>
            <a:r>
              <a:rPr lang="en-GB" b="0" baseline="0" dirty="0"/>
              <a:t>	- enjoy better health &amp; sleep.</a:t>
            </a:r>
          </a:p>
          <a:p>
            <a:endParaRPr lang="en-GB" b="0" baseline="0" dirty="0"/>
          </a:p>
          <a:p>
            <a:r>
              <a:rPr lang="en-GB" b="0" baseline="0" dirty="0"/>
              <a:t>You can get lots of other apps that will help reduce stress and help you relax, from music and sounds to colouring in and jigsaws.</a:t>
            </a:r>
            <a:endParaRPr lang="en-GB" b="1" dirty="0"/>
          </a:p>
          <a:p>
            <a:endParaRPr lang="en-GB" dirty="0"/>
          </a:p>
        </p:txBody>
      </p:sp>
      <p:sp>
        <p:nvSpPr>
          <p:cNvPr id="4" name="Slide Number Placeholder 3"/>
          <p:cNvSpPr>
            <a:spLocks noGrp="1"/>
          </p:cNvSpPr>
          <p:nvPr>
            <p:ph type="sldNum" sz="quarter" idx="10"/>
          </p:nvPr>
        </p:nvSpPr>
        <p:spPr/>
        <p:txBody>
          <a:bodyPr/>
          <a:lstStyle/>
          <a:p>
            <a:fld id="{A0F5DE1C-A6C4-468A-9487-0AF8BB3CEF16}" type="slidenum">
              <a:rPr lang="en-GB" smtClean="0"/>
              <a:t>27</a:t>
            </a:fld>
            <a:endParaRPr lang="en-GB"/>
          </a:p>
        </p:txBody>
      </p:sp>
    </p:spTree>
    <p:extLst>
      <p:ext uri="{BB962C8B-B14F-4D97-AF65-F5344CB8AC3E}">
        <p14:creationId xmlns:p14="http://schemas.microsoft.com/office/powerpoint/2010/main" val="6498814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Fast-track help for people with money/debt worries. </a:t>
            </a:r>
            <a:br>
              <a:rPr lang="en-GB" sz="1200" b="1" kern="1200" dirty="0">
                <a:solidFill>
                  <a:schemeClr val="tx1"/>
                </a:solidFill>
                <a:effectLst/>
                <a:latin typeface="+mn-lt"/>
                <a:ea typeface="+mn-ea"/>
                <a:cs typeface="+mn-cs"/>
              </a:rPr>
            </a:br>
            <a:br>
              <a:rPr lang="en-GB" sz="1200" b="1"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Citizens Advice Halton is urging local people who are struggling paying the bills or who are in debt to get help from their accredited Money Advice Team. </a:t>
            </a: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Often when a life changing event happens (you lose your job, you have a child, you experience a relationship breakdown) it is so easy to get into a downward spiral of debt. If you've missed even just one important payment like your rent, your council tax, your credit card, Citizens Advice Halton can help. Their advisers can help you review your household budgets and also what rights you have to get some breathing space to get your finances back on an even keel. </a:t>
            </a: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Please don't ignore the bills or borrow yet more money to pay off your debts or arrears... get advice. Citizens Advice Halton have a call-back service (</a:t>
            </a:r>
            <a:r>
              <a:rPr lang="en-GB" sz="1200" kern="1200" dirty="0" err="1">
                <a:solidFill>
                  <a:schemeClr val="tx1"/>
                </a:solidFill>
                <a:effectLst/>
                <a:latin typeface="+mn-lt"/>
                <a:ea typeface="+mn-ea"/>
                <a:cs typeface="+mn-cs"/>
              </a:rPr>
              <a:t>tel</a:t>
            </a:r>
            <a:r>
              <a:rPr lang="en-GB" sz="1200" kern="1200" dirty="0">
                <a:solidFill>
                  <a:schemeClr val="tx1"/>
                </a:solidFill>
                <a:effectLst/>
                <a:latin typeface="+mn-lt"/>
                <a:ea typeface="+mn-ea"/>
                <a:cs typeface="+mn-cs"/>
              </a:rPr>
              <a:t>: 0151 257 2449) so all you need to do is leave your name and number and a Money Adviser will call you back, usually that day. </a:t>
            </a:r>
            <a:r>
              <a:rPr lang="en-GB" sz="1200" kern="1200">
                <a:solidFill>
                  <a:schemeClr val="tx1"/>
                </a:solidFill>
                <a:effectLst/>
                <a:latin typeface="+mn-lt"/>
                <a:ea typeface="+mn-ea"/>
                <a:cs typeface="+mn-cs"/>
              </a:rPr>
              <a:t>Alternatively people can Email: </a:t>
            </a:r>
            <a:r>
              <a:rPr lang="en-GB" sz="1200" u="sng" kern="1200">
                <a:solidFill>
                  <a:schemeClr val="tx1"/>
                </a:solidFill>
                <a:effectLst/>
                <a:latin typeface="+mn-lt"/>
                <a:ea typeface="+mn-ea"/>
                <a:cs typeface="+mn-cs"/>
                <a:hlinkClick r:id="rId3"/>
              </a:rPr>
              <a:t>advice@citizensadvicehalton.org.uk</a:t>
            </a:r>
            <a:r>
              <a:rPr lang="en-GB" sz="1200" kern="120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A0F5DE1C-A6C4-468A-9487-0AF8BB3CEF16}" type="slidenum">
              <a:rPr lang="en-GB" smtClean="0"/>
              <a:t>28</a:t>
            </a:fld>
            <a:endParaRPr lang="en-GB"/>
          </a:p>
        </p:txBody>
      </p:sp>
    </p:spTree>
    <p:extLst>
      <p:ext uri="{BB962C8B-B14F-4D97-AF65-F5344CB8AC3E}">
        <p14:creationId xmlns:p14="http://schemas.microsoft.com/office/powerpoint/2010/main" val="8741663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7C1CD5-E0F0-4395-9650-37C7F6A0DEFB}" type="slidenum">
              <a:rPr lang="en-GB" smtClean="0"/>
              <a:t>31</a:t>
            </a:fld>
            <a:endParaRPr lang="en-GB"/>
          </a:p>
        </p:txBody>
      </p:sp>
    </p:spTree>
    <p:extLst>
      <p:ext uri="{BB962C8B-B14F-4D97-AF65-F5344CB8AC3E}">
        <p14:creationId xmlns:p14="http://schemas.microsoft.com/office/powerpoint/2010/main" val="23504646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7C1CD5-E0F0-4395-9650-37C7F6A0DEFB}" type="slidenum">
              <a:rPr lang="en-GB" smtClean="0"/>
              <a:t>33</a:t>
            </a:fld>
            <a:endParaRPr lang="en-GB"/>
          </a:p>
        </p:txBody>
      </p:sp>
    </p:spTree>
    <p:extLst>
      <p:ext uri="{BB962C8B-B14F-4D97-AF65-F5344CB8AC3E}">
        <p14:creationId xmlns:p14="http://schemas.microsoft.com/office/powerpoint/2010/main" val="595802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555555"/>
                </a:solidFill>
                <a:effectLst/>
                <a:latin typeface="Raleway"/>
              </a:rPr>
              <a:t>Some stress can be positive. Research shows that a moderate level of stress makes us perform better. It also makes us more alert and can help us perform better in situations such as job interviews or public speaking. Stressful situations can also be exhilarating and some people actually thrive on the excitement that comes with dangerous sports or other high-risk activities.</a:t>
            </a:r>
          </a:p>
          <a:p>
            <a:r>
              <a:rPr lang="en-GB" sz="1200" b="0" i="0" kern="1200" dirty="0">
                <a:solidFill>
                  <a:schemeClr val="tx1"/>
                </a:solidFill>
                <a:effectLst/>
                <a:latin typeface="+mn-lt"/>
                <a:ea typeface="+mn-ea"/>
                <a:cs typeface="+mn-cs"/>
              </a:rPr>
              <a:t>Stress can affect how you feel, think, behave and how your body works. In fact, common signs of stress include </a:t>
            </a:r>
            <a:r>
              <a:rPr lang="en-GB" sz="1200" b="0" i="0" u="none" strike="noStrike" kern="1200" dirty="0">
                <a:solidFill>
                  <a:schemeClr val="tx1"/>
                </a:solidFill>
                <a:effectLst/>
                <a:latin typeface="+mn-lt"/>
                <a:ea typeface="+mn-ea"/>
                <a:cs typeface="+mn-cs"/>
                <a:hlinkClick r:id="rId3" tooltip="Insomnia"/>
              </a:rPr>
              <a:t>sleeping problems</a:t>
            </a:r>
            <a:r>
              <a:rPr lang="en-GB" sz="1200" b="0" i="0" kern="1200" dirty="0">
                <a:solidFill>
                  <a:schemeClr val="tx1"/>
                </a:solidFill>
                <a:effectLst/>
                <a:latin typeface="+mn-lt"/>
                <a:ea typeface="+mn-ea"/>
                <a:cs typeface="+mn-cs"/>
              </a:rPr>
              <a:t>, sweating, loss of appetite and difficulty concentrating.</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You may feel anxious, irritable or low in self esteem, and you may have racing thoughts, worry constantly or go over things in your head. You may notice that you lose your temper more easily, drink more or act unreasonably.</a:t>
            </a:r>
          </a:p>
          <a:p>
            <a:r>
              <a:rPr lang="en-GB" sz="1200" b="0" i="0" kern="1200" dirty="0">
                <a:solidFill>
                  <a:schemeClr val="tx1"/>
                </a:solidFill>
                <a:effectLst/>
                <a:latin typeface="+mn-lt"/>
                <a:ea typeface="+mn-ea"/>
                <a:cs typeface="+mn-cs"/>
              </a:rPr>
              <a:t>You may also experience </a:t>
            </a:r>
            <a:r>
              <a:rPr lang="en-GB" sz="1200" b="0" i="0" u="none" strike="noStrike" kern="1200" dirty="0">
                <a:solidFill>
                  <a:schemeClr val="tx1"/>
                </a:solidFill>
                <a:effectLst/>
                <a:latin typeface="+mn-lt"/>
                <a:ea typeface="+mn-ea"/>
                <a:cs typeface="+mn-cs"/>
                <a:hlinkClick r:id="rId4" tooltip="Headaches"/>
              </a:rPr>
              <a:t>headaches</a:t>
            </a:r>
            <a:r>
              <a:rPr lang="en-GB" sz="1200" b="0" i="0" kern="1200" dirty="0">
                <a:solidFill>
                  <a:schemeClr val="tx1"/>
                </a:solidFill>
                <a:effectLst/>
                <a:latin typeface="+mn-lt"/>
                <a:ea typeface="+mn-ea"/>
                <a:cs typeface="+mn-cs"/>
              </a:rPr>
              <a:t>, muscle tension or pain, or dizziness.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Once the pressure or threat has passed, your stress hormone levels will usually return to normal. However, if you're constantly under stress, these hormones will remain in your body, leading to the symptoms of stress. </a:t>
            </a:r>
          </a:p>
          <a:p>
            <a:r>
              <a:rPr lang="en-GB" sz="1200" b="0" i="0" kern="1200" dirty="0">
                <a:solidFill>
                  <a:schemeClr val="tx1"/>
                </a:solidFill>
                <a:effectLst/>
                <a:latin typeface="+mn-lt"/>
                <a:ea typeface="+mn-ea"/>
                <a:cs typeface="+mn-cs"/>
              </a:rPr>
              <a:t>Stress causes a surge of hormones in your body. These stress hormones are released to enable you to deal with pressures or threats – the so-called "fight or flight" response.</a:t>
            </a:r>
          </a:p>
          <a:p>
            <a:r>
              <a:rPr lang="en-GB" sz="1200" b="0" i="0" kern="1200" dirty="0">
                <a:solidFill>
                  <a:schemeClr val="tx1"/>
                </a:solidFill>
                <a:effectLst/>
                <a:latin typeface="+mn-lt"/>
                <a:ea typeface="+mn-ea"/>
                <a:cs typeface="+mn-cs"/>
              </a:rPr>
              <a:t>Once the pressure or threat has passed, your stress hormone levels will usually return to normal. However, if you're constantly under stress, these hormones will remain in your body, leading to the symptoms of stress.</a:t>
            </a:r>
          </a:p>
          <a:p>
            <a:endParaRPr lang="en-GB" dirty="0"/>
          </a:p>
          <a:p>
            <a:endParaRPr lang="en-GB" b="0" i="0" dirty="0">
              <a:solidFill>
                <a:srgbClr val="555555"/>
              </a:solidFill>
              <a:effectLst/>
              <a:latin typeface="Raleway"/>
            </a:endParaRPr>
          </a:p>
        </p:txBody>
      </p:sp>
      <p:sp>
        <p:nvSpPr>
          <p:cNvPr id="4" name="Slide Number Placeholder 3"/>
          <p:cNvSpPr>
            <a:spLocks noGrp="1"/>
          </p:cNvSpPr>
          <p:nvPr>
            <p:ph type="sldNum" sz="quarter" idx="10"/>
          </p:nvPr>
        </p:nvSpPr>
        <p:spPr/>
        <p:txBody>
          <a:bodyPr/>
          <a:lstStyle/>
          <a:p>
            <a:fld id="{497C1CD5-E0F0-4395-9650-37C7F6A0DEFB}" type="slidenum">
              <a:rPr lang="en-GB" smtClean="0"/>
              <a:t>5</a:t>
            </a:fld>
            <a:endParaRPr lang="en-GB" dirty="0"/>
          </a:p>
        </p:txBody>
      </p:sp>
    </p:spTree>
    <p:extLst>
      <p:ext uri="{BB962C8B-B14F-4D97-AF65-F5344CB8AC3E}">
        <p14:creationId xmlns:p14="http://schemas.microsoft.com/office/powerpoint/2010/main" val="3917773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To summarise Adrenalin</a:t>
            </a:r>
            <a:r>
              <a:rPr lang="en-GB" sz="1200" b="0" i="0" kern="1200" baseline="0" dirty="0">
                <a:solidFill>
                  <a:schemeClr val="tx1"/>
                </a:solidFill>
                <a:effectLst/>
                <a:latin typeface="+mn-lt"/>
                <a:ea typeface="+mn-ea"/>
                <a:cs typeface="+mn-cs"/>
              </a:rPr>
              <a:t> and Cortisol are 2 of the main hormones which determine our reactions to potentially threatening situations, but there is a third  that controls a third response.  </a:t>
            </a:r>
          </a:p>
          <a:p>
            <a:endParaRPr lang="en-GB" sz="1200" b="0" i="0" kern="1200" baseline="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Howev</a:t>
            </a:r>
            <a:r>
              <a:rPr lang="en-GB" sz="1200" b="0" i="0" kern="1200" baseline="0" dirty="0">
                <a:solidFill>
                  <a:schemeClr val="tx1"/>
                </a:solidFill>
                <a:effectLst/>
                <a:latin typeface="+mn-lt"/>
                <a:ea typeface="+mn-ea"/>
                <a:cs typeface="+mn-cs"/>
              </a:rPr>
              <a:t>er in work we are unable to put these feelings to a practical use, we can’t fight or flight, this is when we need to look at how we can best manage our stress through coping mechanisms, and working to reduce the stressors in work.</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 chemicals our body has produced to protect us,</a:t>
            </a:r>
            <a:r>
              <a:rPr lang="en-GB" sz="1200" b="0" i="0" kern="1200" baseline="0" dirty="0">
                <a:solidFill>
                  <a:schemeClr val="tx1"/>
                </a:solidFill>
                <a:effectLst/>
                <a:latin typeface="+mn-lt"/>
                <a:ea typeface="+mn-ea"/>
                <a:cs typeface="+mn-cs"/>
              </a:rPr>
              <a:t> will build up and over </a:t>
            </a:r>
            <a:r>
              <a:rPr lang="en-GB" sz="1200" b="0" i="0" kern="1200" dirty="0">
                <a:solidFill>
                  <a:schemeClr val="tx1"/>
                </a:solidFill>
                <a:effectLst/>
                <a:latin typeface="+mn-lt"/>
                <a:ea typeface="+mn-ea"/>
                <a:cs typeface="+mn-cs"/>
              </a:rPr>
              <a:t>time these chemicals and the changes they produce can seriously damage our health.</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No</a:t>
            </a:r>
            <a:r>
              <a:rPr lang="en-GB" sz="1200" b="0" i="0" kern="1200" baseline="0" dirty="0">
                <a:solidFill>
                  <a:schemeClr val="tx1"/>
                </a:solidFill>
                <a:effectLst/>
                <a:latin typeface="+mn-lt"/>
                <a:ea typeface="+mn-ea"/>
                <a:cs typeface="+mn-cs"/>
              </a:rPr>
              <a:t> we know there are different reactions to stress, we will look at the different phases of stress.  We will look at each phase and how it affects the body</a:t>
            </a:r>
          </a:p>
          <a:p>
            <a:endParaRPr lang="en-GB" sz="1200" b="0" i="0" kern="1200" baseline="0" dirty="0">
              <a:solidFill>
                <a:schemeClr val="tx1"/>
              </a:solidFill>
              <a:effectLst/>
              <a:latin typeface="+mn-lt"/>
              <a:ea typeface="+mn-ea"/>
              <a:cs typeface="+mn-cs"/>
            </a:endParaRPr>
          </a:p>
          <a:p>
            <a:r>
              <a:rPr lang="en-GB" sz="1200" b="0" i="0" kern="1200" baseline="0" dirty="0">
                <a:solidFill>
                  <a:schemeClr val="tx1"/>
                </a:solidFill>
                <a:effectLst/>
                <a:latin typeface="+mn-lt"/>
                <a:ea typeface="+mn-ea"/>
                <a:cs typeface="+mn-cs"/>
              </a:rPr>
              <a:t>Physically</a:t>
            </a:r>
          </a:p>
          <a:p>
            <a:r>
              <a:rPr lang="en-GB" sz="1200" b="0" i="0" kern="1200" baseline="0" dirty="0">
                <a:solidFill>
                  <a:schemeClr val="tx1"/>
                </a:solidFill>
                <a:effectLst/>
                <a:latin typeface="+mn-lt"/>
                <a:ea typeface="+mn-ea"/>
                <a:cs typeface="+mn-cs"/>
              </a:rPr>
              <a:t>Emotionally</a:t>
            </a:r>
          </a:p>
          <a:p>
            <a:r>
              <a:rPr lang="en-GB" sz="1200" b="0" i="0" kern="1200" baseline="0" dirty="0">
                <a:solidFill>
                  <a:schemeClr val="tx1"/>
                </a:solidFill>
                <a:effectLst/>
                <a:latin typeface="+mn-lt"/>
                <a:ea typeface="+mn-ea"/>
                <a:cs typeface="+mn-cs"/>
              </a:rPr>
              <a:t>Mentally </a:t>
            </a:r>
          </a:p>
          <a:p>
            <a:r>
              <a:rPr lang="en-GB" sz="1200" b="0" i="0" kern="1200" baseline="0" dirty="0">
                <a:solidFill>
                  <a:schemeClr val="tx1"/>
                </a:solidFill>
                <a:effectLst/>
                <a:latin typeface="+mn-lt"/>
                <a:ea typeface="+mn-ea"/>
                <a:cs typeface="+mn-cs"/>
              </a:rPr>
              <a:t>Behaviourally</a:t>
            </a:r>
          </a:p>
          <a:p>
            <a:endParaRPr lang="en-GB" dirty="0"/>
          </a:p>
        </p:txBody>
      </p:sp>
      <p:sp>
        <p:nvSpPr>
          <p:cNvPr id="4" name="Slide Number Placeholder 3"/>
          <p:cNvSpPr>
            <a:spLocks noGrp="1"/>
          </p:cNvSpPr>
          <p:nvPr>
            <p:ph type="sldNum" sz="quarter" idx="10"/>
          </p:nvPr>
        </p:nvSpPr>
        <p:spPr/>
        <p:txBody>
          <a:bodyPr/>
          <a:lstStyle/>
          <a:p>
            <a:fld id="{A0F5DE1C-A6C4-468A-9487-0AF8BB3CEF16}" type="slidenum">
              <a:rPr lang="en-GB" smtClean="0"/>
              <a:t>6</a:t>
            </a:fld>
            <a:endParaRPr lang="en-GB" dirty="0"/>
          </a:p>
        </p:txBody>
      </p:sp>
    </p:spTree>
    <p:extLst>
      <p:ext uri="{BB962C8B-B14F-4D97-AF65-F5344CB8AC3E}">
        <p14:creationId xmlns:p14="http://schemas.microsoft.com/office/powerpoint/2010/main" val="1195929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baseline="0" dirty="0">
                <a:solidFill>
                  <a:schemeClr val="tx1"/>
                </a:solidFill>
                <a:effectLst/>
                <a:latin typeface="+mn-lt"/>
                <a:ea typeface="+mn-ea"/>
                <a:cs typeface="+mn-cs"/>
              </a:rPr>
              <a:t>Endorphins</a:t>
            </a:r>
            <a:r>
              <a:rPr lang="en-GB" sz="1200" b="0" i="0" kern="1200" baseline="0" dirty="0">
                <a:solidFill>
                  <a:schemeClr val="tx1"/>
                </a:solidFill>
                <a:effectLst/>
                <a:latin typeface="+mn-lt"/>
                <a:ea typeface="+mn-ea"/>
                <a:cs typeface="+mn-cs"/>
              </a:rPr>
              <a:t> – what do we usually associate endorphins with?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They are the feel good hormones that we get when we are doing physical activity that we enjoy.  They have another function which is as an analgesic, they reduce our perception of pain.  So in a threatening situation where we feel we can’t fight or flight we may freeze, when this happens our bodies will release endorphins  so the pain of any injury (physically or psychologically) is experienced far less intensely.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See if the group can think of situations just to confirm the understanding</a:t>
            </a:r>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B3FA5908-BC0F-4C7E-8B52-DEFFFB035D08}" type="slidenum">
              <a:rPr lang="en-GB" smtClean="0"/>
              <a:t>7</a:t>
            </a:fld>
            <a:endParaRPr lang="en-GB" dirty="0"/>
          </a:p>
        </p:txBody>
      </p:sp>
    </p:spTree>
    <p:extLst>
      <p:ext uri="{BB962C8B-B14F-4D97-AF65-F5344CB8AC3E}">
        <p14:creationId xmlns:p14="http://schemas.microsoft.com/office/powerpoint/2010/main" val="1640318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p:spPr>
        <p:txBody>
          <a:bodyPr/>
          <a:lstStyle/>
          <a:p>
            <a:endParaRPr lang="en-GB" altLang="en-US" dirty="0">
              <a:latin typeface="Times" panose="02020603050405020304" pitchFamily="18" charset="0"/>
            </a:endParaRPr>
          </a:p>
        </p:txBody>
      </p:sp>
      <p:sp>
        <p:nvSpPr>
          <p:cNvPr id="28676"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3784CD5E-43BF-4A4C-B8C5-3E046E6BD24C}" type="slidenum">
              <a:rPr lang="en-GB" altLang="en-US" sz="1200"/>
              <a:pPr/>
              <a:t>8</a:t>
            </a:fld>
            <a:endParaRPr lang="en-GB" altLang="en-US" sz="1200" dirty="0"/>
          </a:p>
        </p:txBody>
      </p:sp>
    </p:spTree>
    <p:extLst>
      <p:ext uri="{BB962C8B-B14F-4D97-AF65-F5344CB8AC3E}">
        <p14:creationId xmlns:p14="http://schemas.microsoft.com/office/powerpoint/2010/main" val="3351458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Chimp – paranoia </a:t>
            </a:r>
          </a:p>
          <a:p>
            <a:r>
              <a:rPr lang="en-GB" dirty="0"/>
              <a:t>Human – logic and thought</a:t>
            </a:r>
          </a:p>
          <a:p>
            <a:r>
              <a:rPr lang="en-GB" dirty="0"/>
              <a:t>Computer stores reactions from past behaviours/situations</a:t>
            </a:r>
          </a:p>
        </p:txBody>
      </p:sp>
      <p:sp>
        <p:nvSpPr>
          <p:cNvPr id="4" name="Slide Number Placeholder 3"/>
          <p:cNvSpPr>
            <a:spLocks noGrp="1"/>
          </p:cNvSpPr>
          <p:nvPr>
            <p:ph type="sldNum" sz="quarter" idx="10"/>
          </p:nvPr>
        </p:nvSpPr>
        <p:spPr/>
        <p:txBody>
          <a:bodyPr/>
          <a:lstStyle/>
          <a:p>
            <a:fld id="{A0F5DE1C-A6C4-468A-9487-0AF8BB3CEF16}" type="slidenum">
              <a:rPr lang="en-GB" smtClean="0"/>
              <a:t>10</a:t>
            </a:fld>
            <a:endParaRPr lang="en-GB" dirty="0"/>
          </a:p>
        </p:txBody>
      </p:sp>
    </p:spTree>
    <p:extLst>
      <p:ext uri="{BB962C8B-B14F-4D97-AF65-F5344CB8AC3E}">
        <p14:creationId xmlns:p14="http://schemas.microsoft.com/office/powerpoint/2010/main" val="137166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Relaxation and the ability to relax is key to helping us manage</a:t>
            </a:r>
            <a:r>
              <a:rPr lang="en-GB" baseline="0" dirty="0"/>
              <a:t> and cope with stress.  Not incorporating relaxation into our daily schedule can be like missing a main meal</a:t>
            </a:r>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A0F5DE1C-A6C4-468A-9487-0AF8BB3CEF16}" type="slidenum">
              <a:rPr lang="en-GB" smtClean="0"/>
              <a:t>11</a:t>
            </a:fld>
            <a:endParaRPr lang="en-GB" dirty="0"/>
          </a:p>
        </p:txBody>
      </p:sp>
    </p:spTree>
    <p:extLst>
      <p:ext uri="{BB962C8B-B14F-4D97-AF65-F5344CB8AC3E}">
        <p14:creationId xmlns:p14="http://schemas.microsoft.com/office/powerpoint/2010/main" val="1998310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Times" panose="02020603050405020304" pitchFamily="18" charset="0"/>
              </a:rPr>
              <a:t>Need to think about how to encourage males to open up to male managers- think about how we have conversations- more </a:t>
            </a:r>
            <a:r>
              <a:rPr lang="en-GB" altLang="en-US" dirty="0" err="1">
                <a:latin typeface="Times" panose="02020603050405020304" pitchFamily="18" charset="0"/>
              </a:rPr>
              <a:t>likeley</a:t>
            </a:r>
            <a:r>
              <a:rPr lang="en-GB" altLang="en-US" dirty="0">
                <a:latin typeface="Times" panose="02020603050405020304" pitchFamily="18" charset="0"/>
              </a:rPr>
              <a:t> to open up when doing something such as walking and doing something practical</a:t>
            </a:r>
          </a:p>
          <a:p>
            <a:endParaRPr lang="en-GB" altLang="en-US" dirty="0">
              <a:latin typeface="Times" panose="02020603050405020304" pitchFamily="18" charset="0"/>
            </a:endParaRPr>
          </a:p>
          <a:p>
            <a:r>
              <a:rPr lang="en-GB" altLang="en-US" dirty="0">
                <a:latin typeface="Times" panose="02020603050405020304" pitchFamily="18" charset="0"/>
              </a:rPr>
              <a:t>Do we include a case study in this for them to say how they could support someone? Do we do an activity on how to open up a </a:t>
            </a:r>
            <a:r>
              <a:rPr lang="en-GB" altLang="en-US" dirty="0" err="1">
                <a:latin typeface="Times" panose="02020603050405020304" pitchFamily="18" charset="0"/>
              </a:rPr>
              <a:t>welllbeing</a:t>
            </a:r>
            <a:r>
              <a:rPr lang="en-GB" altLang="en-US" dirty="0">
                <a:latin typeface="Times" panose="02020603050405020304" pitchFamily="18" charset="0"/>
              </a:rPr>
              <a:t> conversation?</a:t>
            </a:r>
          </a:p>
          <a:p>
            <a:endParaRPr lang="en-GB" dirty="0"/>
          </a:p>
        </p:txBody>
      </p:sp>
      <p:sp>
        <p:nvSpPr>
          <p:cNvPr id="4" name="Slide Number Placeholder 3"/>
          <p:cNvSpPr>
            <a:spLocks noGrp="1"/>
          </p:cNvSpPr>
          <p:nvPr>
            <p:ph type="sldNum" sz="quarter" idx="10"/>
          </p:nvPr>
        </p:nvSpPr>
        <p:spPr/>
        <p:txBody>
          <a:bodyPr/>
          <a:lstStyle/>
          <a:p>
            <a:fld id="{A0F5DE1C-A6C4-468A-9487-0AF8BB3CEF16}" type="slidenum">
              <a:rPr lang="en-GB" smtClean="0"/>
              <a:t>12</a:t>
            </a:fld>
            <a:endParaRPr lang="en-GB"/>
          </a:p>
        </p:txBody>
      </p:sp>
    </p:spTree>
    <p:extLst>
      <p:ext uri="{BB962C8B-B14F-4D97-AF65-F5344CB8AC3E}">
        <p14:creationId xmlns:p14="http://schemas.microsoft.com/office/powerpoint/2010/main" val="27820308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78273" y="269468"/>
            <a:ext cx="3593927" cy="819595"/>
          </a:xfrm>
          <a:prstGeom prst="rect">
            <a:avLst/>
          </a:prstGeom>
        </p:spPr>
      </p:pic>
      <p:sp>
        <p:nvSpPr>
          <p:cNvPr id="14" name="TextBox 13"/>
          <p:cNvSpPr txBox="1"/>
          <p:nvPr userDrawn="1"/>
        </p:nvSpPr>
        <p:spPr>
          <a:xfrm>
            <a:off x="1714476" y="1700808"/>
            <a:ext cx="5665836" cy="1231106"/>
          </a:xfrm>
          <a:prstGeom prst="rect">
            <a:avLst/>
          </a:prstGeom>
          <a:noFill/>
        </p:spPr>
        <p:txBody>
          <a:bodyPr wrap="square" rtlCol="0">
            <a:spAutoFit/>
          </a:bodyPr>
          <a:lstStyle/>
          <a:p>
            <a:pPr algn="ctr">
              <a:spcAft>
                <a:spcPts val="1200"/>
              </a:spcAft>
            </a:pPr>
            <a:r>
              <a:rPr lang="en-GB" sz="2800" b="1" dirty="0"/>
              <a:t>Workplace Training Solutions</a:t>
            </a:r>
          </a:p>
          <a:p>
            <a:pPr algn="ctr"/>
            <a:r>
              <a:rPr lang="en-GB" sz="1800" b="1" dirty="0"/>
              <a:t>Delivered by </a:t>
            </a:r>
          </a:p>
          <a:p>
            <a:pPr algn="ctr"/>
            <a:r>
              <a:rPr lang="en-GB" sz="1800" b="1" dirty="0"/>
              <a:t>Halton Health Improvement Team </a:t>
            </a:r>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28" y="6021288"/>
            <a:ext cx="9145016" cy="836712"/>
          </a:xfrm>
          <a:prstGeom prst="rect">
            <a:avLst/>
          </a:prstGeom>
        </p:spPr>
      </p:pic>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79712" y="3356992"/>
            <a:ext cx="1505227" cy="1505227"/>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613113" y="3356992"/>
            <a:ext cx="1505227" cy="1505227"/>
          </a:xfrm>
          <a:prstGeom prst="rect">
            <a:avLst/>
          </a:prstGeom>
        </p:spPr>
      </p:pic>
      <p:pic>
        <p:nvPicPr>
          <p:cNvPr id="20" name="Picture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796413" y="3356992"/>
            <a:ext cx="1505227" cy="1505227"/>
          </a:xfrm>
          <a:prstGeom prst="rect">
            <a:avLst/>
          </a:prstGeom>
        </p:spPr>
      </p:pic>
    </p:spTree>
    <p:extLst>
      <p:ext uri="{BB962C8B-B14F-4D97-AF65-F5344CB8AC3E}">
        <p14:creationId xmlns:p14="http://schemas.microsoft.com/office/powerpoint/2010/main" val="772225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32240" y="247078"/>
            <a:ext cx="2209452" cy="503866"/>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6300192" cy="775232"/>
          </a:xfrm>
          <a:prstGeom prst="rect">
            <a:avLst/>
          </a:prstGeom>
        </p:spPr>
      </p:pic>
    </p:spTree>
    <p:extLst>
      <p:ext uri="{BB962C8B-B14F-4D97-AF65-F5344CB8AC3E}">
        <p14:creationId xmlns:p14="http://schemas.microsoft.com/office/powerpoint/2010/main" val="362401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28" y="6021288"/>
            <a:ext cx="9145016" cy="836712"/>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03648" y="3429001"/>
            <a:ext cx="4120414" cy="754062"/>
          </a:xfrm>
          <a:prstGeom prst="rect">
            <a:avLst/>
          </a:prstGeom>
        </p:spPr>
      </p:pic>
      <p:sp>
        <p:nvSpPr>
          <p:cNvPr id="5" name="TextBox 4"/>
          <p:cNvSpPr txBox="1"/>
          <p:nvPr userDrawn="1"/>
        </p:nvSpPr>
        <p:spPr>
          <a:xfrm>
            <a:off x="1550900" y="1988840"/>
            <a:ext cx="6048672" cy="646331"/>
          </a:xfrm>
          <a:prstGeom prst="rect">
            <a:avLst/>
          </a:prstGeom>
          <a:noFill/>
        </p:spPr>
        <p:txBody>
          <a:bodyPr wrap="square" rtlCol="0">
            <a:spAutoFit/>
          </a:bodyPr>
          <a:lstStyle/>
          <a:p>
            <a:pPr algn="ctr"/>
            <a:r>
              <a:rPr lang="en-GB" b="1" dirty="0"/>
              <a:t>Workplace</a:t>
            </a:r>
            <a:r>
              <a:rPr lang="en-GB" b="1" baseline="0" dirty="0"/>
              <a:t> Solutions </a:t>
            </a:r>
          </a:p>
          <a:p>
            <a:pPr algn="ctr"/>
            <a:r>
              <a:rPr lang="en-GB" b="1" baseline="0" dirty="0"/>
              <a:t>Delivered by</a:t>
            </a:r>
            <a:endParaRPr lang="en-GB" b="1" dirty="0"/>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84168" y="3212976"/>
            <a:ext cx="1008112" cy="832250"/>
          </a:xfrm>
          <a:prstGeom prst="rect">
            <a:avLst/>
          </a:prstGeom>
        </p:spPr>
      </p:pic>
      <p:sp>
        <p:nvSpPr>
          <p:cNvPr id="7" name="TextBox 6"/>
          <p:cNvSpPr txBox="1"/>
          <p:nvPr userDrawn="1"/>
        </p:nvSpPr>
        <p:spPr>
          <a:xfrm>
            <a:off x="1550900" y="4653136"/>
            <a:ext cx="6048672" cy="307777"/>
          </a:xfrm>
          <a:prstGeom prst="rect">
            <a:avLst/>
          </a:prstGeom>
          <a:noFill/>
        </p:spPr>
        <p:txBody>
          <a:bodyPr wrap="square" rtlCol="0">
            <a:spAutoFit/>
          </a:bodyPr>
          <a:lstStyle/>
          <a:p>
            <a:pPr algn="ctr"/>
            <a:r>
              <a:rPr lang="en-GB" sz="1400" b="1" dirty="0"/>
              <a:t>© Halton Health Improvement Team 2018</a:t>
            </a:r>
          </a:p>
        </p:txBody>
      </p:sp>
    </p:spTree>
    <p:extLst>
      <p:ext uri="{BB962C8B-B14F-4D97-AF65-F5344CB8AC3E}">
        <p14:creationId xmlns:p14="http://schemas.microsoft.com/office/powerpoint/2010/main" val="5570614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0696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mind.org.uk/workplace/mental-health-at-work/taking-care-of-your-staff/employer-resources/wellness-action-plan-download/" TargetMode="External"/><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jpg"/><Relationship Id="rId4" Type="http://schemas.openxmlformats.org/officeDocument/2006/relationships/image" Target="../media/image11.png"/><Relationship Id="rId9"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mind.org.uk/"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mentalhealthyschools.org.uk/"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hyperlink" Target="http://www.remploy.co.uk/" TargetMode="External"/><Relationship Id="rId4" Type="http://schemas.openxmlformats.org/officeDocument/2006/relationships/hyperlink" Target="http://www.mindfulteachers.or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www.gov.uk/access-to-work"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www.remploy.co.uk/employers/mental-health-and-wellbeing/workplace-mental-health-support-service-employers"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39.jpeg"/><Relationship Id="rId5" Type="http://schemas.openxmlformats.org/officeDocument/2006/relationships/image" Target="../media/image35.png"/><Relationship Id="rId10" Type="http://schemas.openxmlformats.org/officeDocument/2006/relationships/hyperlink" Target="https://shop.mind.org.uk/shop/booklets" TargetMode="External"/><Relationship Id="rId4" Type="http://schemas.openxmlformats.org/officeDocument/2006/relationships/image" Target="../media/image34.png"/><Relationship Id="rId9" Type="http://schemas.openxmlformats.org/officeDocument/2006/relationships/hyperlink" Target="https://web.ntw.nhs.uk/selfhelp/"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hyperlink" Target="https://reading-well.org.uk/"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hyperlink" Target="https://insighttimer.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hyperlink" Target="https://www.smilingmind.com.au/" TargetMode="Externa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hyperlink" Target="https://www.thecalmzone.net/" TargetMode="External"/><Relationship Id="rId7"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29.png"/><Relationship Id="rId9" Type="http://schemas.openxmlformats.org/officeDocument/2006/relationships/image" Target="../media/image50.png"/></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www.halton.gov.uk/mhinfopoint" TargetMode="Externa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hse.gov.uk/stress/" TargetMode="External"/><Relationship Id="rId7" Type="http://schemas.openxmlformats.org/officeDocument/2006/relationships/hyperlink" Target="http://www.mind.org.uk/" TargetMode="External"/><Relationship Id="rId2" Type="http://schemas.openxmlformats.org/officeDocument/2006/relationships/hyperlink" Target="http://www.haltonhealthimprovement.co.uk/" TargetMode="External"/><Relationship Id="rId1" Type="http://schemas.openxmlformats.org/officeDocument/2006/relationships/slideLayout" Target="../slideLayouts/slideLayout2.xml"/><Relationship Id="rId6" Type="http://schemas.openxmlformats.org/officeDocument/2006/relationships/hyperlink" Target="https://web.ntw.nhs.uk/selfhelp/" TargetMode="External"/><Relationship Id="rId5" Type="http://schemas.openxmlformats.org/officeDocument/2006/relationships/hyperlink" Target="http://www.nwbh.nhs.uk/" TargetMode="External"/><Relationship Id="rId4" Type="http://schemas.openxmlformats.org/officeDocument/2006/relationships/hyperlink" Target="https://www.time-to-change.org.uk/get-involved/get-your-workplace-involved/employer-pledge"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hyperlink" Target="https://www.facebook.com/hwhalton" TargetMode="External"/><Relationship Id="rId4" Type="http://schemas.openxmlformats.org/officeDocument/2006/relationships/hyperlink" Target="https://twitter.com/hwhalton"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712" y="5013176"/>
            <a:ext cx="5256584" cy="646331"/>
          </a:xfrm>
          <a:prstGeom prst="rect">
            <a:avLst/>
          </a:prstGeom>
          <a:noFill/>
        </p:spPr>
        <p:txBody>
          <a:bodyPr wrap="square" rtlCol="0">
            <a:spAutoFit/>
          </a:bodyPr>
          <a:lstStyle/>
          <a:p>
            <a:pPr algn="ctr"/>
            <a:r>
              <a:rPr lang="en-GB" b="1" dirty="0"/>
              <a:t>Stress Awareness </a:t>
            </a:r>
          </a:p>
          <a:p>
            <a:pPr algn="ctr"/>
            <a:endParaRPr lang="en-GB" b="1" dirty="0"/>
          </a:p>
        </p:txBody>
      </p:sp>
    </p:spTree>
    <p:extLst>
      <p:ext uri="{BB962C8B-B14F-4D97-AF65-F5344CB8AC3E}">
        <p14:creationId xmlns:p14="http://schemas.microsoft.com/office/powerpoint/2010/main" val="548345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99592" y="818793"/>
            <a:ext cx="7772400" cy="849997"/>
          </a:xfrm>
          <a:prstGeom prst="rect">
            <a:avLst/>
          </a:prstGeom>
          <a:no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en-US" b="1" dirty="0"/>
              <a:t>How The Brain Works</a:t>
            </a:r>
          </a:p>
        </p:txBody>
      </p:sp>
      <p:pic>
        <p:nvPicPr>
          <p:cNvPr id="3" name="Content Placeholder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979613" y="2565400"/>
            <a:ext cx="5499100" cy="4114800"/>
          </a:xfrm>
          <a:prstGeom prst="rect">
            <a:avLst/>
          </a:prstGeom>
        </p:spPr>
      </p:pic>
      <p:sp>
        <p:nvSpPr>
          <p:cNvPr id="4" name="TextBox 4"/>
          <p:cNvSpPr txBox="1">
            <a:spLocks noChangeArrowheads="1"/>
          </p:cNvSpPr>
          <p:nvPr/>
        </p:nvSpPr>
        <p:spPr bwMode="auto">
          <a:xfrm>
            <a:off x="203200" y="4941888"/>
            <a:ext cx="1655763"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600" b="1" dirty="0">
                <a:latin typeface="Calibri" panose="020F0502020204030204" pitchFamily="34" charset="0"/>
              </a:rPr>
              <a:t>The Chimp- </a:t>
            </a:r>
            <a:r>
              <a:rPr lang="en-GB" altLang="en-US" sz="1600" dirty="0">
                <a:latin typeface="Calibri" panose="020F0502020204030204" pitchFamily="34" charset="0"/>
              </a:rPr>
              <a:t>oldest part of the brain responsible for keeping us out of danger</a:t>
            </a:r>
          </a:p>
        </p:txBody>
      </p:sp>
      <p:sp>
        <p:nvSpPr>
          <p:cNvPr id="5" name="TextBox 5"/>
          <p:cNvSpPr txBox="1">
            <a:spLocks noChangeArrowheads="1"/>
          </p:cNvSpPr>
          <p:nvPr/>
        </p:nvSpPr>
        <p:spPr bwMode="auto">
          <a:xfrm>
            <a:off x="7235825" y="2060575"/>
            <a:ext cx="165735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600" b="1" dirty="0">
                <a:latin typeface="Calibri" panose="020F0502020204030204" pitchFamily="34" charset="0"/>
              </a:rPr>
              <a:t>The human- </a:t>
            </a:r>
            <a:r>
              <a:rPr lang="en-GB" altLang="en-US" sz="1600" dirty="0">
                <a:latin typeface="Calibri" panose="020F0502020204030204" pitchFamily="34" charset="0"/>
              </a:rPr>
              <a:t>responsible for our thoughts and actions</a:t>
            </a:r>
          </a:p>
        </p:txBody>
      </p:sp>
      <p:sp>
        <p:nvSpPr>
          <p:cNvPr id="6" name="TextBox 6"/>
          <p:cNvSpPr txBox="1">
            <a:spLocks noChangeArrowheads="1"/>
          </p:cNvSpPr>
          <p:nvPr/>
        </p:nvSpPr>
        <p:spPr bwMode="auto">
          <a:xfrm>
            <a:off x="982602" y="1993811"/>
            <a:ext cx="16557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r>
              <a:rPr lang="en-GB" altLang="en-US" sz="1600" b="1" dirty="0">
                <a:latin typeface="Calibri" panose="020F0502020204030204" pitchFamily="34" charset="0"/>
              </a:rPr>
              <a:t>The computer- </a:t>
            </a:r>
            <a:r>
              <a:rPr lang="en-GB" altLang="en-US" sz="1600" dirty="0">
                <a:latin typeface="Calibri" panose="020F0502020204030204" pitchFamily="34" charset="0"/>
              </a:rPr>
              <a:t>where we process stuff</a:t>
            </a:r>
          </a:p>
          <a:p>
            <a:pPr>
              <a:spcBef>
                <a:spcPct val="0"/>
              </a:spcBef>
              <a:buFontTx/>
              <a:buNone/>
            </a:pPr>
            <a:r>
              <a:rPr lang="en-GB" altLang="en-US" sz="1600" dirty="0">
                <a:latin typeface="Calibri" panose="020F0502020204030204" pitchFamily="34" charset="0"/>
              </a:rPr>
              <a:t> and it becomes automatic</a:t>
            </a:r>
          </a:p>
        </p:txBody>
      </p:sp>
      <p:sp>
        <p:nvSpPr>
          <p:cNvPr id="8" name="Right Arrow 8"/>
          <p:cNvSpPr>
            <a:spLocks noChangeArrowheads="1"/>
          </p:cNvSpPr>
          <p:nvPr/>
        </p:nvSpPr>
        <p:spPr bwMode="auto">
          <a:xfrm rot="20848781">
            <a:off x="1663700" y="4656138"/>
            <a:ext cx="1546225" cy="358775"/>
          </a:xfrm>
          <a:prstGeom prst="rightArrow">
            <a:avLst>
              <a:gd name="adj1" fmla="val 50000"/>
              <a:gd name="adj2" fmla="val 50200"/>
            </a:avLst>
          </a:prstGeom>
          <a:solidFill>
            <a:schemeClr val="accent6">
              <a:lumMod val="75000"/>
            </a:schemeClr>
          </a:solidFill>
          <a:ln w="9525" algn="ctr">
            <a:solidFill>
              <a:schemeClr val="tx1"/>
            </a:solidFill>
            <a:round/>
            <a:headEnd/>
            <a:tailEnd/>
          </a:ln>
        </p:spPr>
        <p:txBody>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dirty="0"/>
          </a:p>
        </p:txBody>
      </p:sp>
      <p:sp>
        <p:nvSpPr>
          <p:cNvPr id="9" name="Right Arrow 9"/>
          <p:cNvSpPr>
            <a:spLocks noChangeArrowheads="1"/>
          </p:cNvSpPr>
          <p:nvPr/>
        </p:nvSpPr>
        <p:spPr bwMode="auto">
          <a:xfrm rot="1285849">
            <a:off x="2205038" y="2632075"/>
            <a:ext cx="1079500" cy="360363"/>
          </a:xfrm>
          <a:prstGeom prst="rightArrow">
            <a:avLst>
              <a:gd name="adj1" fmla="val 50000"/>
              <a:gd name="adj2" fmla="val 49982"/>
            </a:avLst>
          </a:prstGeom>
          <a:solidFill>
            <a:schemeClr val="accent6">
              <a:lumMod val="75000"/>
            </a:schemeClr>
          </a:solidFill>
          <a:ln w="9525" algn="ctr">
            <a:solidFill>
              <a:schemeClr val="tx1"/>
            </a:solidFill>
            <a:round/>
            <a:headEnd/>
            <a:tailEnd/>
          </a:ln>
        </p:spPr>
        <p:txBody>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dirty="0"/>
          </a:p>
        </p:txBody>
      </p:sp>
      <p:sp>
        <p:nvSpPr>
          <p:cNvPr id="10" name="Right Arrow 10"/>
          <p:cNvSpPr>
            <a:spLocks noChangeArrowheads="1"/>
          </p:cNvSpPr>
          <p:nvPr/>
        </p:nvSpPr>
        <p:spPr bwMode="auto">
          <a:xfrm rot="8116434">
            <a:off x="6186488" y="2632075"/>
            <a:ext cx="1079500" cy="360363"/>
          </a:xfrm>
          <a:prstGeom prst="rightArrow">
            <a:avLst>
              <a:gd name="adj1" fmla="val 50000"/>
              <a:gd name="adj2" fmla="val 49982"/>
            </a:avLst>
          </a:prstGeom>
          <a:solidFill>
            <a:schemeClr val="accent6">
              <a:lumMod val="75000"/>
            </a:schemeClr>
          </a:solidFill>
          <a:ln w="9525" algn="ctr">
            <a:solidFill>
              <a:schemeClr val="tx1"/>
            </a:solidFill>
            <a:round/>
            <a:headEnd/>
            <a:tailEnd/>
          </a:ln>
        </p:spPr>
        <p:txBody>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pPr>
            <a:endParaRPr lang="en-US" altLang="en-US" sz="2400" dirty="0"/>
          </a:p>
        </p:txBody>
      </p:sp>
    </p:spTree>
    <p:extLst>
      <p:ext uri="{BB962C8B-B14F-4D97-AF65-F5344CB8AC3E}">
        <p14:creationId xmlns:p14="http://schemas.microsoft.com/office/powerpoint/2010/main" val="2170226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79512" y="692696"/>
            <a:ext cx="8784976" cy="100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What is Wellbeing?</a:t>
            </a:r>
          </a:p>
        </p:txBody>
      </p:sp>
      <p:sp>
        <p:nvSpPr>
          <p:cNvPr id="5" name="Content Placeholder 2"/>
          <p:cNvSpPr txBox="1">
            <a:spLocks/>
          </p:cNvSpPr>
          <p:nvPr/>
        </p:nvSpPr>
        <p:spPr bwMode="auto">
          <a:xfrm>
            <a:off x="443662" y="2564904"/>
            <a:ext cx="8229600" cy="370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lvl="0" algn="ctr">
              <a:spcBef>
                <a:spcPct val="0"/>
              </a:spcBef>
              <a:buNone/>
            </a:pPr>
            <a:endParaRPr lang="en-GB" altLang="en-US" sz="2200" dirty="0">
              <a:latin typeface="Calibri" pitchFamily="34" charset="0"/>
              <a:cs typeface="Segoe UI" pitchFamily="34" charset="0"/>
            </a:endParaRPr>
          </a:p>
        </p:txBody>
      </p:sp>
      <p:sp>
        <p:nvSpPr>
          <p:cNvPr id="8" name="TextBox 7"/>
          <p:cNvSpPr txBox="1"/>
          <p:nvPr/>
        </p:nvSpPr>
        <p:spPr>
          <a:xfrm>
            <a:off x="457200" y="1840705"/>
            <a:ext cx="8229600" cy="3231654"/>
          </a:xfrm>
          <a:prstGeom prst="rect">
            <a:avLst/>
          </a:prstGeom>
          <a:noFill/>
        </p:spPr>
        <p:txBody>
          <a:bodyPr wrap="square" rtlCol="0">
            <a:spAutoFit/>
          </a:bodyPr>
          <a:lstStyle/>
          <a:p>
            <a:endParaRPr lang="en-GB" sz="2000" dirty="0">
              <a:cs typeface="Arial" panose="020B0604020202020204" pitchFamily="34" charset="0"/>
            </a:endParaRPr>
          </a:p>
          <a:p>
            <a:pPr algn="ctr"/>
            <a:r>
              <a:rPr lang="en-GB" sz="2000" dirty="0">
                <a:cs typeface="Arial" panose="020B0604020202020204" pitchFamily="34" charset="0"/>
              </a:rPr>
              <a:t>“The concept of wellbeing comprises two main elements: </a:t>
            </a:r>
          </a:p>
          <a:p>
            <a:pPr algn="ctr"/>
            <a:r>
              <a:rPr lang="en-GB" sz="2000" u="sng" dirty="0">
                <a:cs typeface="Arial" panose="020B0604020202020204" pitchFamily="34" charset="0"/>
              </a:rPr>
              <a:t>feeling good</a:t>
            </a:r>
            <a:r>
              <a:rPr lang="en-GB" sz="2000" dirty="0">
                <a:cs typeface="Arial" panose="020B0604020202020204" pitchFamily="34" charset="0"/>
              </a:rPr>
              <a:t> and </a:t>
            </a:r>
            <a:r>
              <a:rPr lang="en-GB" sz="2000" u="sng" dirty="0">
                <a:cs typeface="Arial" panose="020B0604020202020204" pitchFamily="34" charset="0"/>
              </a:rPr>
              <a:t>functioning well</a:t>
            </a:r>
            <a:r>
              <a:rPr lang="en-GB" sz="2000" dirty="0">
                <a:cs typeface="Arial" panose="020B0604020202020204" pitchFamily="34" charset="0"/>
              </a:rPr>
              <a:t>”</a:t>
            </a:r>
          </a:p>
          <a:p>
            <a:pPr algn="ctr"/>
            <a:endParaRPr lang="en-GB" sz="2000" dirty="0">
              <a:cs typeface="Arial" panose="020B0604020202020204" pitchFamily="34" charset="0"/>
            </a:endParaRPr>
          </a:p>
          <a:p>
            <a:r>
              <a:rPr lang="en-GB" sz="2400" b="1" dirty="0">
                <a:cs typeface="Arial" panose="020B0604020202020204" pitchFamily="34" charset="0"/>
              </a:rPr>
              <a:t>Important attributes for Wellbeing include:</a:t>
            </a:r>
          </a:p>
          <a:p>
            <a:endParaRPr lang="en-GB" sz="2000" dirty="0">
              <a:cs typeface="Arial" panose="020B0604020202020204" pitchFamily="34" charset="0"/>
            </a:endParaRPr>
          </a:p>
          <a:p>
            <a:pPr marL="800100" lvl="1" indent="-342900">
              <a:buFont typeface="Arial" panose="020B0604020202020204" pitchFamily="34" charset="0"/>
              <a:buChar char="•"/>
            </a:pPr>
            <a:r>
              <a:rPr lang="en-GB" sz="2000" dirty="0">
                <a:cs typeface="Arial" panose="020B0604020202020204" pitchFamily="34" charset="0"/>
              </a:rPr>
              <a:t>Our functioning in the world</a:t>
            </a:r>
          </a:p>
          <a:p>
            <a:pPr marL="800100" lvl="1" indent="-342900">
              <a:buFont typeface="Arial" panose="020B0604020202020204" pitchFamily="34" charset="0"/>
              <a:buChar char="•"/>
            </a:pPr>
            <a:r>
              <a:rPr lang="en-GB" sz="2000" dirty="0">
                <a:cs typeface="Arial" panose="020B0604020202020204" pitchFamily="34" charset="0"/>
              </a:rPr>
              <a:t>Experiencing positive relationships</a:t>
            </a:r>
          </a:p>
          <a:p>
            <a:pPr marL="800100" lvl="1" indent="-342900">
              <a:buFont typeface="Arial" panose="020B0604020202020204" pitchFamily="34" charset="0"/>
              <a:buChar char="•"/>
            </a:pPr>
            <a:r>
              <a:rPr lang="en-GB" sz="2000" dirty="0">
                <a:cs typeface="Arial" panose="020B0604020202020204" pitchFamily="34" charset="0"/>
              </a:rPr>
              <a:t>Having some control over our lives</a:t>
            </a:r>
          </a:p>
          <a:p>
            <a:pPr marL="800100" lvl="1" indent="-342900">
              <a:buFont typeface="Arial" panose="020B0604020202020204" pitchFamily="34" charset="0"/>
              <a:buChar char="•"/>
            </a:pPr>
            <a:r>
              <a:rPr lang="en-GB" sz="2000" dirty="0">
                <a:cs typeface="Arial" panose="020B0604020202020204" pitchFamily="34" charset="0"/>
              </a:rPr>
              <a:t>Having a sense of purpose</a:t>
            </a:r>
          </a:p>
        </p:txBody>
      </p:sp>
    </p:spTree>
    <p:extLst>
      <p:ext uri="{BB962C8B-B14F-4D97-AF65-F5344CB8AC3E}">
        <p14:creationId xmlns:p14="http://schemas.microsoft.com/office/powerpoint/2010/main" val="1956105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24136" y="836712"/>
            <a:ext cx="7772400" cy="803176"/>
          </a:xfrm>
          <a:prstGeom prst="rect">
            <a:avLst/>
          </a:prstGeom>
          <a:no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b="1" dirty="0"/>
              <a:t>Wellbeing Conversations</a:t>
            </a:r>
          </a:p>
        </p:txBody>
      </p:sp>
      <p:graphicFrame>
        <p:nvGraphicFramePr>
          <p:cNvPr id="3" name="Content Placeholder 3"/>
          <p:cNvGraphicFramePr>
            <a:graphicFrameLocks/>
          </p:cNvGraphicFramePr>
          <p:nvPr/>
        </p:nvGraphicFramePr>
        <p:xfrm>
          <a:off x="395536" y="2348880"/>
          <a:ext cx="8229600" cy="4144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1421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graphicEl>
                                              <a:dgm id="{99E27CCE-E16D-4804-AF37-DA32CB60EC8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graphicEl>
                                              <a:dgm id="{DF9103DE-3576-416C-8050-89186DEB1FA7}"/>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graphicEl>
                                              <a:dgm id="{AA3D453F-0E43-4C0C-BCBA-47882C36CABE}"/>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graphicEl>
                                              <a:dgm id="{6922C94F-E2BF-4E91-BB7B-953528643F4E}"/>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graphicEl>
                                              <a:dgm id="{1640760F-D61B-4F47-8D58-1072C1F2F556}"/>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graphicEl>
                                              <a:dgm id="{8626A4D2-2C20-410F-93D0-352728A3D8CC}"/>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graphicEl>
                                              <a:dgm id="{B9FCDC3D-2240-4508-AFB7-CFE217BB1813}"/>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graphicEl>
                                              <a:dgm id="{8CD926AC-ACC9-4C51-8ED0-36362AF4D4A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3528" y="1196752"/>
            <a:ext cx="8352928" cy="584775"/>
          </a:xfrm>
          <a:prstGeom prst="rect">
            <a:avLst/>
          </a:prstGeom>
          <a:noFill/>
        </p:spPr>
        <p:txBody>
          <a:bodyPr wrap="square" rtlCol="0">
            <a:spAutoFit/>
          </a:bodyPr>
          <a:lstStyle/>
          <a:p>
            <a:pPr algn="ctr"/>
            <a:r>
              <a:rPr lang="en-GB" sz="3200" b="1" dirty="0"/>
              <a:t>Looking after your own wellbeing</a:t>
            </a:r>
          </a:p>
        </p:txBody>
      </p:sp>
      <p:sp>
        <p:nvSpPr>
          <p:cNvPr id="4" name="TextBox 3"/>
          <p:cNvSpPr txBox="1"/>
          <p:nvPr/>
        </p:nvSpPr>
        <p:spPr>
          <a:xfrm>
            <a:off x="395536" y="1916832"/>
            <a:ext cx="8424936" cy="5078313"/>
          </a:xfrm>
          <a:prstGeom prst="rect">
            <a:avLst/>
          </a:prstGeom>
          <a:noFill/>
        </p:spPr>
        <p:txBody>
          <a:bodyPr wrap="square" rtlCol="0">
            <a:spAutoFit/>
          </a:bodyPr>
          <a:lstStyle/>
          <a:p>
            <a:endParaRPr lang="en-GB" dirty="0"/>
          </a:p>
          <a:p>
            <a:endParaRPr lang="en-GB" dirty="0"/>
          </a:p>
          <a:p>
            <a:r>
              <a:rPr lang="en-GB" dirty="0"/>
              <a:t>Research from Anna Freud indicates that taking the following steps can be important in the promotion and maintenance of mental wellbeing:</a:t>
            </a:r>
          </a:p>
          <a:p>
            <a:endParaRPr lang="en-GB" dirty="0"/>
          </a:p>
          <a:p>
            <a:r>
              <a:rPr lang="en-GB" dirty="0"/>
              <a:t>Knowing personal limits and having the ability to say “no” when necessary</a:t>
            </a:r>
          </a:p>
          <a:p>
            <a:endParaRPr lang="en-GB" dirty="0"/>
          </a:p>
          <a:p>
            <a:r>
              <a:rPr lang="en-GB" dirty="0"/>
              <a:t>Identifying supportive people that’s you have in your network- Create a buddy system </a:t>
            </a:r>
          </a:p>
          <a:p>
            <a:endParaRPr lang="en-GB" dirty="0"/>
          </a:p>
          <a:p>
            <a:r>
              <a:rPr lang="en-GB" dirty="0"/>
              <a:t>Talking is key- speak to someone before your leave school</a:t>
            </a:r>
          </a:p>
          <a:p>
            <a:endParaRPr lang="en-GB" dirty="0"/>
          </a:p>
          <a:p>
            <a:r>
              <a:rPr lang="en-US" dirty="0"/>
              <a:t>Debrief and detach -Before you leave school/college for the week, identify the thing that’s bothered you most during the week and arrange to consult with someone before you leave –the weekend is yours, make sure you don’t take what isn’t needed home with you!</a:t>
            </a:r>
          </a:p>
          <a:p>
            <a:pPr marL="342900" indent="-342900">
              <a:buAutoNum type="arabicParenR"/>
            </a:pPr>
            <a:endParaRPr lang="en-GB" dirty="0"/>
          </a:p>
          <a:p>
            <a:pPr marL="342900" indent="-342900">
              <a:buAutoNum type="arabicParenR"/>
            </a:pPr>
            <a:endParaRPr lang="en-GB" dirty="0"/>
          </a:p>
          <a:p>
            <a:endParaRPr lang="en-GB" dirty="0"/>
          </a:p>
        </p:txBody>
      </p:sp>
    </p:spTree>
    <p:extLst>
      <p:ext uri="{BB962C8B-B14F-4D97-AF65-F5344CB8AC3E}">
        <p14:creationId xmlns:p14="http://schemas.microsoft.com/office/powerpoint/2010/main" val="388734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79512" y="620688"/>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Stress Management</a:t>
            </a:r>
            <a:endParaRPr lang="en-GB" altLang="en-US" sz="4400" b="1" u="sng" dirty="0">
              <a:latin typeface="+mj-lt"/>
              <a:cs typeface="Arial" panose="020B0604020202020204" pitchFamily="34" charset="0"/>
            </a:endParaRPr>
          </a:p>
        </p:txBody>
      </p:sp>
      <p:sp>
        <p:nvSpPr>
          <p:cNvPr id="5" name="Content Placeholder 2"/>
          <p:cNvSpPr txBox="1">
            <a:spLocks/>
          </p:cNvSpPr>
          <p:nvPr/>
        </p:nvSpPr>
        <p:spPr bwMode="auto">
          <a:xfrm>
            <a:off x="457200" y="1605159"/>
            <a:ext cx="8229600" cy="430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lvl="0" algn="ctr">
              <a:spcBef>
                <a:spcPct val="0"/>
              </a:spcBef>
              <a:buNone/>
            </a:pPr>
            <a:endParaRPr lang="en-GB" altLang="en-US" sz="2200" dirty="0">
              <a:latin typeface="Calibri" pitchFamily="34" charset="0"/>
              <a:cs typeface="Segoe UI" pitchFamily="34" charset="0"/>
            </a:endParaRPr>
          </a:p>
        </p:txBody>
      </p:sp>
      <p:sp>
        <p:nvSpPr>
          <p:cNvPr id="8" name="TextBox 7"/>
          <p:cNvSpPr txBox="1"/>
          <p:nvPr/>
        </p:nvSpPr>
        <p:spPr>
          <a:xfrm>
            <a:off x="457200" y="2132856"/>
            <a:ext cx="8229600" cy="4893647"/>
          </a:xfrm>
          <a:prstGeom prst="rect">
            <a:avLst/>
          </a:prstGeom>
          <a:noFill/>
        </p:spPr>
        <p:txBody>
          <a:bodyPr wrap="square" rtlCol="0">
            <a:spAutoFit/>
          </a:bodyPr>
          <a:lstStyle/>
          <a:p>
            <a:pPr algn="ctr"/>
            <a:r>
              <a:rPr lang="en-GB" sz="2400" dirty="0">
                <a:latin typeface="+mj-lt"/>
                <a:cs typeface="Arial" panose="020B0604020202020204" pitchFamily="34" charset="0"/>
              </a:rPr>
              <a:t>Practical Tips For Managing Our Own Stress</a:t>
            </a:r>
          </a:p>
          <a:p>
            <a:endParaRPr lang="en-GB" sz="2000" dirty="0">
              <a:latin typeface="+mj-lt"/>
              <a:cs typeface="Arial" panose="020B0604020202020204" pitchFamily="34" charset="0"/>
            </a:endParaRPr>
          </a:p>
          <a:p>
            <a:endParaRPr lang="en-GB" sz="2000" dirty="0">
              <a:latin typeface="+mj-lt"/>
              <a:cs typeface="Arial" panose="020B0604020202020204" pitchFamily="34" charset="0"/>
            </a:endParaRPr>
          </a:p>
          <a:p>
            <a:pPr marL="342900" indent="-342900">
              <a:buFont typeface="Arial" panose="020B0604020202020204" pitchFamily="34" charset="0"/>
              <a:buChar char="•"/>
            </a:pPr>
            <a:r>
              <a:rPr lang="en-GB" sz="2000" dirty="0">
                <a:latin typeface="+mj-lt"/>
                <a:cs typeface="Arial" panose="020B0604020202020204" pitchFamily="34" charset="0"/>
              </a:rPr>
              <a:t>5 Ways To Wellbeing </a:t>
            </a:r>
            <a:r>
              <a:rPr lang="en-GB" dirty="0">
                <a:solidFill>
                  <a:schemeClr val="bg1">
                    <a:lumMod val="65000"/>
                  </a:schemeClr>
                </a:solidFill>
                <a:latin typeface="+mj-lt"/>
                <a:cs typeface="Arial" panose="020B0604020202020204" pitchFamily="34" charset="0"/>
              </a:rPr>
              <a:t>(New Economics Foundation, for Gov.uk)</a:t>
            </a:r>
          </a:p>
          <a:p>
            <a:pPr marL="342900" indent="-342900">
              <a:buFont typeface="Arial" panose="020B0604020202020204" pitchFamily="34" charset="0"/>
              <a:buChar char="•"/>
            </a:pPr>
            <a:endParaRPr lang="en-GB" dirty="0">
              <a:solidFill>
                <a:schemeClr val="bg2">
                  <a:lumMod val="60000"/>
                  <a:lumOff val="40000"/>
                </a:schemeClr>
              </a:solidFill>
              <a:latin typeface="+mj-lt"/>
              <a:cs typeface="Arial" panose="020B0604020202020204" pitchFamily="34" charset="0"/>
            </a:endParaRPr>
          </a:p>
          <a:p>
            <a:pPr marL="342900" indent="-342900">
              <a:buFont typeface="Arial" panose="020B0604020202020204" pitchFamily="34" charset="0"/>
              <a:buChar char="•"/>
            </a:pPr>
            <a:r>
              <a:rPr lang="en-GB" sz="2000" dirty="0">
                <a:latin typeface="+mj-lt"/>
                <a:cs typeface="Arial" panose="020B0604020202020204" pitchFamily="34" charset="0"/>
              </a:rPr>
              <a:t>Stress Less Schedule </a:t>
            </a:r>
            <a:r>
              <a:rPr lang="en-GB" dirty="0">
                <a:solidFill>
                  <a:schemeClr val="bg1">
                    <a:lumMod val="65000"/>
                  </a:schemeClr>
                </a:solidFill>
                <a:latin typeface="+mj-lt"/>
                <a:cs typeface="Arial" panose="020B0604020202020204" pitchFamily="34" charset="0"/>
              </a:rPr>
              <a:t>(Dr Kirsch American Institute of Stress)</a:t>
            </a:r>
          </a:p>
          <a:p>
            <a:pPr marL="342900" indent="-342900">
              <a:buFont typeface="Arial" panose="020B0604020202020204" pitchFamily="34" charset="0"/>
              <a:buChar char="•"/>
            </a:pPr>
            <a:endParaRPr lang="en-GB" dirty="0">
              <a:solidFill>
                <a:schemeClr val="bg2">
                  <a:lumMod val="60000"/>
                  <a:lumOff val="40000"/>
                </a:schemeClr>
              </a:solidFill>
              <a:latin typeface="+mj-lt"/>
              <a:cs typeface="Arial" panose="020B0604020202020204" pitchFamily="34" charset="0"/>
            </a:endParaRPr>
          </a:p>
          <a:p>
            <a:pPr marL="342900" indent="-342900">
              <a:buFont typeface="Arial" panose="020B0604020202020204" pitchFamily="34" charset="0"/>
              <a:buChar char="•"/>
            </a:pPr>
            <a:r>
              <a:rPr lang="en-GB" sz="2000" dirty="0">
                <a:latin typeface="+mj-lt"/>
                <a:cs typeface="Arial" panose="020B0604020202020204" pitchFamily="34" charset="0"/>
              </a:rPr>
              <a:t>7 11 Breathing </a:t>
            </a:r>
            <a:r>
              <a:rPr lang="en-GB" dirty="0">
                <a:solidFill>
                  <a:schemeClr val="bg1">
                    <a:lumMod val="65000"/>
                  </a:schemeClr>
                </a:solidFill>
                <a:latin typeface="+mj-lt"/>
                <a:cs typeface="Arial" panose="020B0604020202020204" pitchFamily="34" charset="0"/>
              </a:rPr>
              <a:t>(The Human Givens Institute)</a:t>
            </a:r>
          </a:p>
          <a:p>
            <a:pPr marL="342900" indent="-342900">
              <a:buFont typeface="Arial" panose="020B0604020202020204" pitchFamily="34" charset="0"/>
              <a:buChar char="•"/>
            </a:pPr>
            <a:endParaRPr lang="en-GB" dirty="0">
              <a:solidFill>
                <a:schemeClr val="bg2">
                  <a:lumMod val="60000"/>
                  <a:lumOff val="40000"/>
                </a:schemeClr>
              </a:solidFill>
              <a:latin typeface="+mj-lt"/>
              <a:cs typeface="Arial" panose="020B0604020202020204" pitchFamily="34" charset="0"/>
            </a:endParaRPr>
          </a:p>
          <a:p>
            <a:pPr marL="342900" indent="-342900">
              <a:buFont typeface="Arial" panose="020B0604020202020204" pitchFamily="34" charset="0"/>
              <a:buChar char="•"/>
            </a:pPr>
            <a:r>
              <a:rPr lang="en-GB" sz="2000" dirty="0">
                <a:latin typeface="+mj-lt"/>
                <a:cs typeface="Arial" panose="020B0604020202020204" pitchFamily="34" charset="0"/>
              </a:rPr>
              <a:t>Wellness Action Plan (WAPs)</a:t>
            </a:r>
            <a:r>
              <a:rPr lang="en-GB" dirty="0">
                <a:solidFill>
                  <a:schemeClr val="bg1">
                    <a:lumMod val="65000"/>
                  </a:schemeClr>
                </a:solidFill>
                <a:latin typeface="+mj-lt"/>
                <a:cs typeface="Arial" panose="020B0604020202020204" pitchFamily="34" charset="0"/>
              </a:rPr>
              <a:t>(Professor Chris Williams, University of Glasgow)</a:t>
            </a:r>
          </a:p>
          <a:p>
            <a:endParaRPr lang="en-GB" dirty="0">
              <a:solidFill>
                <a:schemeClr val="bg1">
                  <a:lumMod val="65000"/>
                </a:schemeClr>
              </a:solidFill>
              <a:latin typeface="+mj-lt"/>
              <a:cs typeface="Arial" panose="020B0604020202020204" pitchFamily="34" charset="0"/>
            </a:endParaRPr>
          </a:p>
          <a:p>
            <a:pPr marL="285750" indent="-285750">
              <a:buFont typeface="Arial" panose="020B0604020202020204" pitchFamily="34" charset="0"/>
              <a:buChar char="•"/>
            </a:pPr>
            <a:r>
              <a:rPr lang="en-GB" dirty="0">
                <a:latin typeface="+mj-lt"/>
                <a:cs typeface="Arial" panose="020B0604020202020204" pitchFamily="34" charset="0"/>
              </a:rPr>
              <a:t>Access to Work</a:t>
            </a:r>
            <a:r>
              <a:rPr lang="en-GB" dirty="0">
                <a:solidFill>
                  <a:schemeClr val="bg1">
                    <a:lumMod val="65000"/>
                  </a:schemeClr>
                </a:solidFill>
                <a:latin typeface="+mj-lt"/>
                <a:cs typeface="Arial" panose="020B0604020202020204" pitchFamily="34" charset="0"/>
              </a:rPr>
              <a:t> (Remploy)</a:t>
            </a:r>
            <a:endParaRPr lang="en-GB" dirty="0">
              <a:latin typeface="+mj-lt"/>
              <a:cs typeface="Arial" panose="020B0604020202020204" pitchFamily="34" charset="0"/>
            </a:endParaRPr>
          </a:p>
          <a:p>
            <a:pPr marL="342900" indent="-342900">
              <a:buFont typeface="Arial" panose="020B0604020202020204" pitchFamily="34" charset="0"/>
              <a:buChar char="•"/>
            </a:pPr>
            <a:endParaRPr lang="en-GB" sz="2000" dirty="0">
              <a:latin typeface="+mj-lt"/>
              <a:cs typeface="Arial" panose="020B0604020202020204" pitchFamily="34" charset="0"/>
            </a:endParaRPr>
          </a:p>
          <a:p>
            <a:pPr marL="342900" indent="-342900">
              <a:buFont typeface="Arial" panose="020B0604020202020204" pitchFamily="34" charset="0"/>
              <a:buChar char="•"/>
            </a:pPr>
            <a:r>
              <a:rPr lang="en-GB" sz="2000" dirty="0">
                <a:latin typeface="+mj-lt"/>
                <a:cs typeface="Arial" panose="020B0604020202020204" pitchFamily="34" charset="0"/>
              </a:rPr>
              <a:t>Recommended Reading </a:t>
            </a:r>
            <a:r>
              <a:rPr lang="en-GB" dirty="0">
                <a:solidFill>
                  <a:schemeClr val="bg1">
                    <a:lumMod val="65000"/>
                  </a:schemeClr>
                </a:solidFill>
                <a:latin typeface="+mj-lt"/>
                <a:cs typeface="Arial" panose="020B0604020202020204" pitchFamily="34" charset="0"/>
              </a:rPr>
              <a:t>(Books on Prescription)</a:t>
            </a:r>
          </a:p>
          <a:p>
            <a:pPr marL="342900" indent="-342900">
              <a:buFont typeface="Arial" panose="020B0604020202020204" pitchFamily="34" charset="0"/>
              <a:buChar char="•"/>
            </a:pPr>
            <a:endParaRPr lang="en-GB" dirty="0">
              <a:solidFill>
                <a:schemeClr val="bg2">
                  <a:lumMod val="60000"/>
                  <a:lumOff val="40000"/>
                </a:schemeClr>
              </a:solidFill>
              <a:latin typeface="+mj-lt"/>
              <a:cs typeface="Arial" panose="020B0604020202020204" pitchFamily="34" charset="0"/>
            </a:endParaRPr>
          </a:p>
          <a:p>
            <a:pPr marL="285750" indent="-285750">
              <a:buFont typeface="Arial" panose="020B0604020202020204" pitchFamily="34" charset="0"/>
              <a:buChar char="•"/>
            </a:pPr>
            <a:r>
              <a:rPr lang="en-GB" sz="2000" dirty="0">
                <a:latin typeface="+mj-lt"/>
                <a:cs typeface="Arial" panose="020B0604020202020204" pitchFamily="34" charset="0"/>
              </a:rPr>
              <a:t>Mobile Phone &amp; Desk Top Apps</a:t>
            </a:r>
          </a:p>
        </p:txBody>
      </p:sp>
    </p:spTree>
    <p:extLst>
      <p:ext uri="{BB962C8B-B14F-4D97-AF65-F5344CB8AC3E}">
        <p14:creationId xmlns:p14="http://schemas.microsoft.com/office/powerpoint/2010/main" val="255119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7" end="7"/>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xEl>
                                              <p:pRg st="11" end="1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xEl>
                                              <p:pRg st="13" end="1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79512" y="620688"/>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5 Ways To Wellbeing</a:t>
            </a:r>
            <a:endParaRPr lang="en-GB" altLang="en-US" sz="4400" b="1" u="sng" dirty="0">
              <a:latin typeface="+mj-lt"/>
              <a:cs typeface="Arial" panose="020B0604020202020204" pitchFamily="34" charset="0"/>
            </a:endParaRPr>
          </a:p>
        </p:txBody>
      </p:sp>
      <p:sp>
        <p:nvSpPr>
          <p:cNvPr id="5" name="Content Placeholder 2"/>
          <p:cNvSpPr txBox="1">
            <a:spLocks/>
          </p:cNvSpPr>
          <p:nvPr/>
        </p:nvSpPr>
        <p:spPr bwMode="auto">
          <a:xfrm>
            <a:off x="457200" y="184482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marL="274320" fontAlgn="auto">
              <a:lnSpc>
                <a:spcPct val="115000"/>
              </a:lnSpc>
              <a:spcAft>
                <a:spcPts val="0"/>
              </a:spcAft>
              <a:buNone/>
              <a:defRPr/>
            </a:pPr>
            <a:r>
              <a:rPr lang="en-GB" altLang="en-US"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altLang="en-US" sz="2000" dirty="0">
                <a:latin typeface="+mn-lt"/>
                <a:ea typeface="Calibri" pitchFamily="34" charset="0"/>
                <a:cs typeface="Arial" panose="020B0604020202020204" pitchFamily="34" charset="0"/>
              </a:rPr>
              <a:t>Will improve confidence and can be fun. </a:t>
            </a:r>
          </a:p>
          <a:p>
            <a:pPr marL="274320" fontAlgn="auto">
              <a:lnSpc>
                <a:spcPct val="115000"/>
              </a:lnSpc>
              <a:spcAft>
                <a:spcPts val="0"/>
              </a:spcAft>
              <a:buNone/>
              <a:defRPr/>
            </a:pPr>
            <a:r>
              <a:rPr lang="en-GB" altLang="en-US" sz="2000" dirty="0">
                <a:latin typeface="+mn-lt"/>
                <a:ea typeface="Calibri" pitchFamily="34" charset="0"/>
                <a:cs typeface="Arial" panose="020B0604020202020204" pitchFamily="34" charset="0"/>
              </a:rPr>
              <a:t>		</a:t>
            </a:r>
            <a:endParaRPr lang="en-GB" altLang="en-US" sz="1000" dirty="0">
              <a:latin typeface="+mn-lt"/>
              <a:ea typeface="Calibri" pitchFamily="34" charset="0"/>
              <a:cs typeface="Arial" panose="020B0604020202020204" pitchFamily="34" charset="0"/>
            </a:endParaRPr>
          </a:p>
          <a:p>
            <a:pPr marL="274320" fontAlgn="auto">
              <a:lnSpc>
                <a:spcPct val="115000"/>
              </a:lnSpc>
              <a:spcAft>
                <a:spcPts val="0"/>
              </a:spcAft>
              <a:buNone/>
              <a:defRPr/>
            </a:pPr>
            <a:r>
              <a:rPr lang="en-GB" altLang="en-US" sz="2000" dirty="0">
                <a:latin typeface="+mn-lt"/>
                <a:ea typeface="Calibri" pitchFamily="34" charset="0"/>
                <a:cs typeface="Arial" panose="020B0604020202020204" pitchFamily="34" charset="0"/>
              </a:rPr>
              <a:t>		Of the world around you &amp; your feelings.</a:t>
            </a:r>
          </a:p>
          <a:p>
            <a:pPr marL="274320" fontAlgn="auto">
              <a:lnSpc>
                <a:spcPct val="115000"/>
              </a:lnSpc>
              <a:spcAft>
                <a:spcPts val="0"/>
              </a:spcAft>
              <a:buNone/>
              <a:defRPr/>
            </a:pPr>
            <a:endParaRPr lang="en-GB" altLang="en-US" sz="1000" dirty="0">
              <a:latin typeface="+mn-lt"/>
              <a:ea typeface="Calibri" pitchFamily="34" charset="0"/>
              <a:cs typeface="Arial" panose="020B0604020202020204" pitchFamily="34" charset="0"/>
            </a:endParaRPr>
          </a:p>
          <a:p>
            <a:pPr marL="274320" fontAlgn="auto">
              <a:lnSpc>
                <a:spcPct val="115000"/>
              </a:lnSpc>
              <a:spcAft>
                <a:spcPts val="0"/>
              </a:spcAft>
              <a:buNone/>
              <a:defRPr/>
            </a:pPr>
            <a:endParaRPr lang="en-GB" altLang="en-US" sz="1000" dirty="0">
              <a:latin typeface="+mn-lt"/>
              <a:ea typeface="Calibri" pitchFamily="34" charset="0"/>
              <a:cs typeface="Arial" panose="020B0604020202020204" pitchFamily="34" charset="0"/>
            </a:endParaRPr>
          </a:p>
          <a:p>
            <a:pPr marL="274320" fontAlgn="auto">
              <a:lnSpc>
                <a:spcPct val="115000"/>
              </a:lnSpc>
              <a:spcAft>
                <a:spcPts val="0"/>
              </a:spcAft>
              <a:buNone/>
              <a:defRPr/>
            </a:pPr>
            <a:endParaRPr lang="en-GB" altLang="en-US" sz="1000" dirty="0">
              <a:latin typeface="+mn-lt"/>
              <a:ea typeface="Calibri" pitchFamily="34" charset="0"/>
              <a:cs typeface="Arial" panose="020B0604020202020204" pitchFamily="34" charset="0"/>
            </a:endParaRPr>
          </a:p>
          <a:p>
            <a:pPr marL="274320" fontAlgn="auto">
              <a:lnSpc>
                <a:spcPct val="115000"/>
              </a:lnSpc>
              <a:spcAft>
                <a:spcPts val="0"/>
              </a:spcAft>
              <a:buNone/>
              <a:defRPr/>
            </a:pPr>
            <a:r>
              <a:rPr lang="en-GB" altLang="en-US" sz="2000" dirty="0">
                <a:latin typeface="+mn-lt"/>
                <a:ea typeface="Calibri" pitchFamily="34" charset="0"/>
                <a:cs typeface="Arial" panose="020B0604020202020204" pitchFamily="34" charset="0"/>
              </a:rPr>
              <a:t>		Do something nice for a friend or a stranger.</a:t>
            </a:r>
          </a:p>
          <a:p>
            <a:pPr marL="274320" fontAlgn="auto">
              <a:lnSpc>
                <a:spcPct val="115000"/>
              </a:lnSpc>
              <a:spcAft>
                <a:spcPts val="0"/>
              </a:spcAft>
              <a:buNone/>
              <a:defRPr/>
            </a:pPr>
            <a:r>
              <a:rPr lang="en-GB" altLang="en-US" sz="2000" dirty="0">
                <a:latin typeface="+mn-lt"/>
                <a:ea typeface="Calibri" pitchFamily="34" charset="0"/>
                <a:cs typeface="Arial" panose="020B0604020202020204" pitchFamily="34" charset="0"/>
              </a:rPr>
              <a:t>		</a:t>
            </a:r>
          </a:p>
          <a:p>
            <a:pPr marL="274320" fontAlgn="auto">
              <a:lnSpc>
                <a:spcPct val="115000"/>
              </a:lnSpc>
              <a:spcAft>
                <a:spcPts val="0"/>
              </a:spcAft>
              <a:buNone/>
              <a:defRPr/>
            </a:pPr>
            <a:r>
              <a:rPr lang="en-GB" altLang="en-US" sz="2000" dirty="0">
                <a:latin typeface="+mn-lt"/>
                <a:ea typeface="Calibri" pitchFamily="34" charset="0"/>
                <a:cs typeface="Arial" panose="020B0604020202020204" pitchFamily="34" charset="0"/>
              </a:rPr>
              <a:t>		</a:t>
            </a:r>
            <a:r>
              <a:rPr lang="en-GB" altLang="en-US" sz="2000" dirty="0">
                <a:ea typeface="Calibri" pitchFamily="34" charset="0"/>
                <a:cs typeface="Arial" panose="020B0604020202020204" pitchFamily="34" charset="0"/>
              </a:rPr>
              <a:t> </a:t>
            </a:r>
            <a:r>
              <a:rPr lang="en-GB" altLang="en-US" sz="2000" dirty="0">
                <a:latin typeface="+mn-lt"/>
                <a:ea typeface="Calibri" pitchFamily="34" charset="0"/>
                <a:cs typeface="Arial" panose="020B0604020202020204" pitchFamily="34" charset="0"/>
              </a:rPr>
              <a:t>Invest time in developing connections.</a:t>
            </a:r>
          </a:p>
          <a:p>
            <a:pPr marL="274320" fontAlgn="auto">
              <a:lnSpc>
                <a:spcPct val="115000"/>
              </a:lnSpc>
              <a:spcAft>
                <a:spcPts val="0"/>
              </a:spcAft>
              <a:buNone/>
              <a:defRPr/>
            </a:pPr>
            <a:endParaRPr lang="en-GB" altLang="en-US" sz="2000" dirty="0">
              <a:latin typeface="+mn-lt"/>
              <a:ea typeface="Calibri" pitchFamily="34" charset="0"/>
              <a:cs typeface="Arial" panose="020B0604020202020204" pitchFamily="34" charset="0"/>
            </a:endParaRPr>
          </a:p>
          <a:p>
            <a:pPr marL="274320" fontAlgn="auto">
              <a:lnSpc>
                <a:spcPct val="115000"/>
              </a:lnSpc>
              <a:spcAft>
                <a:spcPts val="0"/>
              </a:spcAft>
              <a:buNone/>
              <a:defRPr/>
            </a:pPr>
            <a:r>
              <a:rPr lang="en-GB" altLang="en-US" sz="2000" dirty="0">
                <a:latin typeface="+mn-lt"/>
                <a:ea typeface="Calibri" pitchFamily="34" charset="0"/>
                <a:cs typeface="Arial" panose="020B0604020202020204" pitchFamily="34" charset="0"/>
              </a:rPr>
              <a:t>		Exercising makes you feel good.</a:t>
            </a:r>
          </a:p>
          <a:p>
            <a:pPr marL="274320" fontAlgn="auto">
              <a:lnSpc>
                <a:spcPct val="115000"/>
              </a:lnSpc>
              <a:spcAft>
                <a:spcPts val="0"/>
              </a:spcAft>
              <a:buNone/>
              <a:defRPr/>
            </a:pPr>
            <a:r>
              <a:rPr lang="en-GB" altLang="en-US" sz="2000" dirty="0">
                <a:latin typeface="+mn-lt"/>
                <a:ea typeface="Calibri" pitchFamily="34" charset="0"/>
                <a:cs typeface="Arial" panose="020B0604020202020204" pitchFamily="34" charset="0"/>
              </a:rPr>
              <a:t>		</a:t>
            </a:r>
          </a:p>
          <a:p>
            <a:pPr marL="274320" fontAlgn="auto">
              <a:lnSpc>
                <a:spcPct val="115000"/>
              </a:lnSpc>
              <a:spcAft>
                <a:spcPts val="0"/>
              </a:spcAft>
              <a:buNone/>
              <a:defRPr/>
            </a:pPr>
            <a:r>
              <a:rPr lang="en-GB" altLang="en-US" sz="2000" dirty="0">
                <a:latin typeface="+mn-lt"/>
                <a:ea typeface="Calibri" pitchFamily="34" charset="0"/>
                <a:cs typeface="Arial" panose="020B0604020202020204" pitchFamily="34" charset="0"/>
              </a:rPr>
              <a:t>		</a:t>
            </a:r>
          </a:p>
        </p:txBody>
      </p:sp>
      <p:pic>
        <p:nvPicPr>
          <p:cNvPr id="6" name="Picture 1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9936" y="1787208"/>
            <a:ext cx="820441" cy="82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9936" y="2666712"/>
            <a:ext cx="823283" cy="82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8489" y="3546216"/>
            <a:ext cx="821888" cy="82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9936" y="4425720"/>
            <a:ext cx="820441" cy="82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Content Placeholder 23"/>
          <p:cNvPicPr>
            <a:picLocks/>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8489" y="5305224"/>
            <a:ext cx="821888" cy="769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9014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97768" y="605734"/>
            <a:ext cx="8784976" cy="116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Stress Less Schedule</a:t>
            </a:r>
            <a:endParaRPr lang="en-GB" altLang="en-US" sz="4400" b="1" u="sng" dirty="0">
              <a:latin typeface="+mj-lt"/>
              <a:cs typeface="Arial" panose="020B0604020202020204" pitchFamily="34" charset="0"/>
            </a:endParaRPr>
          </a:p>
        </p:txBody>
      </p:sp>
      <p:sp>
        <p:nvSpPr>
          <p:cNvPr id="5" name="Content Placeholder 2"/>
          <p:cNvSpPr txBox="1">
            <a:spLocks/>
          </p:cNvSpPr>
          <p:nvPr/>
        </p:nvSpPr>
        <p:spPr bwMode="auto">
          <a:xfrm>
            <a:off x="475456" y="1772816"/>
            <a:ext cx="8229600" cy="4815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lvl="0" algn="ctr" eaLnBrk="0" fontAlgn="base" hangingPunct="0">
              <a:spcAft>
                <a:spcPct val="0"/>
              </a:spcAft>
              <a:buNone/>
              <a:defRPr/>
            </a:pPr>
            <a:r>
              <a:rPr lang="en-GB" altLang="en-US" sz="2800" b="1" u="sng" kern="0" dirty="0">
                <a:latin typeface="+mn-lt"/>
                <a:cs typeface="Arial" panose="020B0604020202020204" pitchFamily="34" charset="0"/>
              </a:rPr>
              <a:t>Building gap time into your day</a:t>
            </a:r>
          </a:p>
          <a:p>
            <a:pPr lvl="0" eaLnBrk="0" fontAlgn="base" hangingPunct="0">
              <a:spcAft>
                <a:spcPct val="0"/>
              </a:spcAft>
              <a:buNone/>
              <a:defRPr/>
            </a:pPr>
            <a:endParaRPr lang="en-GB" sz="400" kern="0" dirty="0">
              <a:solidFill>
                <a:srgbClr val="151515"/>
              </a:solidFill>
              <a:latin typeface="+mn-lt"/>
              <a:cs typeface="Arial" panose="020B0604020202020204" pitchFamily="34" charset="0"/>
            </a:endParaRPr>
          </a:p>
          <a:p>
            <a:pPr marL="342900" lvl="0" indent="-342900" eaLnBrk="0" fontAlgn="base" hangingPunct="0">
              <a:spcAft>
                <a:spcPct val="0"/>
              </a:spcAft>
              <a:defRPr/>
            </a:pPr>
            <a:r>
              <a:rPr lang="en-GB" sz="2000" kern="0" dirty="0">
                <a:solidFill>
                  <a:srgbClr val="151515"/>
                </a:solidFill>
                <a:latin typeface="+mn-lt"/>
                <a:cs typeface="Arial" panose="020B0604020202020204" pitchFamily="34" charset="0"/>
              </a:rPr>
              <a:t>Build 5 gaps into your day.</a:t>
            </a:r>
          </a:p>
          <a:p>
            <a:pPr marL="342900" lvl="0" indent="-342900" eaLnBrk="0" fontAlgn="base" hangingPunct="0">
              <a:spcAft>
                <a:spcPct val="0"/>
              </a:spcAft>
              <a:defRPr/>
            </a:pPr>
            <a:endParaRPr lang="en-GB" sz="400" kern="0" dirty="0">
              <a:solidFill>
                <a:srgbClr val="151515"/>
              </a:solidFill>
              <a:latin typeface="+mn-lt"/>
              <a:cs typeface="Arial" panose="020B0604020202020204" pitchFamily="34" charset="0"/>
            </a:endParaRPr>
          </a:p>
          <a:p>
            <a:pPr lvl="1" eaLnBrk="0" fontAlgn="base" hangingPunct="0">
              <a:spcAft>
                <a:spcPct val="0"/>
              </a:spcAft>
              <a:defRPr/>
            </a:pPr>
            <a:r>
              <a:rPr lang="en-GB" sz="1800" kern="0" dirty="0">
                <a:solidFill>
                  <a:srgbClr val="151515"/>
                </a:solidFill>
                <a:latin typeface="+mn-lt"/>
                <a:cs typeface="Arial" panose="020B0604020202020204" pitchFamily="34" charset="0"/>
              </a:rPr>
              <a:t>One when waking up.</a:t>
            </a:r>
          </a:p>
          <a:p>
            <a:pPr lvl="1" eaLnBrk="0" fontAlgn="base" hangingPunct="0">
              <a:spcAft>
                <a:spcPct val="0"/>
              </a:spcAft>
              <a:defRPr/>
            </a:pPr>
            <a:r>
              <a:rPr lang="en-GB" sz="1800" kern="0" dirty="0">
                <a:solidFill>
                  <a:srgbClr val="151515"/>
                </a:solidFill>
                <a:latin typeface="+mn-lt"/>
                <a:cs typeface="Arial" panose="020B0604020202020204" pitchFamily="34" charset="0"/>
              </a:rPr>
              <a:t>3 spaced regularly through the day,  e.g. 10am, 2pm &amp; 4pm</a:t>
            </a:r>
          </a:p>
          <a:p>
            <a:pPr lvl="1" eaLnBrk="0" fontAlgn="base" hangingPunct="0">
              <a:spcAft>
                <a:spcPct val="0"/>
              </a:spcAft>
              <a:defRPr/>
            </a:pPr>
            <a:r>
              <a:rPr lang="en-GB" sz="1800" kern="0" dirty="0">
                <a:solidFill>
                  <a:srgbClr val="151515"/>
                </a:solidFill>
                <a:latin typeface="+mn-lt"/>
                <a:cs typeface="Arial" panose="020B0604020202020204" pitchFamily="34" charset="0"/>
              </a:rPr>
              <a:t>And a final one when you go to bed.</a:t>
            </a:r>
          </a:p>
          <a:p>
            <a:pPr lvl="1" eaLnBrk="0" fontAlgn="base" hangingPunct="0">
              <a:spcAft>
                <a:spcPct val="0"/>
              </a:spcAft>
              <a:defRPr/>
            </a:pPr>
            <a:endParaRPr lang="en-GB" sz="800" kern="0" dirty="0">
              <a:solidFill>
                <a:srgbClr val="151515"/>
              </a:solidFill>
              <a:latin typeface="+mn-lt"/>
              <a:cs typeface="Arial" panose="020B0604020202020204" pitchFamily="34" charset="0"/>
            </a:endParaRPr>
          </a:p>
          <a:p>
            <a:pPr marL="342900" lvl="0" indent="-342900" eaLnBrk="0" fontAlgn="base" hangingPunct="0">
              <a:spcAft>
                <a:spcPct val="0"/>
              </a:spcAft>
              <a:defRPr/>
            </a:pPr>
            <a:r>
              <a:rPr lang="en-GB" sz="2000" kern="0" dirty="0">
                <a:solidFill>
                  <a:srgbClr val="151515"/>
                </a:solidFill>
                <a:latin typeface="+mn-lt"/>
                <a:cs typeface="Arial" panose="020B0604020202020204" pitchFamily="34" charset="0"/>
              </a:rPr>
              <a:t>Each gap to be 1 minute for self assessment.</a:t>
            </a:r>
          </a:p>
          <a:p>
            <a:pPr marL="342900" lvl="0" indent="-342900" eaLnBrk="0" fontAlgn="base" hangingPunct="0">
              <a:spcAft>
                <a:spcPct val="0"/>
              </a:spcAft>
              <a:defRPr/>
            </a:pPr>
            <a:r>
              <a:rPr lang="en-GB" sz="2000" kern="0" dirty="0">
                <a:solidFill>
                  <a:srgbClr val="151515"/>
                </a:solidFill>
                <a:latin typeface="+mn-lt"/>
                <a:cs typeface="Arial" panose="020B0604020202020204" pitchFamily="34" charset="0"/>
              </a:rPr>
              <a:t>Ask yourself – how am I doing?</a:t>
            </a:r>
          </a:p>
          <a:p>
            <a:pPr marL="342900" lvl="0" indent="-342900" eaLnBrk="0" fontAlgn="base" hangingPunct="0">
              <a:spcAft>
                <a:spcPct val="0"/>
              </a:spcAft>
              <a:defRPr/>
            </a:pPr>
            <a:r>
              <a:rPr lang="en-GB" sz="2000" kern="0" dirty="0">
                <a:solidFill>
                  <a:srgbClr val="151515"/>
                </a:solidFill>
                <a:latin typeface="+mn-lt"/>
                <a:cs typeface="Arial" panose="020B0604020202020204" pitchFamily="34" charset="0"/>
              </a:rPr>
              <a:t>Breathe deeply and focus on how your body feels.</a:t>
            </a:r>
          </a:p>
          <a:p>
            <a:pPr marL="342900" lvl="0" indent="-342900" eaLnBrk="0" fontAlgn="base" hangingPunct="0">
              <a:spcAft>
                <a:spcPct val="0"/>
              </a:spcAft>
              <a:defRPr/>
            </a:pPr>
            <a:r>
              <a:rPr lang="en-GB" sz="2000" kern="0" dirty="0">
                <a:solidFill>
                  <a:srgbClr val="151515"/>
                </a:solidFill>
                <a:latin typeface="+mn-lt"/>
                <a:cs typeface="Arial" panose="020B0604020202020204" pitchFamily="34" charset="0"/>
              </a:rPr>
              <a:t>Concentrate on your breathing and relax.</a:t>
            </a:r>
          </a:p>
          <a:p>
            <a:pPr lvl="0" eaLnBrk="0" fontAlgn="base" hangingPunct="0">
              <a:spcAft>
                <a:spcPct val="0"/>
              </a:spcAft>
              <a:buNone/>
              <a:defRPr/>
            </a:pPr>
            <a:endParaRPr lang="en-GB" sz="400" kern="0" dirty="0">
              <a:solidFill>
                <a:srgbClr val="151515"/>
              </a:solidFill>
              <a:latin typeface="+mn-lt"/>
              <a:cs typeface="Arial" panose="020B0604020202020204" pitchFamily="34" charset="0"/>
            </a:endParaRPr>
          </a:p>
          <a:p>
            <a:pPr lvl="0" eaLnBrk="0" fontAlgn="base" hangingPunct="0">
              <a:spcAft>
                <a:spcPct val="0"/>
              </a:spcAft>
              <a:buNone/>
              <a:defRPr/>
            </a:pPr>
            <a:r>
              <a:rPr lang="en-GB" sz="2400" b="1" kern="0" dirty="0">
                <a:solidFill>
                  <a:srgbClr val="151515"/>
                </a:solidFill>
                <a:latin typeface="+mn-lt"/>
                <a:cs typeface="Arial" panose="020B0604020202020204" pitchFamily="34" charset="0"/>
              </a:rPr>
              <a:t>This will interrupt stress reactions in your body and help build your resilience to stress.</a:t>
            </a:r>
          </a:p>
          <a:p>
            <a:pPr lvl="0" eaLnBrk="0" fontAlgn="base" hangingPunct="0">
              <a:spcAft>
                <a:spcPct val="0"/>
              </a:spcAft>
              <a:buNone/>
              <a:defRPr/>
            </a:pPr>
            <a:endParaRPr lang="en-GB" sz="400" kern="0" dirty="0">
              <a:solidFill>
                <a:srgbClr val="151515"/>
              </a:solidFill>
              <a:latin typeface="Times"/>
            </a:endParaRPr>
          </a:p>
        </p:txBody>
      </p:sp>
      <p:pic>
        <p:nvPicPr>
          <p:cNvPr id="8" name="Picture 11" descr="C:\Users\bensonn\AppData\Local\Microsoft\Windows\Temporary Internet Files\Content.IE5\25QS1UR6\relax rana[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216" y="3717032"/>
            <a:ext cx="2043112"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647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10" end="1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323527" y="622560"/>
            <a:ext cx="864095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7 – 11 Breathing</a:t>
            </a:r>
            <a:endParaRPr lang="en-GB" altLang="en-US" sz="4400" b="1" u="sng" dirty="0">
              <a:latin typeface="+mj-lt"/>
              <a:cs typeface="Arial" panose="020B0604020202020204" pitchFamily="34" charset="0"/>
            </a:endParaRPr>
          </a:p>
        </p:txBody>
      </p:sp>
      <p:sp>
        <p:nvSpPr>
          <p:cNvPr id="5" name="Content Placeholder 2"/>
          <p:cNvSpPr txBox="1">
            <a:spLocks/>
          </p:cNvSpPr>
          <p:nvPr/>
        </p:nvSpPr>
        <p:spPr bwMode="auto">
          <a:xfrm>
            <a:off x="457200" y="1605159"/>
            <a:ext cx="8229600" cy="430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lvl="0" algn="ctr">
              <a:spcBef>
                <a:spcPct val="0"/>
              </a:spcBef>
              <a:buNone/>
            </a:pPr>
            <a:endParaRPr lang="en-GB" altLang="en-US" sz="2200" dirty="0">
              <a:latin typeface="Calibri" pitchFamily="34" charset="0"/>
              <a:cs typeface="Segoe UI" pitchFamily="34" charset="0"/>
            </a:endParaRPr>
          </a:p>
        </p:txBody>
      </p:sp>
      <p:pic>
        <p:nvPicPr>
          <p:cNvPr id="8" name="Picture 7"/>
          <p:cNvPicPr>
            <a:picLocks noChangeAspect="1"/>
          </p:cNvPicPr>
          <p:nvPr/>
        </p:nvPicPr>
        <p:blipFill>
          <a:blip r:embed="rId2"/>
          <a:stretch>
            <a:fillRect/>
          </a:stretch>
        </p:blipFill>
        <p:spPr>
          <a:xfrm>
            <a:off x="2247856" y="3068960"/>
            <a:ext cx="4648287" cy="2491239"/>
          </a:xfrm>
          <a:prstGeom prst="rect">
            <a:avLst/>
          </a:prstGeom>
          <a:ln w="38100">
            <a:solidFill>
              <a:srgbClr val="13D909"/>
            </a:solidFill>
          </a:ln>
        </p:spPr>
      </p:pic>
    </p:spTree>
    <p:extLst>
      <p:ext uri="{BB962C8B-B14F-4D97-AF65-F5344CB8AC3E}">
        <p14:creationId xmlns:p14="http://schemas.microsoft.com/office/powerpoint/2010/main" val="1169277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467544" y="620688"/>
            <a:ext cx="836327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7 – 11 Breathing</a:t>
            </a:r>
            <a:endParaRPr lang="en-GB" altLang="en-US" sz="4400" b="1" u="sng" dirty="0">
              <a:latin typeface="+mj-lt"/>
              <a:cs typeface="Arial" panose="020B0604020202020204" pitchFamily="34" charset="0"/>
            </a:endParaRPr>
          </a:p>
        </p:txBody>
      </p:sp>
      <p:sp>
        <p:nvSpPr>
          <p:cNvPr id="13" name="Content Placeholder 2"/>
          <p:cNvSpPr txBox="1">
            <a:spLocks/>
          </p:cNvSpPr>
          <p:nvPr/>
        </p:nvSpPr>
        <p:spPr bwMode="auto">
          <a:xfrm>
            <a:off x="179512" y="2132856"/>
            <a:ext cx="8517632" cy="430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lvl="1" indent="0">
              <a:spcBef>
                <a:spcPct val="0"/>
              </a:spcBef>
              <a:buNone/>
            </a:pPr>
            <a:endParaRPr lang="en-GB" altLang="en-US" sz="1600" dirty="0">
              <a:latin typeface="Arial" panose="020B0604020202020204" pitchFamily="34" charset="0"/>
              <a:cs typeface="Arial" panose="020B0604020202020204" pitchFamily="34" charset="0"/>
            </a:endParaRPr>
          </a:p>
          <a:p>
            <a:pPr marL="1085850" lvl="1" indent="-342900">
              <a:spcBef>
                <a:spcPct val="0"/>
              </a:spcBef>
            </a:pPr>
            <a:r>
              <a:rPr lang="en-GB" altLang="en-US" sz="1600" dirty="0">
                <a:latin typeface="+mn-lt"/>
                <a:cs typeface="Arial" panose="020B0604020202020204" pitchFamily="34" charset="0"/>
              </a:rPr>
              <a:t>Breathe in for a count of 7</a:t>
            </a:r>
          </a:p>
          <a:p>
            <a:pPr marL="342900" indent="-342900">
              <a:spcBef>
                <a:spcPct val="0"/>
              </a:spcBef>
            </a:pPr>
            <a:endParaRPr lang="en-GB" altLang="en-US" sz="800" dirty="0">
              <a:latin typeface="+mn-lt"/>
              <a:cs typeface="Arial" panose="020B0604020202020204" pitchFamily="34" charset="0"/>
            </a:endParaRPr>
          </a:p>
          <a:p>
            <a:pPr marL="1085850" lvl="1" indent="-342900">
              <a:spcBef>
                <a:spcPct val="0"/>
              </a:spcBef>
            </a:pPr>
            <a:r>
              <a:rPr lang="en-GB" altLang="en-US" sz="1600" dirty="0">
                <a:latin typeface="+mn-lt"/>
                <a:cs typeface="Arial" panose="020B0604020202020204" pitchFamily="34" charset="0"/>
              </a:rPr>
              <a:t>Breathe out for a count of 10</a:t>
            </a:r>
          </a:p>
          <a:p>
            <a:pPr marL="342900" indent="-342900">
              <a:spcBef>
                <a:spcPct val="0"/>
              </a:spcBef>
            </a:pPr>
            <a:endParaRPr lang="en-GB" altLang="en-US" sz="800" dirty="0">
              <a:latin typeface="+mn-lt"/>
              <a:cs typeface="Arial" panose="020B0604020202020204" pitchFamily="34" charset="0"/>
            </a:endParaRPr>
          </a:p>
          <a:p>
            <a:pPr marL="1085850" lvl="1" indent="-342900">
              <a:spcBef>
                <a:spcPct val="0"/>
              </a:spcBef>
            </a:pPr>
            <a:r>
              <a:rPr lang="en-GB" altLang="en-US" sz="1600" dirty="0">
                <a:latin typeface="+mn-lt"/>
                <a:cs typeface="Arial" panose="020B0604020202020204" pitchFamily="34" charset="0"/>
              </a:rPr>
              <a:t>Aim for 5 - 10 minutes of 7 11 breathing</a:t>
            </a:r>
          </a:p>
          <a:p>
            <a:pPr marL="342900" indent="-342900">
              <a:spcBef>
                <a:spcPct val="0"/>
              </a:spcBef>
            </a:pPr>
            <a:endParaRPr lang="en-GB" altLang="en-US" sz="800" dirty="0">
              <a:latin typeface="+mn-lt"/>
              <a:cs typeface="Arial" panose="020B0604020202020204" pitchFamily="34" charset="0"/>
            </a:endParaRPr>
          </a:p>
          <a:p>
            <a:pPr marL="1085850" lvl="1" indent="-342900">
              <a:spcBef>
                <a:spcPct val="0"/>
              </a:spcBef>
            </a:pPr>
            <a:r>
              <a:rPr lang="en-GB" altLang="en-US" sz="1600" dirty="0">
                <a:latin typeface="+mn-lt"/>
                <a:cs typeface="Arial" panose="020B0604020202020204" pitchFamily="34" charset="0"/>
              </a:rPr>
              <a:t>Repeat a few times a day</a:t>
            </a:r>
          </a:p>
          <a:p>
            <a:pPr>
              <a:spcBef>
                <a:spcPct val="0"/>
              </a:spcBef>
              <a:buNone/>
            </a:pPr>
            <a:endParaRPr lang="en-GB" altLang="en-US" sz="2200" dirty="0">
              <a:latin typeface="+mn-lt"/>
              <a:cs typeface="Arial" panose="020B0604020202020204" pitchFamily="34" charset="0"/>
            </a:endParaRPr>
          </a:p>
          <a:p>
            <a:pPr>
              <a:spcBef>
                <a:spcPct val="0"/>
              </a:spcBef>
              <a:buNone/>
            </a:pPr>
            <a:r>
              <a:rPr lang="en-GB" altLang="en-US" sz="2000" u="sng" dirty="0">
                <a:latin typeface="+mn-lt"/>
                <a:cs typeface="Arial" panose="020B0604020202020204" pitchFamily="34" charset="0"/>
              </a:rPr>
              <a:t>This type of breathing is not just a diversionary activity from our stresses, it also produces a bodily response.  </a:t>
            </a:r>
          </a:p>
          <a:p>
            <a:pPr>
              <a:spcBef>
                <a:spcPct val="0"/>
              </a:spcBef>
              <a:buNone/>
            </a:pPr>
            <a:endParaRPr lang="en-GB" altLang="en-US" sz="2000" dirty="0">
              <a:latin typeface="+mn-lt"/>
              <a:cs typeface="Arial" panose="020B0604020202020204" pitchFamily="34" charset="0"/>
            </a:endParaRPr>
          </a:p>
          <a:p>
            <a:pPr>
              <a:spcBef>
                <a:spcPct val="0"/>
              </a:spcBef>
              <a:buNone/>
            </a:pPr>
            <a:r>
              <a:rPr lang="en-GB" altLang="en-US" sz="2000" dirty="0">
                <a:latin typeface="+mn-lt"/>
                <a:cs typeface="Arial" panose="020B0604020202020204" pitchFamily="34" charset="0"/>
              </a:rPr>
              <a:t>	While adrenalin causes the ‘</a:t>
            </a:r>
            <a:r>
              <a:rPr lang="en-GB" altLang="en-US" sz="2000" u="sng" dirty="0">
                <a:solidFill>
                  <a:srgbClr val="FF0000"/>
                </a:solidFill>
                <a:latin typeface="+mn-lt"/>
                <a:cs typeface="Arial" panose="020B0604020202020204" pitchFamily="34" charset="0"/>
              </a:rPr>
              <a:t>Fight or Flight</a:t>
            </a:r>
            <a:r>
              <a:rPr lang="en-GB" altLang="en-US" sz="2000" dirty="0">
                <a:latin typeface="+mn-lt"/>
                <a:cs typeface="Arial" panose="020B0604020202020204" pitchFamily="34" charset="0"/>
              </a:rPr>
              <a:t>’ response . . . </a:t>
            </a:r>
          </a:p>
          <a:p>
            <a:pPr>
              <a:spcBef>
                <a:spcPct val="0"/>
              </a:spcBef>
              <a:buNone/>
            </a:pPr>
            <a:r>
              <a:rPr lang="en-GB" altLang="en-US" sz="2000" dirty="0">
                <a:latin typeface="+mn-lt"/>
                <a:cs typeface="Arial" panose="020B0604020202020204" pitchFamily="34" charset="0"/>
              </a:rPr>
              <a:t>	7 11 breathing causes the ‘</a:t>
            </a:r>
            <a:r>
              <a:rPr lang="en-GB" altLang="en-US" sz="2000" u="sng" dirty="0">
                <a:solidFill>
                  <a:srgbClr val="13D909"/>
                </a:solidFill>
                <a:latin typeface="+mn-lt"/>
                <a:cs typeface="Arial" panose="020B0604020202020204" pitchFamily="34" charset="0"/>
              </a:rPr>
              <a:t>Rest and Digest</a:t>
            </a:r>
            <a:r>
              <a:rPr lang="en-GB" altLang="en-US" sz="2000" dirty="0">
                <a:latin typeface="+mn-lt"/>
                <a:cs typeface="Arial" panose="020B0604020202020204" pitchFamily="34" charset="0"/>
              </a:rPr>
              <a:t>’ response. . . </a:t>
            </a:r>
          </a:p>
          <a:p>
            <a:pPr>
              <a:spcBef>
                <a:spcPct val="0"/>
              </a:spcBef>
              <a:buNone/>
            </a:pPr>
            <a:endParaRPr lang="en-GB" altLang="en-US" sz="2000" dirty="0">
              <a:latin typeface="+mn-lt"/>
              <a:cs typeface="Arial" panose="020B0604020202020204" pitchFamily="34" charset="0"/>
            </a:endParaRPr>
          </a:p>
          <a:p>
            <a:pPr>
              <a:spcBef>
                <a:spcPct val="0"/>
              </a:spcBef>
              <a:buNone/>
            </a:pPr>
            <a:r>
              <a:rPr lang="en-GB" altLang="en-US" sz="2000" dirty="0">
                <a:latin typeface="+mn-lt"/>
                <a:cs typeface="Arial" panose="020B0604020202020204" pitchFamily="34" charset="0"/>
              </a:rPr>
              <a:t>Simply put, the opposite reaction, lowering emotional and physical responses to stress.  The out breath stimulates the reaction</a:t>
            </a:r>
            <a:r>
              <a:rPr lang="en-GB" altLang="en-US" sz="2000" dirty="0">
                <a:latin typeface="Arial" panose="020B0604020202020204" pitchFamily="34" charset="0"/>
                <a:cs typeface="Arial" panose="020B0604020202020204" pitchFamily="34" charset="0"/>
              </a:rPr>
              <a:t>.</a:t>
            </a:r>
          </a:p>
          <a:p>
            <a:pPr>
              <a:spcBef>
                <a:spcPct val="0"/>
              </a:spcBef>
              <a:buNone/>
            </a:pPr>
            <a:endParaRPr lang="en-GB" altLang="en-US" sz="2000" dirty="0">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3"/>
          <a:stretch>
            <a:fillRect/>
          </a:stretch>
        </p:blipFill>
        <p:spPr>
          <a:xfrm>
            <a:off x="5292080" y="2143871"/>
            <a:ext cx="3106547" cy="1778158"/>
          </a:xfrm>
          <a:prstGeom prst="rect">
            <a:avLst/>
          </a:prstGeom>
          <a:ln w="28575">
            <a:solidFill>
              <a:srgbClr val="00B0F0"/>
            </a:solidFill>
          </a:ln>
        </p:spPr>
      </p:pic>
    </p:spTree>
    <p:extLst>
      <p:ext uri="{BB962C8B-B14F-4D97-AF65-F5344CB8AC3E}">
        <p14:creationId xmlns:p14="http://schemas.microsoft.com/office/powerpoint/2010/main" val="243458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xEl>
                                              <p:pRg st="11" end="1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xEl>
                                              <p:pRg st="12" end="1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67544" y="821591"/>
            <a:ext cx="8064896" cy="778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Wellness Action Plan</a:t>
            </a:r>
            <a:endParaRPr lang="en-GB" altLang="en-US" sz="4400" b="1" u="sng" dirty="0">
              <a:latin typeface="+mj-lt"/>
              <a:cs typeface="Arial" panose="020B0604020202020204" pitchFamily="34" charset="0"/>
            </a:endParaRPr>
          </a:p>
        </p:txBody>
      </p:sp>
      <p:sp>
        <p:nvSpPr>
          <p:cNvPr id="3" name="Content Placeholder 2"/>
          <p:cNvSpPr txBox="1">
            <a:spLocks/>
          </p:cNvSpPr>
          <p:nvPr/>
        </p:nvSpPr>
        <p:spPr bwMode="auto">
          <a:xfrm>
            <a:off x="179512" y="1607639"/>
            <a:ext cx="8517632" cy="430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lvl="1" indent="0">
              <a:spcBef>
                <a:spcPct val="0"/>
              </a:spcBef>
              <a:buNone/>
            </a:pPr>
            <a:endParaRPr lang="en-GB" altLang="en-US" sz="1600" dirty="0">
              <a:latin typeface="Arial" panose="020B0604020202020204" pitchFamily="34" charset="0"/>
              <a:cs typeface="Arial" panose="020B0604020202020204" pitchFamily="34" charset="0"/>
            </a:endParaRPr>
          </a:p>
          <a:p>
            <a:pPr>
              <a:spcBef>
                <a:spcPct val="0"/>
              </a:spcBef>
              <a:buNone/>
            </a:pPr>
            <a:endParaRPr lang="en-GB" altLang="en-US" sz="22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6524" y="2924944"/>
            <a:ext cx="2402699" cy="312228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600" y="3273994"/>
            <a:ext cx="3304430" cy="1652215"/>
          </a:xfrm>
          <a:prstGeom prst="rect">
            <a:avLst/>
          </a:prstGeom>
        </p:spPr>
      </p:pic>
      <p:sp>
        <p:nvSpPr>
          <p:cNvPr id="6" name="Rectangle 5"/>
          <p:cNvSpPr/>
          <p:nvPr/>
        </p:nvSpPr>
        <p:spPr>
          <a:xfrm>
            <a:off x="611560" y="5892138"/>
            <a:ext cx="7920880" cy="646331"/>
          </a:xfrm>
          <a:prstGeom prst="rect">
            <a:avLst/>
          </a:prstGeom>
        </p:spPr>
        <p:txBody>
          <a:bodyPr wrap="square">
            <a:spAutoFit/>
          </a:bodyPr>
          <a:lstStyle/>
          <a:p>
            <a:r>
              <a:rPr lang="en-GB" dirty="0">
                <a:hlinkClick r:id="rId5"/>
              </a:rPr>
              <a:t>https://www.mind.org.uk/workplace/mental-health-at-work/taking-care-of-your-staff/employer-resources/wellness-action-plan-download/</a:t>
            </a:r>
            <a:r>
              <a:rPr lang="en-GB" dirty="0"/>
              <a:t> </a:t>
            </a:r>
          </a:p>
        </p:txBody>
      </p:sp>
    </p:spTree>
    <p:extLst>
      <p:ext uri="{BB962C8B-B14F-4D97-AF65-F5344CB8AC3E}">
        <p14:creationId xmlns:p14="http://schemas.microsoft.com/office/powerpoint/2010/main" val="1493960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97768" y="620688"/>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House Keeping &amp; Introductions</a:t>
            </a:r>
            <a:endParaRPr lang="en-GB" altLang="en-US" sz="4400" b="1" u="sng" dirty="0">
              <a:latin typeface="+mj-lt"/>
              <a:cs typeface="Arial" panose="020B0604020202020204" pitchFamily="34" charset="0"/>
            </a:endParaRPr>
          </a:p>
        </p:txBody>
      </p:sp>
      <p:sp>
        <p:nvSpPr>
          <p:cNvPr id="5" name="Content Placeholder 2"/>
          <p:cNvSpPr txBox="1">
            <a:spLocks/>
          </p:cNvSpPr>
          <p:nvPr/>
        </p:nvSpPr>
        <p:spPr bwMode="auto">
          <a:xfrm>
            <a:off x="475456" y="1763688"/>
            <a:ext cx="8229600" cy="485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buNone/>
              <a:defRPr/>
            </a:pPr>
            <a:endParaRPr lang="en-GB" sz="2000" b="1" dirty="0">
              <a:latin typeface="+mj-lt"/>
              <a:ea typeface="Segoe UI" panose="020B0502040204020203" pitchFamily="34" charset="0"/>
              <a:cs typeface="Arial" panose="020B0604020202020204" pitchFamily="34" charset="0"/>
            </a:endParaRPr>
          </a:p>
          <a:p>
            <a:pPr marL="457200" indent="-457200">
              <a:buFont typeface="Arial" panose="020B0604020202020204" pitchFamily="34" charset="0"/>
              <a:buChar char="•"/>
              <a:defRPr/>
            </a:pPr>
            <a:r>
              <a:rPr lang="en-GB" sz="2000" b="1" dirty="0">
                <a:latin typeface="+mj-lt"/>
                <a:ea typeface="Segoe UI" panose="020B0502040204020203" pitchFamily="34" charset="0"/>
                <a:cs typeface="Arial" panose="020B0604020202020204" pitchFamily="34" charset="0"/>
              </a:rPr>
              <a:t>Introducing yourselves</a:t>
            </a:r>
          </a:p>
          <a:p>
            <a:pPr marL="1074420" lvl="1">
              <a:spcBef>
                <a:spcPts val="0"/>
              </a:spcBef>
              <a:buFont typeface="Courier New" panose="02070309020205020404" pitchFamily="49" charset="0"/>
              <a:buChar char="o"/>
              <a:defRPr/>
            </a:pPr>
            <a:r>
              <a:rPr lang="en-GB" sz="2000" dirty="0">
                <a:latin typeface="+mj-lt"/>
                <a:ea typeface="Segoe UI" panose="020B0502040204020203" pitchFamily="34" charset="0"/>
                <a:cs typeface="Arial" panose="020B0604020202020204" pitchFamily="34" charset="0"/>
              </a:rPr>
              <a:t>Name </a:t>
            </a:r>
          </a:p>
          <a:p>
            <a:pPr marL="1074420" lvl="1">
              <a:spcBef>
                <a:spcPts val="0"/>
              </a:spcBef>
              <a:buFont typeface="Courier New" panose="02070309020205020404" pitchFamily="49" charset="0"/>
              <a:buChar char="o"/>
              <a:defRPr/>
            </a:pPr>
            <a:r>
              <a:rPr lang="en-GB" sz="2000" dirty="0">
                <a:latin typeface="+mj-lt"/>
                <a:ea typeface="Segoe UI" panose="020B0502040204020203" pitchFamily="34" charset="0"/>
                <a:cs typeface="Arial" panose="020B0604020202020204" pitchFamily="34" charset="0"/>
              </a:rPr>
              <a:t>Role</a:t>
            </a:r>
          </a:p>
          <a:p>
            <a:pPr marL="1074420" lvl="1">
              <a:spcBef>
                <a:spcPts val="0"/>
              </a:spcBef>
              <a:buFont typeface="Courier New" panose="02070309020205020404" pitchFamily="49" charset="0"/>
              <a:buChar char="o"/>
              <a:defRPr/>
            </a:pPr>
            <a:r>
              <a:rPr lang="en-GB" sz="2000" dirty="0">
                <a:latin typeface="+mj-lt"/>
                <a:ea typeface="Segoe UI" panose="020B0502040204020203" pitchFamily="34" charset="0"/>
                <a:cs typeface="Arial" panose="020B0604020202020204" pitchFamily="34" charset="0"/>
              </a:rPr>
              <a:t>What do you hope to gain from todays training?</a:t>
            </a:r>
          </a:p>
        </p:txBody>
      </p:sp>
      <p:pic>
        <p:nvPicPr>
          <p:cNvPr id="3" name="Picture 2"/>
          <p:cNvPicPr>
            <a:picLocks noChangeAspect="1"/>
          </p:cNvPicPr>
          <p:nvPr/>
        </p:nvPicPr>
        <p:blipFill rotWithShape="1">
          <a:blip r:embed="rId3"/>
          <a:srcRect l="12734" r="6615" b="11119"/>
          <a:stretch/>
        </p:blipFill>
        <p:spPr>
          <a:xfrm>
            <a:off x="1259632" y="3673700"/>
            <a:ext cx="857095" cy="1104123"/>
          </a:xfrm>
          <a:prstGeom prst="rect">
            <a:avLst/>
          </a:prstGeom>
        </p:spPr>
      </p:pic>
      <p:pic>
        <p:nvPicPr>
          <p:cNvPr id="6" name="Picture 5"/>
          <p:cNvPicPr>
            <a:picLocks noChangeAspect="1"/>
          </p:cNvPicPr>
          <p:nvPr/>
        </p:nvPicPr>
        <p:blipFill rotWithShape="1">
          <a:blip r:embed="rId4"/>
          <a:srcRect l="28000" t="14721" r="26501" b="23632"/>
          <a:stretch/>
        </p:blipFill>
        <p:spPr>
          <a:xfrm>
            <a:off x="5408726" y="3637141"/>
            <a:ext cx="871099" cy="1177237"/>
          </a:xfrm>
          <a:prstGeom prst="rect">
            <a:avLst/>
          </a:prstGeom>
        </p:spPr>
      </p:pic>
      <p:pic>
        <p:nvPicPr>
          <p:cNvPr id="8" name="Picture 7"/>
          <p:cNvPicPr>
            <a:picLocks noChangeAspect="1"/>
          </p:cNvPicPr>
          <p:nvPr/>
        </p:nvPicPr>
        <p:blipFill>
          <a:blip r:embed="rId5"/>
          <a:stretch>
            <a:fillRect/>
          </a:stretch>
        </p:blipFill>
        <p:spPr>
          <a:xfrm>
            <a:off x="7308304" y="3673699"/>
            <a:ext cx="841151" cy="1104123"/>
          </a:xfrm>
          <a:prstGeom prst="rect">
            <a:avLst/>
          </a:prstGeom>
        </p:spPr>
      </p:pic>
      <p:pic>
        <p:nvPicPr>
          <p:cNvPr id="9" name="Picture 8"/>
          <p:cNvPicPr>
            <a:picLocks noChangeAspect="1"/>
          </p:cNvPicPr>
          <p:nvPr/>
        </p:nvPicPr>
        <p:blipFill>
          <a:blip r:embed="rId6"/>
          <a:stretch>
            <a:fillRect/>
          </a:stretch>
        </p:blipFill>
        <p:spPr>
          <a:xfrm>
            <a:off x="475456" y="5223869"/>
            <a:ext cx="2057371" cy="1152128"/>
          </a:xfrm>
          <a:prstGeom prst="rect">
            <a:avLst/>
          </a:prstGeom>
        </p:spPr>
      </p:pic>
      <p:pic>
        <p:nvPicPr>
          <p:cNvPr id="10" name="Picture 9"/>
          <p:cNvPicPr>
            <a:picLocks noChangeAspect="1"/>
          </p:cNvPicPr>
          <p:nvPr/>
        </p:nvPicPr>
        <p:blipFill rotWithShape="1">
          <a:blip r:embed="rId7"/>
          <a:srcRect b="10591"/>
          <a:stretch/>
        </p:blipFill>
        <p:spPr>
          <a:xfrm>
            <a:off x="2532827" y="5232924"/>
            <a:ext cx="1986299" cy="1152128"/>
          </a:xfrm>
          <a:prstGeom prst="rect">
            <a:avLst/>
          </a:prstGeom>
        </p:spPr>
      </p:pic>
      <p:pic>
        <p:nvPicPr>
          <p:cNvPr id="11" name="Picture 10"/>
          <p:cNvPicPr>
            <a:picLocks noChangeAspect="1"/>
          </p:cNvPicPr>
          <p:nvPr/>
        </p:nvPicPr>
        <p:blipFill rotWithShape="1">
          <a:blip r:embed="rId8"/>
          <a:srcRect l="18810" t="10907" r="20441" b="11469"/>
          <a:stretch/>
        </p:blipFill>
        <p:spPr>
          <a:xfrm>
            <a:off x="3370533" y="3673699"/>
            <a:ext cx="864096" cy="1104123"/>
          </a:xfrm>
          <a:prstGeom prst="rect">
            <a:avLst/>
          </a:prstGeom>
        </p:spPr>
      </p:pic>
      <p:pic>
        <p:nvPicPr>
          <p:cNvPr id="12" name="Picture 11"/>
          <p:cNvPicPr>
            <a:picLocks noChangeAspect="1"/>
          </p:cNvPicPr>
          <p:nvPr/>
        </p:nvPicPr>
        <p:blipFill>
          <a:blip r:embed="rId9"/>
          <a:stretch>
            <a:fillRect/>
          </a:stretch>
        </p:blipFill>
        <p:spPr>
          <a:xfrm>
            <a:off x="4386191" y="5496627"/>
            <a:ext cx="2225900" cy="624722"/>
          </a:xfrm>
          <a:prstGeom prst="rect">
            <a:avLst/>
          </a:prstGeom>
        </p:spPr>
      </p:pic>
      <p:pic>
        <p:nvPicPr>
          <p:cNvPr id="13" name="Picture 12"/>
          <p:cNvPicPr>
            <a:picLocks noChangeAspect="1"/>
          </p:cNvPicPr>
          <p:nvPr/>
        </p:nvPicPr>
        <p:blipFill rotWithShape="1">
          <a:blip r:embed="rId10">
            <a:extLst>
              <a:ext uri="{28A0092B-C50C-407E-A947-70E740481C1C}">
                <a14:useLocalDpi xmlns:a14="http://schemas.microsoft.com/office/drawing/2010/main" val="0"/>
              </a:ext>
            </a:extLst>
          </a:blip>
          <a:srcRect l="3728" t="12496" b="7926"/>
          <a:stretch/>
        </p:blipFill>
        <p:spPr>
          <a:xfrm>
            <a:off x="6740707" y="5223869"/>
            <a:ext cx="1944022" cy="1152128"/>
          </a:xfrm>
          <a:prstGeom prst="rect">
            <a:avLst/>
          </a:prstGeom>
        </p:spPr>
      </p:pic>
    </p:spTree>
    <p:extLst>
      <p:ext uri="{BB962C8B-B14F-4D97-AF65-F5344CB8AC3E}">
        <p14:creationId xmlns:p14="http://schemas.microsoft.com/office/powerpoint/2010/main" val="114402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685800" y="1981200"/>
            <a:ext cx="7772400" cy="41148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Tx/>
              <a:buNone/>
            </a:pPr>
            <a:r>
              <a:rPr lang="en-GB" altLang="en-US" dirty="0">
                <a:latin typeface="Calibri" panose="020F0502020204030204" pitchFamily="34" charset="0"/>
              </a:rPr>
              <a:t>The WAPs are a personalised, practical tool we can all use – whether we have a mental health problem or not – to help us identify what keeps us well at work, what causes us to become unwell and the support we would like to receive from our manager to boost our wellbeing or support us through a recovery</a:t>
            </a:r>
            <a:r>
              <a:rPr lang="en-GB" altLang="en-US" dirty="0"/>
              <a:t>.</a:t>
            </a:r>
          </a:p>
          <a:p>
            <a:pPr marL="0" indent="0">
              <a:buFontTx/>
              <a:buNone/>
            </a:pPr>
            <a:endParaRPr lang="en-GB" altLang="en-US" dirty="0"/>
          </a:p>
          <a:p>
            <a:pPr marL="0" indent="0">
              <a:buFontTx/>
              <a:buNone/>
            </a:pPr>
            <a:r>
              <a:rPr lang="en-GB" altLang="en-US" dirty="0"/>
              <a:t>			</a:t>
            </a:r>
            <a:r>
              <a:rPr lang="en-GB" altLang="en-US" dirty="0">
                <a:latin typeface="Calibri" panose="020F0502020204030204" pitchFamily="34" charset="0"/>
                <a:hlinkClick r:id="rId2"/>
              </a:rPr>
              <a:t>www.mind.org.uk</a:t>
            </a:r>
            <a:endParaRPr lang="en-GB" altLang="en-US" dirty="0">
              <a:latin typeface="Calibri" panose="020F0502020204030204" pitchFamily="34" charset="0"/>
            </a:endParaRPr>
          </a:p>
          <a:p>
            <a:pPr marL="0" indent="0">
              <a:buFontTx/>
              <a:buNone/>
            </a:pPr>
            <a:endParaRPr lang="en-GB" altLang="en-US" dirty="0">
              <a:latin typeface="Calibri" panose="020F0502020204030204" pitchFamily="34"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5529263"/>
            <a:ext cx="2390775"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bwMode="auto">
          <a:xfrm>
            <a:off x="467544" y="821591"/>
            <a:ext cx="8064896" cy="778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Wellness Action Plan</a:t>
            </a:r>
            <a:endParaRPr lang="en-GB" altLang="en-US" sz="4400" b="1" u="sng" dirty="0">
              <a:latin typeface="+mj-lt"/>
              <a:cs typeface="Arial" panose="020B0604020202020204" pitchFamily="34" charset="0"/>
            </a:endParaRPr>
          </a:p>
        </p:txBody>
      </p:sp>
    </p:spTree>
    <p:extLst>
      <p:ext uri="{BB962C8B-B14F-4D97-AF65-F5344CB8AC3E}">
        <p14:creationId xmlns:p14="http://schemas.microsoft.com/office/powerpoint/2010/main" val="3861012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836712"/>
            <a:ext cx="8496944" cy="707886"/>
          </a:xfrm>
          <a:prstGeom prst="rect">
            <a:avLst/>
          </a:prstGeom>
          <a:noFill/>
        </p:spPr>
        <p:txBody>
          <a:bodyPr wrap="square" rtlCol="0">
            <a:spAutoFit/>
          </a:bodyPr>
          <a:lstStyle/>
          <a:p>
            <a:pPr algn="ctr"/>
            <a:r>
              <a:rPr lang="en-GB" sz="4000" dirty="0"/>
              <a:t>Support for Staff</a:t>
            </a:r>
          </a:p>
        </p:txBody>
      </p:sp>
      <p:sp>
        <p:nvSpPr>
          <p:cNvPr id="2" name="TextBox 1"/>
          <p:cNvSpPr txBox="1"/>
          <p:nvPr/>
        </p:nvSpPr>
        <p:spPr>
          <a:xfrm>
            <a:off x="467544" y="1544598"/>
            <a:ext cx="8064896" cy="3693319"/>
          </a:xfrm>
          <a:prstGeom prst="rect">
            <a:avLst/>
          </a:prstGeom>
          <a:noFill/>
        </p:spPr>
        <p:txBody>
          <a:bodyPr wrap="square" rtlCol="0">
            <a:spAutoFit/>
          </a:bodyPr>
          <a:lstStyle/>
          <a:p>
            <a:endParaRPr lang="en-GB" dirty="0"/>
          </a:p>
          <a:p>
            <a:endParaRPr lang="en-GB" dirty="0"/>
          </a:p>
          <a:p>
            <a:r>
              <a:rPr lang="en-GB" dirty="0"/>
              <a:t>Schools in Mind is a free network for school staff hosted by Anna Freud, the network shares academic and clinical expertise regarding wellbeing and mental health issues for schools</a:t>
            </a:r>
          </a:p>
          <a:p>
            <a:endParaRPr lang="en-GB" dirty="0"/>
          </a:p>
          <a:p>
            <a:r>
              <a:rPr lang="en-GB" dirty="0">
                <a:hlinkClick r:id="rId3"/>
              </a:rPr>
              <a:t>www.mentalhealthyschools.org.uk</a:t>
            </a:r>
            <a:endParaRPr lang="en-GB" dirty="0"/>
          </a:p>
          <a:p>
            <a:r>
              <a:rPr lang="en-GB" dirty="0">
                <a:hlinkClick r:id="rId4"/>
              </a:rPr>
              <a:t>www.mindfulteachers.org</a:t>
            </a:r>
            <a:endParaRPr lang="en-GB" dirty="0"/>
          </a:p>
          <a:p>
            <a:r>
              <a:rPr lang="en-GB" dirty="0">
                <a:hlinkClick r:id="rId5"/>
              </a:rPr>
              <a:t>www.remploy.co.uk/</a:t>
            </a:r>
            <a:r>
              <a:rPr lang="en-GB" dirty="0"/>
              <a:t> Access to work mental health support services</a:t>
            </a:r>
          </a:p>
          <a:p>
            <a:endParaRPr lang="en-GB" dirty="0"/>
          </a:p>
          <a:p>
            <a:r>
              <a:rPr lang="en-GB" b="1" dirty="0"/>
              <a:t>Education Support Free 24/7 helpline: 08000 562 561 </a:t>
            </a:r>
          </a:p>
          <a:p>
            <a:r>
              <a:rPr lang="en-US" b="1" dirty="0"/>
              <a:t>Education support offer counselling</a:t>
            </a:r>
            <a:endParaRPr lang="en-GB" b="1" dirty="0"/>
          </a:p>
          <a:p>
            <a:endParaRPr lang="en-GB" dirty="0"/>
          </a:p>
        </p:txBody>
      </p:sp>
      <p:pic>
        <p:nvPicPr>
          <p:cNvPr id="6" name="Picture 5"/>
          <p:cNvPicPr>
            <a:picLocks noChangeAspect="1"/>
          </p:cNvPicPr>
          <p:nvPr/>
        </p:nvPicPr>
        <p:blipFill>
          <a:blip r:embed="rId6"/>
          <a:stretch>
            <a:fillRect/>
          </a:stretch>
        </p:blipFill>
        <p:spPr>
          <a:xfrm>
            <a:off x="6068673" y="4365104"/>
            <a:ext cx="2823807" cy="872813"/>
          </a:xfrm>
          <a:prstGeom prst="rect">
            <a:avLst/>
          </a:prstGeom>
        </p:spPr>
      </p:pic>
    </p:spTree>
    <p:extLst>
      <p:ext uri="{BB962C8B-B14F-4D97-AF65-F5344CB8AC3E}">
        <p14:creationId xmlns:p14="http://schemas.microsoft.com/office/powerpoint/2010/main" val="3916719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228184" y="5589240"/>
            <a:ext cx="2448272" cy="1076727"/>
          </a:xfrm>
          <a:prstGeom prst="rect">
            <a:avLst/>
          </a:prstGeom>
        </p:spPr>
      </p:pic>
      <p:sp>
        <p:nvSpPr>
          <p:cNvPr id="3" name="Title 1"/>
          <p:cNvSpPr txBox="1">
            <a:spLocks/>
          </p:cNvSpPr>
          <p:nvPr/>
        </p:nvSpPr>
        <p:spPr bwMode="auto">
          <a:xfrm>
            <a:off x="0" y="821591"/>
            <a:ext cx="9144000" cy="778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b="1" spc="200" dirty="0">
                <a:latin typeface="+mj-lt"/>
                <a:ea typeface="+mj-ea"/>
                <a:cs typeface="Segoe UI" pitchFamily="34" charset="0"/>
              </a:rPr>
              <a:t>Access to Work Mental Health Support Service</a:t>
            </a:r>
            <a:endParaRPr lang="en-GB" altLang="en-US" b="1" u="sng" dirty="0">
              <a:latin typeface="+mj-lt"/>
              <a:cs typeface="Arial" panose="020B0604020202020204" pitchFamily="34" charset="0"/>
            </a:endParaRPr>
          </a:p>
        </p:txBody>
      </p:sp>
      <p:sp>
        <p:nvSpPr>
          <p:cNvPr id="4" name="Rectangle 3"/>
          <p:cNvSpPr/>
          <p:nvPr/>
        </p:nvSpPr>
        <p:spPr>
          <a:xfrm>
            <a:off x="395536" y="2132856"/>
            <a:ext cx="8280920" cy="2554545"/>
          </a:xfrm>
          <a:prstGeom prst="rect">
            <a:avLst/>
          </a:prstGeom>
        </p:spPr>
        <p:txBody>
          <a:bodyPr wrap="square">
            <a:spAutoFit/>
          </a:bodyPr>
          <a:lstStyle/>
          <a:p>
            <a:r>
              <a:rPr lang="en-US" sz="3200" dirty="0"/>
              <a:t>This confidential service delivered by Remploy is funded by the </a:t>
            </a:r>
            <a:r>
              <a:rPr lang="en-US" sz="3200" dirty="0">
                <a:hlinkClick r:id="rId4"/>
              </a:rPr>
              <a:t>Department for Work and Pensions</a:t>
            </a:r>
            <a:r>
              <a:rPr lang="en-US" sz="3200" dirty="0"/>
              <a:t> and is available at no charge to any employees with depression, anxiety, stress or other mental health issues affecting their work.</a:t>
            </a:r>
          </a:p>
        </p:txBody>
      </p:sp>
    </p:spTree>
    <p:extLst>
      <p:ext uri="{BB962C8B-B14F-4D97-AF65-F5344CB8AC3E}">
        <p14:creationId xmlns:p14="http://schemas.microsoft.com/office/powerpoint/2010/main" val="2299542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M:\Graphic Design\Contracts\ATW MHSS 2018\Marketing Materials\R287 ATW MHSS Powerpoint Template Oct 18\Assets\Brai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3631" y="2369359"/>
            <a:ext cx="2562616" cy="232255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1447961" y="1634339"/>
            <a:ext cx="1661723" cy="664689"/>
          </a:xfrm>
          <a:prstGeom prst="roundRect">
            <a:avLst/>
          </a:prstGeom>
          <a:ln>
            <a:solidFill>
              <a:srgbClr val="CA582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92" dirty="0">
                <a:solidFill>
                  <a:schemeClr val="tx1"/>
                </a:solidFill>
                <a:latin typeface="Arial" panose="020B0604020202020204" pitchFamily="34" charset="0"/>
                <a:cs typeface="Arial" panose="020B0604020202020204" pitchFamily="34" charset="0"/>
              </a:rPr>
              <a:t>Dealing with change</a:t>
            </a:r>
          </a:p>
        </p:txBody>
      </p:sp>
      <p:sp>
        <p:nvSpPr>
          <p:cNvPr id="4" name="Rounded Rectangle 3"/>
          <p:cNvSpPr/>
          <p:nvPr/>
        </p:nvSpPr>
        <p:spPr>
          <a:xfrm>
            <a:off x="982678" y="2398732"/>
            <a:ext cx="1661723" cy="664689"/>
          </a:xfrm>
          <a:prstGeom prst="roundRect">
            <a:avLst/>
          </a:prstGeom>
          <a:ln>
            <a:solidFill>
              <a:srgbClr val="CA582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92" dirty="0">
                <a:solidFill>
                  <a:schemeClr val="tx1"/>
                </a:solidFill>
                <a:latin typeface="Arial" panose="020B0604020202020204" pitchFamily="34" charset="0"/>
                <a:cs typeface="Arial" panose="020B0604020202020204" pitchFamily="34" charset="0"/>
              </a:rPr>
              <a:t>Communication and working with others</a:t>
            </a:r>
          </a:p>
        </p:txBody>
      </p:sp>
      <p:sp>
        <p:nvSpPr>
          <p:cNvPr id="5" name="Rounded Rectangle 4"/>
          <p:cNvSpPr/>
          <p:nvPr/>
        </p:nvSpPr>
        <p:spPr>
          <a:xfrm>
            <a:off x="583865" y="3143414"/>
            <a:ext cx="1661723" cy="664689"/>
          </a:xfrm>
          <a:prstGeom prst="roundRect">
            <a:avLst/>
          </a:prstGeom>
          <a:ln>
            <a:solidFill>
              <a:srgbClr val="CA582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92" dirty="0">
                <a:solidFill>
                  <a:schemeClr val="tx1"/>
                </a:solidFill>
                <a:latin typeface="Arial" panose="020B0604020202020204" pitchFamily="34" charset="0"/>
                <a:cs typeface="Arial" panose="020B0604020202020204" pitchFamily="34" charset="0"/>
              </a:rPr>
              <a:t>Time </a:t>
            </a:r>
            <a:br>
              <a:rPr lang="en-GB" sz="1292" dirty="0">
                <a:solidFill>
                  <a:schemeClr val="tx1"/>
                </a:solidFill>
                <a:latin typeface="Arial" panose="020B0604020202020204" pitchFamily="34" charset="0"/>
                <a:cs typeface="Arial" panose="020B0604020202020204" pitchFamily="34" charset="0"/>
              </a:rPr>
            </a:br>
            <a:r>
              <a:rPr lang="en-GB" sz="1292" dirty="0">
                <a:solidFill>
                  <a:schemeClr val="tx1"/>
                </a:solidFill>
                <a:latin typeface="Arial" panose="020B0604020202020204" pitchFamily="34" charset="0"/>
                <a:cs typeface="Arial" panose="020B0604020202020204" pitchFamily="34" charset="0"/>
              </a:rPr>
              <a:t>management</a:t>
            </a:r>
          </a:p>
        </p:txBody>
      </p:sp>
      <p:sp>
        <p:nvSpPr>
          <p:cNvPr id="6" name="Rounded Rectangle 5"/>
          <p:cNvSpPr/>
          <p:nvPr/>
        </p:nvSpPr>
        <p:spPr>
          <a:xfrm>
            <a:off x="982678" y="3927517"/>
            <a:ext cx="1661723" cy="664689"/>
          </a:xfrm>
          <a:prstGeom prst="roundRect">
            <a:avLst/>
          </a:prstGeom>
          <a:ln>
            <a:solidFill>
              <a:srgbClr val="CA582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92" dirty="0">
                <a:solidFill>
                  <a:schemeClr val="tx1"/>
                </a:solidFill>
                <a:latin typeface="Arial" panose="020B0604020202020204" pitchFamily="34" charset="0"/>
                <a:cs typeface="Arial" panose="020B0604020202020204" pitchFamily="34" charset="0"/>
              </a:rPr>
              <a:t>Organisation planning and prioritisation</a:t>
            </a:r>
          </a:p>
        </p:txBody>
      </p:sp>
      <p:sp>
        <p:nvSpPr>
          <p:cNvPr id="7" name="Striped Right Arrow 6"/>
          <p:cNvSpPr/>
          <p:nvPr/>
        </p:nvSpPr>
        <p:spPr>
          <a:xfrm rot="1427997">
            <a:off x="3240247" y="1851670"/>
            <a:ext cx="398814" cy="425231"/>
          </a:xfrm>
          <a:prstGeom prst="stripedRightArrow">
            <a:avLst/>
          </a:prstGeom>
          <a:solidFill>
            <a:srgbClr val="66B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8" name="Striped Right Arrow 7"/>
          <p:cNvSpPr/>
          <p:nvPr/>
        </p:nvSpPr>
        <p:spPr>
          <a:xfrm>
            <a:off x="2710870" y="2518461"/>
            <a:ext cx="398814" cy="425231"/>
          </a:xfrm>
          <a:prstGeom prst="stripedRightArrow">
            <a:avLst/>
          </a:prstGeom>
          <a:solidFill>
            <a:srgbClr val="66B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9" name="Striped Right Arrow 8"/>
          <p:cNvSpPr/>
          <p:nvPr/>
        </p:nvSpPr>
        <p:spPr>
          <a:xfrm>
            <a:off x="2312056" y="3323496"/>
            <a:ext cx="398814" cy="425231"/>
          </a:xfrm>
          <a:prstGeom prst="stripedRightArrow">
            <a:avLst/>
          </a:prstGeom>
          <a:solidFill>
            <a:srgbClr val="66B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10" name="Striped Right Arrow 9"/>
          <p:cNvSpPr/>
          <p:nvPr/>
        </p:nvSpPr>
        <p:spPr>
          <a:xfrm>
            <a:off x="2710870" y="4067272"/>
            <a:ext cx="398814" cy="425231"/>
          </a:xfrm>
          <a:prstGeom prst="stripedRightArrow">
            <a:avLst/>
          </a:prstGeom>
          <a:solidFill>
            <a:srgbClr val="66B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11" name="Rounded Rectangle 10"/>
          <p:cNvSpPr/>
          <p:nvPr/>
        </p:nvSpPr>
        <p:spPr>
          <a:xfrm>
            <a:off x="1447961" y="4691910"/>
            <a:ext cx="1661723" cy="664689"/>
          </a:xfrm>
          <a:prstGeom prst="roundRect">
            <a:avLst/>
          </a:prstGeom>
          <a:ln>
            <a:solidFill>
              <a:srgbClr val="CA582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92" dirty="0">
                <a:solidFill>
                  <a:schemeClr val="tx1"/>
                </a:solidFill>
                <a:latin typeface="Arial" panose="020B0604020202020204" pitchFamily="34" charset="0"/>
                <a:cs typeface="Arial" panose="020B0604020202020204" pitchFamily="34" charset="0"/>
              </a:rPr>
              <a:t>Taking </a:t>
            </a:r>
            <a:br>
              <a:rPr lang="en-GB" sz="1292" dirty="0">
                <a:solidFill>
                  <a:schemeClr val="tx1"/>
                </a:solidFill>
                <a:latin typeface="Arial" panose="020B0604020202020204" pitchFamily="34" charset="0"/>
                <a:cs typeface="Arial" panose="020B0604020202020204" pitchFamily="34" charset="0"/>
              </a:rPr>
            </a:br>
            <a:r>
              <a:rPr lang="en-GB" sz="1292" dirty="0">
                <a:solidFill>
                  <a:schemeClr val="tx1"/>
                </a:solidFill>
                <a:latin typeface="Arial" panose="020B0604020202020204" pitchFamily="34" charset="0"/>
                <a:cs typeface="Arial" panose="020B0604020202020204" pitchFamily="34" charset="0"/>
              </a:rPr>
              <a:t>instructions</a:t>
            </a:r>
          </a:p>
        </p:txBody>
      </p:sp>
      <p:sp>
        <p:nvSpPr>
          <p:cNvPr id="12" name="Striped Right Arrow 11"/>
          <p:cNvSpPr/>
          <p:nvPr/>
        </p:nvSpPr>
        <p:spPr>
          <a:xfrm rot="19966952">
            <a:off x="3233925" y="4797238"/>
            <a:ext cx="398814" cy="425231"/>
          </a:xfrm>
          <a:prstGeom prst="stripedRightArrow">
            <a:avLst/>
          </a:prstGeom>
          <a:solidFill>
            <a:srgbClr val="66B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13" name="Rounded Rectangle 12"/>
          <p:cNvSpPr/>
          <p:nvPr/>
        </p:nvSpPr>
        <p:spPr>
          <a:xfrm>
            <a:off x="6167254" y="1634339"/>
            <a:ext cx="1661723" cy="664689"/>
          </a:xfrm>
          <a:prstGeom prst="roundRect">
            <a:avLst/>
          </a:prstGeom>
          <a:ln>
            <a:solidFill>
              <a:srgbClr val="CA582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92" dirty="0">
                <a:solidFill>
                  <a:schemeClr val="tx1"/>
                </a:solidFill>
                <a:latin typeface="Arial" panose="020B0604020202020204" pitchFamily="34" charset="0"/>
                <a:cs typeface="Arial" panose="020B0604020202020204" pitchFamily="34" charset="0"/>
              </a:rPr>
              <a:t>Relaxation </a:t>
            </a:r>
            <a:br>
              <a:rPr lang="en-GB" sz="1292" dirty="0">
                <a:solidFill>
                  <a:schemeClr val="tx1"/>
                </a:solidFill>
                <a:latin typeface="Arial" panose="020B0604020202020204" pitchFamily="34" charset="0"/>
                <a:cs typeface="Arial" panose="020B0604020202020204" pitchFamily="34" charset="0"/>
              </a:rPr>
            </a:br>
            <a:r>
              <a:rPr lang="en-GB" sz="1292" dirty="0">
                <a:solidFill>
                  <a:schemeClr val="tx1"/>
                </a:solidFill>
                <a:latin typeface="Arial" panose="020B0604020202020204" pitchFamily="34" charset="0"/>
                <a:cs typeface="Arial" panose="020B0604020202020204" pitchFamily="34" charset="0"/>
              </a:rPr>
              <a:t>and fatigue management</a:t>
            </a:r>
          </a:p>
        </p:txBody>
      </p:sp>
      <p:sp>
        <p:nvSpPr>
          <p:cNvPr id="14" name="Rounded Rectangle 13"/>
          <p:cNvSpPr/>
          <p:nvPr/>
        </p:nvSpPr>
        <p:spPr>
          <a:xfrm>
            <a:off x="6699006" y="2398732"/>
            <a:ext cx="1661723" cy="664689"/>
          </a:xfrm>
          <a:prstGeom prst="roundRect">
            <a:avLst/>
          </a:prstGeom>
          <a:ln>
            <a:solidFill>
              <a:srgbClr val="CA582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92" dirty="0">
                <a:solidFill>
                  <a:schemeClr val="tx1"/>
                </a:solidFill>
                <a:latin typeface="Arial" panose="020B0604020202020204" pitchFamily="34" charset="0"/>
                <a:cs typeface="Arial" panose="020B0604020202020204" pitchFamily="34" charset="0"/>
              </a:rPr>
              <a:t>Memory aids </a:t>
            </a:r>
            <a:br>
              <a:rPr lang="en-GB" sz="1292" dirty="0">
                <a:solidFill>
                  <a:schemeClr val="tx1"/>
                </a:solidFill>
                <a:latin typeface="Arial" panose="020B0604020202020204" pitchFamily="34" charset="0"/>
                <a:cs typeface="Arial" panose="020B0604020202020204" pitchFamily="34" charset="0"/>
              </a:rPr>
            </a:br>
            <a:r>
              <a:rPr lang="en-GB" sz="1292" dirty="0">
                <a:solidFill>
                  <a:schemeClr val="tx1"/>
                </a:solidFill>
                <a:latin typeface="Arial" panose="020B0604020202020204" pitchFamily="34" charset="0"/>
                <a:cs typeface="Arial" panose="020B0604020202020204" pitchFamily="34" charset="0"/>
              </a:rPr>
              <a:t>and strategies</a:t>
            </a:r>
          </a:p>
        </p:txBody>
      </p:sp>
      <p:sp>
        <p:nvSpPr>
          <p:cNvPr id="15" name="Striped Right Arrow 14"/>
          <p:cNvSpPr/>
          <p:nvPr/>
        </p:nvSpPr>
        <p:spPr>
          <a:xfrm rot="9762361">
            <a:off x="5611046" y="1838948"/>
            <a:ext cx="398814" cy="425231"/>
          </a:xfrm>
          <a:prstGeom prst="stripedRightArrow">
            <a:avLst/>
          </a:prstGeom>
          <a:solidFill>
            <a:srgbClr val="66B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16" name="Striped Right Arrow 15"/>
          <p:cNvSpPr/>
          <p:nvPr/>
        </p:nvSpPr>
        <p:spPr>
          <a:xfrm flipH="1">
            <a:off x="6271801" y="2518461"/>
            <a:ext cx="360736" cy="425231"/>
          </a:xfrm>
          <a:prstGeom prst="stripedRightArrow">
            <a:avLst/>
          </a:prstGeom>
          <a:solidFill>
            <a:srgbClr val="66B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17" name="Rounded Rectangle 16"/>
          <p:cNvSpPr/>
          <p:nvPr/>
        </p:nvSpPr>
        <p:spPr>
          <a:xfrm>
            <a:off x="7164288" y="3143414"/>
            <a:ext cx="1661723" cy="664689"/>
          </a:xfrm>
          <a:prstGeom prst="roundRect">
            <a:avLst/>
          </a:prstGeom>
          <a:ln>
            <a:solidFill>
              <a:srgbClr val="CA582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92" dirty="0">
                <a:solidFill>
                  <a:schemeClr val="tx1"/>
                </a:solidFill>
                <a:latin typeface="Arial" panose="020B0604020202020204" pitchFamily="34" charset="0"/>
                <a:cs typeface="Arial" panose="020B0604020202020204" pitchFamily="34" charset="0"/>
              </a:rPr>
              <a:t>Management of treatment and medication</a:t>
            </a:r>
          </a:p>
        </p:txBody>
      </p:sp>
      <p:sp>
        <p:nvSpPr>
          <p:cNvPr id="18" name="Striped Right Arrow 17"/>
          <p:cNvSpPr/>
          <p:nvPr/>
        </p:nvSpPr>
        <p:spPr>
          <a:xfrm flipH="1">
            <a:off x="6737084" y="3282853"/>
            <a:ext cx="360736" cy="425231"/>
          </a:xfrm>
          <a:prstGeom prst="stripedRightArrow">
            <a:avLst/>
          </a:prstGeom>
          <a:solidFill>
            <a:srgbClr val="66B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19" name="Rounded Rectangle 18"/>
          <p:cNvSpPr/>
          <p:nvPr/>
        </p:nvSpPr>
        <p:spPr>
          <a:xfrm>
            <a:off x="6699006" y="3927517"/>
            <a:ext cx="1661723" cy="664689"/>
          </a:xfrm>
          <a:prstGeom prst="roundRect">
            <a:avLst/>
          </a:prstGeom>
          <a:ln>
            <a:solidFill>
              <a:srgbClr val="CA582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92" dirty="0">
                <a:solidFill>
                  <a:schemeClr val="tx1"/>
                </a:solidFill>
                <a:latin typeface="Arial" panose="020B0604020202020204" pitchFamily="34" charset="0"/>
                <a:cs typeface="Arial" panose="020B0604020202020204" pitchFamily="34" charset="0"/>
              </a:rPr>
              <a:t>Mood and behaviour management</a:t>
            </a:r>
          </a:p>
        </p:txBody>
      </p:sp>
      <p:sp>
        <p:nvSpPr>
          <p:cNvPr id="20" name="Striped Right Arrow 19"/>
          <p:cNvSpPr/>
          <p:nvPr/>
        </p:nvSpPr>
        <p:spPr>
          <a:xfrm flipH="1">
            <a:off x="6271801" y="4067272"/>
            <a:ext cx="360736" cy="425231"/>
          </a:xfrm>
          <a:prstGeom prst="stripedRightArrow">
            <a:avLst/>
          </a:prstGeom>
          <a:solidFill>
            <a:srgbClr val="66B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21" name="Rounded Rectangle 20"/>
          <p:cNvSpPr/>
          <p:nvPr/>
        </p:nvSpPr>
        <p:spPr>
          <a:xfrm>
            <a:off x="6167254" y="4691910"/>
            <a:ext cx="1661723" cy="664689"/>
          </a:xfrm>
          <a:prstGeom prst="roundRect">
            <a:avLst/>
          </a:prstGeom>
          <a:ln>
            <a:solidFill>
              <a:srgbClr val="CA582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292" dirty="0">
                <a:solidFill>
                  <a:schemeClr val="tx1"/>
                </a:solidFill>
                <a:latin typeface="Arial" panose="020B0604020202020204" pitchFamily="34" charset="0"/>
                <a:cs typeface="Arial" panose="020B0604020202020204" pitchFamily="34" charset="0"/>
              </a:rPr>
              <a:t>Anxiety and stress management</a:t>
            </a:r>
          </a:p>
        </p:txBody>
      </p:sp>
      <p:sp>
        <p:nvSpPr>
          <p:cNvPr id="22" name="Striped Right Arrow 21"/>
          <p:cNvSpPr/>
          <p:nvPr/>
        </p:nvSpPr>
        <p:spPr>
          <a:xfrm rot="1849636" flipH="1">
            <a:off x="5622750" y="4791891"/>
            <a:ext cx="402171" cy="425231"/>
          </a:xfrm>
          <a:prstGeom prst="stripedRightArrow">
            <a:avLst/>
          </a:prstGeom>
          <a:solidFill>
            <a:srgbClr val="66B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23" name="Title 1"/>
          <p:cNvSpPr txBox="1">
            <a:spLocks/>
          </p:cNvSpPr>
          <p:nvPr/>
        </p:nvSpPr>
        <p:spPr>
          <a:xfrm>
            <a:off x="317989" y="692697"/>
            <a:ext cx="8508022" cy="864096"/>
          </a:xfr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t>Coping strategies</a:t>
            </a:r>
          </a:p>
        </p:txBody>
      </p:sp>
      <p:pic>
        <p:nvPicPr>
          <p:cNvPr id="24" name="Picture 23"/>
          <p:cNvPicPr>
            <a:picLocks noChangeAspect="1"/>
          </p:cNvPicPr>
          <p:nvPr/>
        </p:nvPicPr>
        <p:blipFill>
          <a:blip r:embed="rId3"/>
          <a:stretch>
            <a:fillRect/>
          </a:stretch>
        </p:blipFill>
        <p:spPr>
          <a:xfrm>
            <a:off x="6435144" y="5589240"/>
            <a:ext cx="2448272" cy="1076727"/>
          </a:xfrm>
          <a:prstGeom prst="rect">
            <a:avLst/>
          </a:prstGeom>
        </p:spPr>
      </p:pic>
    </p:spTree>
    <p:extLst>
      <p:ext uri="{BB962C8B-B14F-4D97-AF65-F5344CB8AC3E}">
        <p14:creationId xmlns:p14="http://schemas.microsoft.com/office/powerpoint/2010/main" val="2824215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435144" y="5589240"/>
            <a:ext cx="2448272" cy="1076727"/>
          </a:xfrm>
          <a:prstGeom prst="rect">
            <a:avLst/>
          </a:prstGeom>
        </p:spPr>
      </p:pic>
      <p:sp>
        <p:nvSpPr>
          <p:cNvPr id="3" name="Title 1"/>
          <p:cNvSpPr txBox="1">
            <a:spLocks/>
          </p:cNvSpPr>
          <p:nvPr/>
        </p:nvSpPr>
        <p:spPr bwMode="auto">
          <a:xfrm>
            <a:off x="0" y="821591"/>
            <a:ext cx="9144000" cy="778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b="1" spc="200" dirty="0">
                <a:latin typeface="+mj-lt"/>
                <a:ea typeface="+mj-ea"/>
                <a:cs typeface="Segoe UI" pitchFamily="34" charset="0"/>
              </a:rPr>
              <a:t>Access to Work Mental Health Support Service</a:t>
            </a:r>
            <a:endParaRPr lang="en-GB" altLang="en-US" b="1" u="sng" dirty="0">
              <a:latin typeface="+mj-lt"/>
              <a:cs typeface="Arial" panose="020B0604020202020204" pitchFamily="34" charset="0"/>
            </a:endParaRPr>
          </a:p>
        </p:txBody>
      </p:sp>
      <p:sp>
        <p:nvSpPr>
          <p:cNvPr id="4" name="Rectangle 3"/>
          <p:cNvSpPr/>
          <p:nvPr/>
        </p:nvSpPr>
        <p:spPr>
          <a:xfrm>
            <a:off x="242456" y="1865540"/>
            <a:ext cx="8640960" cy="3416320"/>
          </a:xfrm>
          <a:prstGeom prst="rect">
            <a:avLst/>
          </a:prstGeom>
        </p:spPr>
        <p:txBody>
          <a:bodyPr wrap="square">
            <a:spAutoFit/>
          </a:bodyPr>
          <a:lstStyle/>
          <a:p>
            <a:r>
              <a:rPr lang="en-US" sz="3200" b="1" dirty="0"/>
              <a:t>Our specialist advisers provide:</a:t>
            </a:r>
          </a:p>
          <a:p>
            <a:endParaRPr lang="en-US" sz="2400" dirty="0"/>
          </a:p>
          <a:p>
            <a:pPr marL="342900" indent="-342900">
              <a:buFont typeface="Arial" panose="020B0604020202020204" pitchFamily="34" charset="0"/>
              <a:buChar char="•"/>
            </a:pPr>
            <a:r>
              <a:rPr lang="en-US" sz="2400" dirty="0"/>
              <a:t>Tailored work-focused mental health support for nine months</a:t>
            </a:r>
          </a:p>
          <a:p>
            <a:endParaRPr lang="en-US" sz="1000" dirty="0"/>
          </a:p>
          <a:p>
            <a:pPr marL="342900" indent="-342900">
              <a:buFont typeface="Arial" panose="020B0604020202020204" pitchFamily="34" charset="0"/>
              <a:buChar char="•"/>
            </a:pPr>
            <a:r>
              <a:rPr lang="en-US" sz="2400" dirty="0"/>
              <a:t>Suitable coping strategies</a:t>
            </a:r>
          </a:p>
          <a:p>
            <a:endParaRPr lang="en-US" sz="1000" dirty="0"/>
          </a:p>
          <a:p>
            <a:pPr marL="342900" indent="-342900">
              <a:buFont typeface="Arial" panose="020B0604020202020204" pitchFamily="34" charset="0"/>
              <a:buChar char="•"/>
            </a:pPr>
            <a:r>
              <a:rPr lang="en-US" sz="2400" dirty="0"/>
              <a:t>A support plan to keep them in, or return to work</a:t>
            </a:r>
          </a:p>
          <a:p>
            <a:endParaRPr lang="en-US" sz="1000" dirty="0"/>
          </a:p>
          <a:p>
            <a:pPr marL="342900" indent="-342900">
              <a:buFont typeface="Arial" panose="020B0604020202020204" pitchFamily="34" charset="0"/>
              <a:buChar char="•"/>
            </a:pPr>
            <a:r>
              <a:rPr lang="en-US" sz="2400" dirty="0"/>
              <a:t>Ideas for workplace adjustments to help them fulfil their role</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sz="2400" dirty="0"/>
              <a:t>Practical advice to support those with a mental health condition</a:t>
            </a:r>
          </a:p>
        </p:txBody>
      </p:sp>
      <p:sp>
        <p:nvSpPr>
          <p:cNvPr id="5" name="Rectangle 4"/>
          <p:cNvSpPr/>
          <p:nvPr/>
        </p:nvSpPr>
        <p:spPr>
          <a:xfrm>
            <a:off x="261784" y="5262780"/>
            <a:ext cx="8064896" cy="646331"/>
          </a:xfrm>
          <a:prstGeom prst="rect">
            <a:avLst/>
          </a:prstGeom>
        </p:spPr>
        <p:txBody>
          <a:bodyPr wrap="square">
            <a:spAutoFit/>
          </a:bodyPr>
          <a:lstStyle/>
          <a:p>
            <a:r>
              <a:rPr lang="en-GB" dirty="0">
                <a:hlinkClick r:id="rId4"/>
              </a:rPr>
              <a:t>https://www.remploy.co.uk/employers/mental-health-and-wellbeing/workplace-mental-health-support-service-employers</a:t>
            </a:r>
            <a:r>
              <a:rPr lang="en-GB" dirty="0"/>
              <a:t> </a:t>
            </a:r>
          </a:p>
        </p:txBody>
      </p:sp>
    </p:spTree>
    <p:extLst>
      <p:ext uri="{BB962C8B-B14F-4D97-AF65-F5344CB8AC3E}">
        <p14:creationId xmlns:p14="http://schemas.microsoft.com/office/powerpoint/2010/main" val="26755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5840" y="638428"/>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Self-Help</a:t>
            </a:r>
            <a:endParaRPr lang="en-GB" altLang="en-US" sz="4400" b="1" u="sng" dirty="0">
              <a:latin typeface="+mj-lt"/>
              <a:cs typeface="Arial" panose="020B0604020202020204" pitchFamily="34" charset="0"/>
            </a:endParaRPr>
          </a:p>
        </p:txBody>
      </p:sp>
      <p:sp>
        <p:nvSpPr>
          <p:cNvPr id="5" name="Content Placeholder 2"/>
          <p:cNvSpPr txBox="1">
            <a:spLocks/>
          </p:cNvSpPr>
          <p:nvPr/>
        </p:nvSpPr>
        <p:spPr bwMode="auto">
          <a:xfrm>
            <a:off x="179512" y="1596929"/>
            <a:ext cx="8517632" cy="430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lvl="1" indent="0">
              <a:spcBef>
                <a:spcPct val="0"/>
              </a:spcBef>
              <a:buNone/>
            </a:pPr>
            <a:endParaRPr lang="en-GB" altLang="en-US" sz="1600" dirty="0">
              <a:latin typeface="Arial" panose="020B0604020202020204" pitchFamily="34" charset="0"/>
              <a:cs typeface="Arial" panose="020B0604020202020204" pitchFamily="34" charset="0"/>
            </a:endParaRPr>
          </a:p>
          <a:p>
            <a:pPr>
              <a:spcBef>
                <a:spcPct val="0"/>
              </a:spcBef>
              <a:buNone/>
            </a:pPr>
            <a:endParaRPr lang="en-GB" altLang="en-US" sz="20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3"/>
          <a:stretch>
            <a:fillRect/>
          </a:stretch>
        </p:blipFill>
        <p:spPr>
          <a:xfrm>
            <a:off x="4081314" y="4035350"/>
            <a:ext cx="1446418" cy="2046304"/>
          </a:xfrm>
          <a:prstGeom prst="rect">
            <a:avLst/>
          </a:prstGeom>
          <a:ln>
            <a:solidFill>
              <a:srgbClr val="00B0F0"/>
            </a:solidFill>
          </a:ln>
        </p:spPr>
      </p:pic>
      <p:pic>
        <p:nvPicPr>
          <p:cNvPr id="7" name="Picture 6"/>
          <p:cNvPicPr>
            <a:picLocks noChangeAspect="1"/>
          </p:cNvPicPr>
          <p:nvPr/>
        </p:nvPicPr>
        <p:blipFill rotWithShape="1">
          <a:blip r:embed="rId4"/>
          <a:srcRect l="61963" t="9100" r="21242" b="4102"/>
          <a:stretch/>
        </p:blipFill>
        <p:spPr>
          <a:xfrm>
            <a:off x="6264754" y="1825900"/>
            <a:ext cx="2578950" cy="4380683"/>
          </a:xfrm>
          <a:prstGeom prst="rect">
            <a:avLst/>
          </a:prstGeom>
        </p:spPr>
      </p:pic>
      <p:pic>
        <p:nvPicPr>
          <p:cNvPr id="3" name="Picture 2"/>
          <p:cNvPicPr>
            <a:picLocks noChangeAspect="1"/>
          </p:cNvPicPr>
          <p:nvPr/>
        </p:nvPicPr>
        <p:blipFill>
          <a:blip r:embed="rId5"/>
          <a:stretch>
            <a:fillRect/>
          </a:stretch>
        </p:blipFill>
        <p:spPr>
          <a:xfrm>
            <a:off x="323528" y="1781428"/>
            <a:ext cx="1416959" cy="2008748"/>
          </a:xfrm>
          <a:prstGeom prst="rect">
            <a:avLst/>
          </a:prstGeom>
          <a:ln>
            <a:solidFill>
              <a:srgbClr val="00B0F0"/>
            </a:solidFill>
          </a:ln>
        </p:spPr>
      </p:pic>
      <p:pic>
        <p:nvPicPr>
          <p:cNvPr id="6" name="Picture 5"/>
          <p:cNvPicPr>
            <a:picLocks noChangeAspect="1"/>
          </p:cNvPicPr>
          <p:nvPr/>
        </p:nvPicPr>
        <p:blipFill>
          <a:blip r:embed="rId6"/>
          <a:stretch>
            <a:fillRect/>
          </a:stretch>
        </p:blipFill>
        <p:spPr>
          <a:xfrm>
            <a:off x="323528" y="3930859"/>
            <a:ext cx="1416959" cy="2008748"/>
          </a:xfrm>
          <a:prstGeom prst="rect">
            <a:avLst/>
          </a:prstGeom>
          <a:ln>
            <a:solidFill>
              <a:srgbClr val="00B0F0"/>
            </a:solidFill>
          </a:ln>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38938" y="1780611"/>
            <a:ext cx="1409695" cy="2009565"/>
          </a:xfrm>
          <a:prstGeom prst="rect">
            <a:avLst/>
          </a:prstGeom>
          <a:ln>
            <a:solidFill>
              <a:srgbClr val="00B0F0"/>
            </a:solidFill>
          </a:ln>
        </p:spPr>
      </p:pic>
      <p:pic>
        <p:nvPicPr>
          <p:cNvPr id="11" name="Picture 10"/>
          <p:cNvPicPr>
            <a:picLocks noChangeAspect="1"/>
          </p:cNvPicPr>
          <p:nvPr/>
        </p:nvPicPr>
        <p:blipFill>
          <a:blip r:embed="rId8"/>
          <a:stretch>
            <a:fillRect/>
          </a:stretch>
        </p:blipFill>
        <p:spPr>
          <a:xfrm>
            <a:off x="1838937" y="3930859"/>
            <a:ext cx="1428045" cy="2024464"/>
          </a:xfrm>
          <a:prstGeom prst="rect">
            <a:avLst/>
          </a:prstGeom>
          <a:ln>
            <a:solidFill>
              <a:srgbClr val="00B0F0"/>
            </a:solidFill>
          </a:ln>
        </p:spPr>
      </p:pic>
      <p:sp>
        <p:nvSpPr>
          <p:cNvPr id="13" name="Rectangle 12"/>
          <p:cNvSpPr/>
          <p:nvPr/>
        </p:nvSpPr>
        <p:spPr>
          <a:xfrm>
            <a:off x="5876237" y="6161294"/>
            <a:ext cx="3355983" cy="369332"/>
          </a:xfrm>
          <a:prstGeom prst="rect">
            <a:avLst/>
          </a:prstGeom>
        </p:spPr>
        <p:txBody>
          <a:bodyPr wrap="none">
            <a:spAutoFit/>
          </a:bodyPr>
          <a:lstStyle/>
          <a:p>
            <a:r>
              <a:rPr lang="en-GB" dirty="0">
                <a:hlinkClick r:id="rId9"/>
              </a:rPr>
              <a:t>https://web.ntw.nhs.uk/selfhelp/</a:t>
            </a:r>
            <a:r>
              <a:rPr lang="en-GB" dirty="0"/>
              <a:t> </a:t>
            </a:r>
          </a:p>
        </p:txBody>
      </p:sp>
      <p:sp>
        <p:nvSpPr>
          <p:cNvPr id="2" name="Rectangle 1"/>
          <p:cNvSpPr/>
          <p:nvPr/>
        </p:nvSpPr>
        <p:spPr>
          <a:xfrm>
            <a:off x="-151096" y="6161294"/>
            <a:ext cx="4075023" cy="369332"/>
          </a:xfrm>
          <a:prstGeom prst="rect">
            <a:avLst/>
          </a:prstGeom>
        </p:spPr>
        <p:txBody>
          <a:bodyPr wrap="square">
            <a:spAutoFit/>
          </a:bodyPr>
          <a:lstStyle/>
          <a:p>
            <a:r>
              <a:rPr lang="en-GB" dirty="0">
                <a:hlinkClick r:id="rId10"/>
              </a:rPr>
              <a:t>https://shop.mind.org.uk/shop/booklets</a:t>
            </a:r>
            <a:r>
              <a:rPr lang="en-GB" dirty="0"/>
              <a:t> </a:t>
            </a:r>
          </a:p>
        </p:txBody>
      </p:sp>
      <p:pic>
        <p:nvPicPr>
          <p:cNvPr id="14" name="Pictur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037790" y="1771589"/>
            <a:ext cx="1533465" cy="2169110"/>
          </a:xfrm>
          <a:prstGeom prst="rect">
            <a:avLst/>
          </a:prstGeom>
        </p:spPr>
      </p:pic>
    </p:spTree>
    <p:extLst>
      <p:ext uri="{BB962C8B-B14F-4D97-AF65-F5344CB8AC3E}">
        <p14:creationId xmlns:p14="http://schemas.microsoft.com/office/powerpoint/2010/main" val="600825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79512" y="620688"/>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Reading Well</a:t>
            </a:r>
            <a:endParaRPr lang="en-GB" altLang="en-US" sz="4400" b="1" u="sng" dirty="0">
              <a:latin typeface="+mj-lt"/>
              <a:cs typeface="Arial" panose="020B0604020202020204" pitchFamily="34" charset="0"/>
            </a:endParaRPr>
          </a:p>
        </p:txBody>
      </p:sp>
      <p:pic>
        <p:nvPicPr>
          <p:cNvPr id="7" name="Picture 6"/>
          <p:cNvPicPr>
            <a:picLocks noChangeAspect="1"/>
          </p:cNvPicPr>
          <p:nvPr/>
        </p:nvPicPr>
        <p:blipFill>
          <a:blip r:embed="rId3"/>
          <a:stretch>
            <a:fillRect/>
          </a:stretch>
        </p:blipFill>
        <p:spPr>
          <a:xfrm>
            <a:off x="467544" y="2172066"/>
            <a:ext cx="1769454" cy="2651848"/>
          </a:xfrm>
          <a:prstGeom prst="rect">
            <a:avLst/>
          </a:prstGeom>
        </p:spPr>
      </p:pic>
      <p:pic>
        <p:nvPicPr>
          <p:cNvPr id="8" name="Picture 7"/>
          <p:cNvPicPr>
            <a:picLocks noChangeAspect="1"/>
          </p:cNvPicPr>
          <p:nvPr/>
        </p:nvPicPr>
        <p:blipFill>
          <a:blip r:embed="rId4"/>
          <a:stretch>
            <a:fillRect/>
          </a:stretch>
        </p:blipFill>
        <p:spPr>
          <a:xfrm>
            <a:off x="2421902" y="2172066"/>
            <a:ext cx="1862065" cy="2652626"/>
          </a:xfrm>
          <a:prstGeom prst="rect">
            <a:avLst/>
          </a:prstGeom>
        </p:spPr>
      </p:pic>
      <p:pic>
        <p:nvPicPr>
          <p:cNvPr id="9" name="Picture 8"/>
          <p:cNvPicPr>
            <a:picLocks noChangeAspect="1"/>
          </p:cNvPicPr>
          <p:nvPr/>
        </p:nvPicPr>
        <p:blipFill>
          <a:blip r:embed="rId5"/>
          <a:stretch>
            <a:fillRect/>
          </a:stretch>
        </p:blipFill>
        <p:spPr>
          <a:xfrm>
            <a:off x="4454324" y="2172066"/>
            <a:ext cx="1719629" cy="2651848"/>
          </a:xfrm>
          <a:prstGeom prst="rect">
            <a:avLst/>
          </a:prstGeom>
        </p:spPr>
      </p:pic>
      <p:pic>
        <p:nvPicPr>
          <p:cNvPr id="10" name="Picture 9"/>
          <p:cNvPicPr>
            <a:picLocks noChangeAspect="1"/>
          </p:cNvPicPr>
          <p:nvPr/>
        </p:nvPicPr>
        <p:blipFill>
          <a:blip r:embed="rId6"/>
          <a:stretch>
            <a:fillRect/>
          </a:stretch>
        </p:blipFill>
        <p:spPr>
          <a:xfrm>
            <a:off x="6708597" y="2172066"/>
            <a:ext cx="1788478" cy="2651848"/>
          </a:xfrm>
          <a:prstGeom prst="rect">
            <a:avLst/>
          </a:prstGeom>
        </p:spPr>
      </p:pic>
      <p:sp>
        <p:nvSpPr>
          <p:cNvPr id="2" name="Rectangle 1"/>
          <p:cNvSpPr/>
          <p:nvPr/>
        </p:nvSpPr>
        <p:spPr>
          <a:xfrm>
            <a:off x="3318901" y="5445224"/>
            <a:ext cx="2862963" cy="369332"/>
          </a:xfrm>
          <a:prstGeom prst="rect">
            <a:avLst/>
          </a:prstGeom>
        </p:spPr>
        <p:txBody>
          <a:bodyPr wrap="none">
            <a:spAutoFit/>
          </a:bodyPr>
          <a:lstStyle/>
          <a:p>
            <a:r>
              <a:rPr lang="en-GB" dirty="0">
                <a:hlinkClick r:id="rId7"/>
              </a:rPr>
              <a:t>https://reading-well.org.uk/</a:t>
            </a:r>
            <a:r>
              <a:rPr lang="en-GB" dirty="0"/>
              <a:t> </a:t>
            </a:r>
          </a:p>
        </p:txBody>
      </p:sp>
    </p:spTree>
    <p:extLst>
      <p:ext uri="{BB962C8B-B14F-4D97-AF65-F5344CB8AC3E}">
        <p14:creationId xmlns:p14="http://schemas.microsoft.com/office/powerpoint/2010/main" val="35456588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179512" y="620688"/>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Mindfulness Apps </a:t>
            </a:r>
            <a:endParaRPr lang="en-GB" altLang="en-US" sz="4400" b="1" u="sng" dirty="0">
              <a:latin typeface="+mj-lt"/>
              <a:cs typeface="Arial" panose="020B0604020202020204" pitchFamily="34" charset="0"/>
            </a:endParaRPr>
          </a:p>
        </p:txBody>
      </p:sp>
      <p:sp>
        <p:nvSpPr>
          <p:cNvPr id="2" name="TextBox 1"/>
          <p:cNvSpPr txBox="1"/>
          <p:nvPr/>
        </p:nvSpPr>
        <p:spPr>
          <a:xfrm>
            <a:off x="683568" y="1763688"/>
            <a:ext cx="7704856" cy="1200329"/>
          </a:xfrm>
          <a:prstGeom prst="rect">
            <a:avLst/>
          </a:prstGeom>
          <a:noFill/>
        </p:spPr>
        <p:txBody>
          <a:bodyPr wrap="square" rtlCol="0">
            <a:spAutoFit/>
          </a:bodyPr>
          <a:lstStyle/>
          <a:p>
            <a:r>
              <a:rPr lang="en-GB" dirty="0"/>
              <a:t>Mindfulness is a state of being fully awake to life; being aware and undistracted in the present moment and observing life as it unfolds without analysis or judgement.  It is about focusing attention on the here and now, rather than thinking about the past or worrying about the future.</a:t>
            </a:r>
          </a:p>
        </p:txBody>
      </p:sp>
      <p:sp>
        <p:nvSpPr>
          <p:cNvPr id="4" name="TextBox 3"/>
          <p:cNvSpPr txBox="1"/>
          <p:nvPr/>
        </p:nvSpPr>
        <p:spPr>
          <a:xfrm>
            <a:off x="218311" y="3284984"/>
            <a:ext cx="2987824" cy="307777"/>
          </a:xfrm>
          <a:prstGeom prst="rect">
            <a:avLst/>
          </a:prstGeom>
          <a:noFill/>
        </p:spPr>
        <p:txBody>
          <a:bodyPr wrap="square" rtlCol="0">
            <a:spAutoFit/>
          </a:bodyPr>
          <a:lstStyle/>
          <a:p>
            <a:pPr lvl="0" eaLnBrk="0" fontAlgn="base" hangingPunct="0">
              <a:spcBef>
                <a:spcPts val="0"/>
              </a:spcBef>
              <a:spcAft>
                <a:spcPct val="0"/>
              </a:spcAft>
              <a:buNone/>
            </a:pPr>
            <a:r>
              <a:rPr lang="en-GB" sz="1400" kern="0" dirty="0">
                <a:solidFill>
                  <a:srgbClr val="000000"/>
                </a:solidFill>
                <a:latin typeface="Arial" panose="020B0604020202020204" pitchFamily="34" charset="0"/>
                <a:cs typeface="Arial" panose="020B0604020202020204" pitchFamily="34" charset="0"/>
              </a:rPr>
              <a:t> </a:t>
            </a:r>
          </a:p>
        </p:txBody>
      </p:sp>
      <p:sp>
        <p:nvSpPr>
          <p:cNvPr id="7" name="TextBox 6"/>
          <p:cNvSpPr txBox="1"/>
          <p:nvPr/>
        </p:nvSpPr>
        <p:spPr>
          <a:xfrm>
            <a:off x="899592" y="3189782"/>
            <a:ext cx="2159733" cy="307777"/>
          </a:xfrm>
          <a:prstGeom prst="rect">
            <a:avLst/>
          </a:prstGeom>
          <a:noFill/>
        </p:spPr>
        <p:txBody>
          <a:bodyPr wrap="square" rtlCol="0">
            <a:spAutoFit/>
          </a:bodyPr>
          <a:lstStyle/>
          <a:p>
            <a:pPr lvl="0" eaLnBrk="0" fontAlgn="base" hangingPunct="0">
              <a:spcBef>
                <a:spcPts val="0"/>
              </a:spcBef>
              <a:spcAft>
                <a:spcPct val="0"/>
              </a:spcAft>
              <a:buNone/>
            </a:pPr>
            <a:r>
              <a:rPr lang="en-GB" sz="1400" kern="0" dirty="0">
                <a:solidFill>
                  <a:srgbClr val="000000"/>
                </a:solidFill>
                <a:latin typeface="Arial" panose="020B0604020202020204" pitchFamily="34" charset="0"/>
                <a:cs typeface="Arial" panose="020B0604020202020204" pitchFamily="34" charset="0"/>
                <a:hlinkClick r:id="rId3"/>
              </a:rPr>
              <a:t>https://insighttimer.com/</a:t>
            </a:r>
            <a:r>
              <a:rPr lang="en-GB" sz="1400" kern="0" dirty="0">
                <a:solidFill>
                  <a:srgbClr val="000000"/>
                </a:solidFill>
                <a:latin typeface="Arial" panose="020B0604020202020204" pitchFamily="34" charset="0"/>
                <a:cs typeface="Arial" panose="020B0604020202020204" pitchFamily="34" charset="0"/>
              </a:rPr>
              <a:t> </a:t>
            </a:r>
          </a:p>
        </p:txBody>
      </p:sp>
      <p:pic>
        <p:nvPicPr>
          <p:cNvPr id="8" name="Picture 7"/>
          <p:cNvPicPr>
            <a:picLocks noChangeAspect="1"/>
          </p:cNvPicPr>
          <p:nvPr/>
        </p:nvPicPr>
        <p:blipFill>
          <a:blip r:embed="rId4"/>
          <a:stretch>
            <a:fillRect/>
          </a:stretch>
        </p:blipFill>
        <p:spPr>
          <a:xfrm>
            <a:off x="899592" y="3438871"/>
            <a:ext cx="2143125" cy="2143125"/>
          </a:xfrm>
          <a:prstGeom prst="rect">
            <a:avLst/>
          </a:prstGeom>
        </p:spPr>
      </p:pic>
      <p:sp>
        <p:nvSpPr>
          <p:cNvPr id="9" name="TextBox 8"/>
          <p:cNvSpPr txBox="1"/>
          <p:nvPr/>
        </p:nvSpPr>
        <p:spPr>
          <a:xfrm>
            <a:off x="395537" y="5857453"/>
            <a:ext cx="2448272" cy="461665"/>
          </a:xfrm>
          <a:prstGeom prst="rect">
            <a:avLst/>
          </a:prstGeom>
          <a:noFill/>
        </p:spPr>
        <p:txBody>
          <a:bodyPr wrap="square" rtlCol="0">
            <a:spAutoFit/>
          </a:bodyPr>
          <a:lstStyle/>
          <a:p>
            <a:pPr algn="ctr"/>
            <a:r>
              <a:rPr lang="en-GB" sz="2400" dirty="0">
                <a:solidFill>
                  <a:srgbClr val="00B050"/>
                </a:solidFill>
                <a:cs typeface="Arial" panose="020B0604020202020204" pitchFamily="34" charset="0"/>
              </a:rPr>
              <a:t>Insight Timer</a:t>
            </a:r>
          </a:p>
        </p:txBody>
      </p:sp>
      <p:sp>
        <p:nvSpPr>
          <p:cNvPr id="10" name="TextBox 9"/>
          <p:cNvSpPr txBox="1"/>
          <p:nvPr/>
        </p:nvSpPr>
        <p:spPr>
          <a:xfrm>
            <a:off x="6081374" y="3284983"/>
            <a:ext cx="3094925"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hlinkClick r:id="rId5"/>
              </a:rPr>
              <a:t>https://www.smilingmind.com.au/</a:t>
            </a:r>
            <a:r>
              <a:rPr lang="en-GB" sz="1400" dirty="0">
                <a:latin typeface="Arial" panose="020B0604020202020204" pitchFamily="34" charset="0"/>
                <a:cs typeface="Arial" panose="020B0604020202020204" pitchFamily="34" charset="0"/>
              </a:rPr>
              <a:t> </a:t>
            </a:r>
          </a:p>
        </p:txBody>
      </p:sp>
      <p:pic>
        <p:nvPicPr>
          <p:cNvPr id="11" name="Picture 10"/>
          <p:cNvPicPr>
            <a:picLocks noChangeAspect="1"/>
          </p:cNvPicPr>
          <p:nvPr/>
        </p:nvPicPr>
        <p:blipFill>
          <a:blip r:embed="rId6"/>
          <a:stretch>
            <a:fillRect/>
          </a:stretch>
        </p:blipFill>
        <p:spPr>
          <a:xfrm>
            <a:off x="6058073" y="3496777"/>
            <a:ext cx="2143125" cy="2143125"/>
          </a:xfrm>
          <a:prstGeom prst="rect">
            <a:avLst/>
          </a:prstGeom>
        </p:spPr>
      </p:pic>
      <p:sp>
        <p:nvSpPr>
          <p:cNvPr id="12" name="TextBox 11"/>
          <p:cNvSpPr txBox="1"/>
          <p:nvPr/>
        </p:nvSpPr>
        <p:spPr>
          <a:xfrm>
            <a:off x="6557273" y="5857453"/>
            <a:ext cx="2143125" cy="461665"/>
          </a:xfrm>
          <a:prstGeom prst="rect">
            <a:avLst/>
          </a:prstGeom>
          <a:noFill/>
        </p:spPr>
        <p:txBody>
          <a:bodyPr wrap="square" rtlCol="0">
            <a:spAutoFit/>
          </a:bodyPr>
          <a:lstStyle/>
          <a:p>
            <a:pPr algn="ctr"/>
            <a:r>
              <a:rPr lang="en-GB" sz="2400" dirty="0">
                <a:solidFill>
                  <a:srgbClr val="00B050"/>
                </a:solidFill>
                <a:cs typeface="Arial" panose="020B0604020202020204" pitchFamily="34" charset="0"/>
              </a:rPr>
              <a:t>Smiling Mind</a:t>
            </a:r>
          </a:p>
        </p:txBody>
      </p:sp>
    </p:spTree>
    <p:extLst>
      <p:ext uri="{BB962C8B-B14F-4D97-AF65-F5344CB8AC3E}">
        <p14:creationId xmlns:p14="http://schemas.microsoft.com/office/powerpoint/2010/main" val="3975789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0"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269268" y="620688"/>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dirty="0">
                <a:latin typeface="+mj-lt"/>
                <a:cs typeface="Arial" panose="020B0604020202020204" pitchFamily="34" charset="0"/>
              </a:rPr>
              <a:t>Available Support</a:t>
            </a:r>
          </a:p>
        </p:txBody>
      </p:sp>
      <p:sp>
        <p:nvSpPr>
          <p:cNvPr id="5" name="Content Placeholder 2"/>
          <p:cNvSpPr txBox="1">
            <a:spLocks/>
          </p:cNvSpPr>
          <p:nvPr/>
        </p:nvSpPr>
        <p:spPr bwMode="auto">
          <a:xfrm>
            <a:off x="181436" y="1484784"/>
            <a:ext cx="8964488" cy="5088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lvl="0" eaLnBrk="0" fontAlgn="base" hangingPunct="0">
              <a:spcBef>
                <a:spcPts val="0"/>
              </a:spcBef>
              <a:spcAft>
                <a:spcPct val="0"/>
              </a:spcAft>
              <a:buNone/>
            </a:pPr>
            <a:endParaRPr lang="en-GB" sz="1400" b="1" u="sng" kern="0" dirty="0">
              <a:solidFill>
                <a:srgbClr val="000000"/>
              </a:solidFill>
              <a:latin typeface="+mn-lt"/>
              <a:cs typeface="Arial" panose="020B0604020202020204" pitchFamily="34" charset="0"/>
            </a:endParaRPr>
          </a:p>
          <a:p>
            <a:pPr lvl="0" eaLnBrk="0" fontAlgn="base" hangingPunct="0">
              <a:spcBef>
                <a:spcPts val="0"/>
              </a:spcBef>
              <a:spcAft>
                <a:spcPct val="0"/>
              </a:spcAft>
              <a:buNone/>
            </a:pPr>
            <a:r>
              <a:rPr lang="en-GB" sz="1400" b="1" u="sng" kern="0" dirty="0">
                <a:solidFill>
                  <a:srgbClr val="000000"/>
                </a:solidFill>
                <a:latin typeface="+mn-lt"/>
                <a:cs typeface="Arial" panose="020B0604020202020204" pitchFamily="34" charset="0"/>
              </a:rPr>
              <a:t>Doctor</a:t>
            </a:r>
          </a:p>
          <a:p>
            <a:pPr lvl="0" eaLnBrk="0" fontAlgn="base" hangingPunct="0">
              <a:spcBef>
                <a:spcPts val="0"/>
              </a:spcBef>
              <a:spcAft>
                <a:spcPct val="0"/>
              </a:spcAft>
              <a:buNone/>
            </a:pPr>
            <a:endParaRPr lang="en-GB" sz="1400" b="1" u="sng" kern="0" dirty="0">
              <a:solidFill>
                <a:srgbClr val="000000"/>
              </a:solidFill>
              <a:latin typeface="+mn-lt"/>
              <a:cs typeface="Arial" panose="020B0604020202020204" pitchFamily="34" charset="0"/>
            </a:endParaRPr>
          </a:p>
          <a:p>
            <a:pPr lvl="0" eaLnBrk="0" fontAlgn="base" hangingPunct="0">
              <a:spcBef>
                <a:spcPts val="0"/>
              </a:spcBef>
              <a:spcAft>
                <a:spcPct val="0"/>
              </a:spcAft>
              <a:buNone/>
            </a:pPr>
            <a:r>
              <a:rPr lang="en-GB" sz="1400" b="1" u="sng" kern="0" dirty="0">
                <a:solidFill>
                  <a:srgbClr val="000000"/>
                </a:solidFill>
                <a:latin typeface="+mn-lt"/>
                <a:cs typeface="Arial" panose="020B0604020202020204" pitchFamily="34" charset="0"/>
              </a:rPr>
              <a:t>Helplines &amp; online support</a:t>
            </a:r>
          </a:p>
          <a:p>
            <a:pPr lvl="0" eaLnBrk="0" fontAlgn="base" hangingPunct="0">
              <a:spcBef>
                <a:spcPts val="0"/>
              </a:spcBef>
              <a:spcAft>
                <a:spcPct val="0"/>
              </a:spcAft>
              <a:buNone/>
            </a:pPr>
            <a:endParaRPr lang="en-GB" sz="1400" kern="0" dirty="0">
              <a:solidFill>
                <a:srgbClr val="000000"/>
              </a:solidFill>
              <a:latin typeface="+mn-lt"/>
              <a:cs typeface="Arial" panose="020B0604020202020204" pitchFamily="34" charset="0"/>
            </a:endParaRPr>
          </a:p>
          <a:p>
            <a:pPr marL="285750" indent="-285750" eaLnBrk="0" fontAlgn="base" hangingPunct="0">
              <a:spcBef>
                <a:spcPts val="0"/>
              </a:spcBef>
              <a:spcAft>
                <a:spcPct val="0"/>
              </a:spcAft>
            </a:pPr>
            <a:r>
              <a:rPr lang="en-GB" sz="1400" b="1" kern="0" dirty="0">
                <a:solidFill>
                  <a:srgbClr val="000000"/>
                </a:solidFill>
                <a:latin typeface="+mn-lt"/>
                <a:cs typeface="Arial" panose="020B0604020202020204" pitchFamily="34" charset="0"/>
              </a:rPr>
              <a:t>Samaritans</a:t>
            </a:r>
            <a:r>
              <a:rPr lang="en-GB" sz="1400" kern="0" dirty="0">
                <a:solidFill>
                  <a:srgbClr val="000000"/>
                </a:solidFill>
                <a:latin typeface="+mn-lt"/>
                <a:cs typeface="Arial" panose="020B0604020202020204" pitchFamily="34" charset="0"/>
              </a:rPr>
              <a:t> 116 123 (free phone for all ages) (</a:t>
            </a:r>
            <a:r>
              <a:rPr lang="en-GB" sz="1400" b="1" kern="0" dirty="0">
                <a:solidFill>
                  <a:srgbClr val="000000"/>
                </a:solidFill>
                <a:latin typeface="+mn-lt"/>
                <a:cs typeface="Arial" panose="020B0604020202020204" pitchFamily="34" charset="0"/>
              </a:rPr>
              <a:t>National</a:t>
            </a:r>
            <a:r>
              <a:rPr lang="en-GB" sz="1400" kern="0" dirty="0">
                <a:solidFill>
                  <a:srgbClr val="000000"/>
                </a:solidFill>
                <a:latin typeface="+mn-lt"/>
                <a:cs typeface="Arial" panose="020B0604020202020204" pitchFamily="34" charset="0"/>
              </a:rPr>
              <a:t>)</a:t>
            </a:r>
          </a:p>
          <a:p>
            <a:pPr marL="285750" indent="-285750" eaLnBrk="0" fontAlgn="base" hangingPunct="0">
              <a:spcBef>
                <a:spcPts val="0"/>
              </a:spcBef>
              <a:spcAft>
                <a:spcPct val="0"/>
              </a:spcAft>
            </a:pPr>
            <a:endParaRPr lang="en-GB" sz="800" kern="0" dirty="0">
              <a:solidFill>
                <a:srgbClr val="000000"/>
              </a:solidFill>
              <a:latin typeface="+mn-lt"/>
              <a:cs typeface="Arial" panose="020B0604020202020204" pitchFamily="34" charset="0"/>
            </a:endParaRPr>
          </a:p>
          <a:p>
            <a:pPr marL="285750" indent="-285750" eaLnBrk="0" fontAlgn="base" hangingPunct="0">
              <a:spcBef>
                <a:spcPts val="0"/>
              </a:spcBef>
              <a:spcAft>
                <a:spcPct val="0"/>
              </a:spcAft>
            </a:pPr>
            <a:r>
              <a:rPr lang="en-GB" sz="1400" b="1" kern="0" dirty="0">
                <a:solidFill>
                  <a:srgbClr val="000000"/>
                </a:solidFill>
                <a:latin typeface="+mn-lt"/>
                <a:cs typeface="Arial" panose="020B0604020202020204" pitchFamily="34" charset="0"/>
              </a:rPr>
              <a:t>CALM</a:t>
            </a:r>
            <a:r>
              <a:rPr lang="en-GB" sz="1400" kern="0" dirty="0">
                <a:solidFill>
                  <a:srgbClr val="000000"/>
                </a:solidFill>
                <a:latin typeface="+mn-lt"/>
                <a:cs typeface="Arial" panose="020B0604020202020204" pitchFamily="34" charset="0"/>
              </a:rPr>
              <a:t>  5pm—12am 0800 58 58 58 (</a:t>
            </a:r>
            <a:r>
              <a:rPr lang="en-GB" sz="1400" b="1" kern="0" dirty="0">
                <a:solidFill>
                  <a:srgbClr val="000000"/>
                </a:solidFill>
                <a:latin typeface="+mn-lt"/>
                <a:cs typeface="Arial" panose="020B0604020202020204" pitchFamily="34" charset="0"/>
              </a:rPr>
              <a:t>Men only</a:t>
            </a:r>
            <a:r>
              <a:rPr lang="en-GB" sz="1400" kern="0" dirty="0">
                <a:solidFill>
                  <a:srgbClr val="000000"/>
                </a:solidFill>
                <a:latin typeface="+mn-lt"/>
                <a:cs typeface="Arial" panose="020B0604020202020204" pitchFamily="34" charset="0"/>
              </a:rPr>
              <a:t>) (</a:t>
            </a:r>
            <a:r>
              <a:rPr lang="en-GB" sz="1400" b="1" kern="0" dirty="0">
                <a:solidFill>
                  <a:srgbClr val="000000"/>
                </a:solidFill>
                <a:latin typeface="+mn-lt"/>
                <a:cs typeface="Arial" panose="020B0604020202020204" pitchFamily="34" charset="0"/>
              </a:rPr>
              <a:t>National</a:t>
            </a:r>
            <a:r>
              <a:rPr lang="en-GB" sz="1400" kern="0" dirty="0">
                <a:solidFill>
                  <a:srgbClr val="000000"/>
                </a:solidFill>
                <a:latin typeface="+mn-lt"/>
                <a:cs typeface="Arial" panose="020B0604020202020204" pitchFamily="34" charset="0"/>
              </a:rPr>
              <a:t>) </a:t>
            </a:r>
            <a:r>
              <a:rPr lang="en-GB" sz="1400" kern="0" dirty="0">
                <a:solidFill>
                  <a:srgbClr val="000000"/>
                </a:solidFill>
                <a:latin typeface="+mn-lt"/>
                <a:cs typeface="Arial" panose="020B0604020202020204" pitchFamily="34" charset="0"/>
                <a:hlinkClick r:id="rId3"/>
              </a:rPr>
              <a:t>https://www.thecalmzone.net/</a:t>
            </a:r>
            <a:r>
              <a:rPr lang="en-GB" sz="1400" kern="0" dirty="0">
                <a:solidFill>
                  <a:srgbClr val="000000"/>
                </a:solidFill>
                <a:latin typeface="+mn-lt"/>
                <a:cs typeface="Arial" panose="020B0604020202020204" pitchFamily="34" charset="0"/>
              </a:rPr>
              <a:t> </a:t>
            </a:r>
          </a:p>
          <a:p>
            <a:pPr marL="285750" indent="-285750" eaLnBrk="0" fontAlgn="base" hangingPunct="0">
              <a:spcBef>
                <a:spcPts val="0"/>
              </a:spcBef>
              <a:spcAft>
                <a:spcPct val="0"/>
              </a:spcAft>
            </a:pPr>
            <a:endParaRPr lang="en-GB" sz="800" kern="0" dirty="0">
              <a:solidFill>
                <a:srgbClr val="000000"/>
              </a:solidFill>
              <a:latin typeface="+mn-lt"/>
              <a:cs typeface="Arial" panose="020B0604020202020204" pitchFamily="34" charset="0"/>
            </a:endParaRPr>
          </a:p>
          <a:p>
            <a:pPr marL="285750" indent="-285750" eaLnBrk="0" fontAlgn="base" hangingPunct="0">
              <a:spcBef>
                <a:spcPts val="0"/>
              </a:spcBef>
              <a:spcAft>
                <a:spcPct val="0"/>
              </a:spcAft>
            </a:pPr>
            <a:r>
              <a:rPr lang="en-GB" sz="1400" b="1" kern="0" dirty="0">
                <a:solidFill>
                  <a:srgbClr val="000000"/>
                </a:solidFill>
                <a:latin typeface="+mn-lt"/>
                <a:cs typeface="Arial" panose="020B0604020202020204" pitchFamily="34" charset="0"/>
              </a:rPr>
              <a:t>Mind </a:t>
            </a:r>
            <a:r>
              <a:rPr lang="en-GB" sz="1400" kern="0" dirty="0">
                <a:solidFill>
                  <a:srgbClr val="000000"/>
                </a:solidFill>
                <a:latin typeface="+mn-lt"/>
                <a:cs typeface="Arial" panose="020B0604020202020204" pitchFamily="34" charset="0"/>
              </a:rPr>
              <a:t>Runcorn branch 01928 563612 (Adults) (</a:t>
            </a:r>
            <a:r>
              <a:rPr lang="en-GB" sz="1400" b="1" kern="0" dirty="0">
                <a:solidFill>
                  <a:srgbClr val="000000"/>
                </a:solidFill>
                <a:latin typeface="+mn-lt"/>
                <a:cs typeface="Arial" panose="020B0604020202020204" pitchFamily="34" charset="0"/>
              </a:rPr>
              <a:t>National</a:t>
            </a:r>
            <a:r>
              <a:rPr lang="en-GB" sz="1400" kern="0" dirty="0">
                <a:solidFill>
                  <a:srgbClr val="000000"/>
                </a:solidFill>
                <a:latin typeface="+mn-lt"/>
                <a:cs typeface="Arial" panose="020B0604020202020204" pitchFamily="34" charset="0"/>
              </a:rPr>
              <a:t>)</a:t>
            </a:r>
          </a:p>
          <a:p>
            <a:pPr marL="285750" indent="-285750" eaLnBrk="0" fontAlgn="base" hangingPunct="0">
              <a:spcBef>
                <a:spcPts val="0"/>
              </a:spcBef>
              <a:spcAft>
                <a:spcPct val="0"/>
              </a:spcAft>
            </a:pPr>
            <a:endParaRPr lang="en-GB" sz="800" kern="0" dirty="0">
              <a:solidFill>
                <a:srgbClr val="000000"/>
              </a:solidFill>
              <a:latin typeface="+mn-lt"/>
              <a:cs typeface="Arial" panose="020B0604020202020204" pitchFamily="34" charset="0"/>
            </a:endParaRPr>
          </a:p>
          <a:p>
            <a:pPr marL="285750" indent="-285750" eaLnBrk="0" fontAlgn="base" hangingPunct="0">
              <a:spcBef>
                <a:spcPts val="0"/>
              </a:spcBef>
              <a:spcAft>
                <a:spcPct val="0"/>
              </a:spcAft>
            </a:pPr>
            <a:r>
              <a:rPr lang="en-GB" sz="1400" b="1" kern="0" dirty="0">
                <a:solidFill>
                  <a:srgbClr val="000000"/>
                </a:solidFill>
                <a:latin typeface="+mn-lt"/>
                <a:cs typeface="Arial" panose="020B0604020202020204" pitchFamily="34" charset="0"/>
              </a:rPr>
              <a:t>Halton</a:t>
            </a:r>
            <a:r>
              <a:rPr lang="en-GB" sz="1400" kern="0" dirty="0">
                <a:solidFill>
                  <a:srgbClr val="000000"/>
                </a:solidFill>
                <a:latin typeface="+mn-lt"/>
                <a:cs typeface="Arial" panose="020B0604020202020204" pitchFamily="34" charset="0"/>
              </a:rPr>
              <a:t> </a:t>
            </a:r>
            <a:r>
              <a:rPr lang="en-GB" sz="1400" b="1" kern="0" dirty="0">
                <a:solidFill>
                  <a:srgbClr val="000000"/>
                </a:solidFill>
                <a:latin typeface="+mn-lt"/>
                <a:cs typeface="Arial" panose="020B0604020202020204" pitchFamily="34" charset="0"/>
              </a:rPr>
              <a:t>Veterans Association— 07967 795 179 Billy Jones  (veterans &amp; their families) (Local)</a:t>
            </a:r>
          </a:p>
          <a:p>
            <a:pPr eaLnBrk="0" fontAlgn="base" hangingPunct="0">
              <a:spcBef>
                <a:spcPts val="0"/>
              </a:spcBef>
              <a:spcAft>
                <a:spcPct val="0"/>
              </a:spcAft>
              <a:buNone/>
            </a:pPr>
            <a:endParaRPr lang="en-GB" sz="800" kern="0" dirty="0">
              <a:solidFill>
                <a:srgbClr val="000000"/>
              </a:solidFill>
              <a:latin typeface="+mn-lt"/>
              <a:cs typeface="Arial" panose="020B0604020202020204" pitchFamily="34" charset="0"/>
            </a:endParaRPr>
          </a:p>
          <a:p>
            <a:pPr marL="285750" indent="-285750">
              <a:defRPr/>
            </a:pPr>
            <a:r>
              <a:rPr lang="en-GB" sz="1400" b="1" dirty="0">
                <a:latin typeface="+mn-lt"/>
                <a:cs typeface="Arial" panose="020B0604020202020204" pitchFamily="34" charset="0"/>
              </a:rPr>
              <a:t>CGL </a:t>
            </a:r>
            <a:r>
              <a:rPr lang="en-GB" sz="1400" dirty="0">
                <a:latin typeface="+mn-lt"/>
                <a:cs typeface="Arial" panose="020B0604020202020204" pitchFamily="34" charset="0"/>
              </a:rPr>
              <a:t>(formerly Crime Reduction Initiative and Ashley House) </a:t>
            </a:r>
            <a:r>
              <a:rPr lang="en-GB" sz="1400" b="1" dirty="0">
                <a:latin typeface="+mn-lt"/>
                <a:cs typeface="Arial" panose="020B0604020202020204" pitchFamily="34" charset="0"/>
              </a:rPr>
              <a:t>0151 422 1400</a:t>
            </a:r>
          </a:p>
          <a:p>
            <a:pPr>
              <a:buNone/>
              <a:defRPr/>
            </a:pPr>
            <a:r>
              <a:rPr lang="en-GB" sz="1400" dirty="0">
                <a:latin typeface="+mn-lt"/>
                <a:cs typeface="Arial" panose="020B0604020202020204" pitchFamily="34" charset="0"/>
              </a:rPr>
              <a:t>        If there is alcohol/drug misuse.  Recreational or prescribed medication.</a:t>
            </a:r>
          </a:p>
          <a:p>
            <a:pPr eaLnBrk="0" fontAlgn="base" hangingPunct="0">
              <a:spcBef>
                <a:spcPts val="0"/>
              </a:spcBef>
              <a:spcAft>
                <a:spcPct val="0"/>
              </a:spcAft>
              <a:buNone/>
            </a:pPr>
            <a:endParaRPr lang="en-GB" sz="800" kern="0" dirty="0">
              <a:solidFill>
                <a:srgbClr val="000000"/>
              </a:solidFill>
              <a:latin typeface="+mn-lt"/>
              <a:cs typeface="Arial" panose="020B0604020202020204" pitchFamily="34" charset="0"/>
            </a:endParaRPr>
          </a:p>
          <a:p>
            <a:pPr marL="285750" indent="-285750" eaLnBrk="0" fontAlgn="base" hangingPunct="0">
              <a:spcBef>
                <a:spcPts val="0"/>
              </a:spcBef>
              <a:spcAft>
                <a:spcPct val="0"/>
              </a:spcAft>
            </a:pPr>
            <a:r>
              <a:rPr lang="en-GB" sz="1400" b="1" kern="0" dirty="0">
                <a:solidFill>
                  <a:srgbClr val="000000"/>
                </a:solidFill>
                <a:latin typeface="+mn-lt"/>
                <a:cs typeface="Arial" panose="020B0604020202020204" pitchFamily="34" charset="0"/>
              </a:rPr>
              <a:t>www.live-life-well.net </a:t>
            </a:r>
            <a:r>
              <a:rPr lang="en-GB" sz="1400" kern="0" dirty="0">
                <a:solidFill>
                  <a:srgbClr val="000000"/>
                </a:solidFill>
                <a:latin typeface="+mn-lt"/>
                <a:cs typeface="Arial" panose="020B0604020202020204" pitchFamily="34" charset="0"/>
              </a:rPr>
              <a:t>See Live Life Well for other </a:t>
            </a:r>
            <a:r>
              <a:rPr lang="en-GB" sz="1400" b="1" kern="0" dirty="0">
                <a:solidFill>
                  <a:srgbClr val="000000"/>
                </a:solidFill>
                <a:latin typeface="+mn-lt"/>
                <a:cs typeface="Arial" panose="020B0604020202020204" pitchFamily="34" charset="0"/>
              </a:rPr>
              <a:t>local services </a:t>
            </a:r>
            <a:r>
              <a:rPr lang="en-GB" sz="1400" kern="0" dirty="0">
                <a:solidFill>
                  <a:srgbClr val="000000"/>
                </a:solidFill>
                <a:latin typeface="+mn-lt"/>
                <a:cs typeface="Arial" panose="020B0604020202020204" pitchFamily="34" charset="0"/>
              </a:rPr>
              <a:t>available.  (All ages)</a:t>
            </a:r>
          </a:p>
          <a:p>
            <a:pPr marL="285750" indent="-285750" eaLnBrk="0" fontAlgn="base" hangingPunct="0">
              <a:spcBef>
                <a:spcPts val="0"/>
              </a:spcBef>
              <a:spcAft>
                <a:spcPct val="0"/>
              </a:spcAft>
            </a:pPr>
            <a:endParaRPr lang="en-GB" sz="800" kern="0" dirty="0">
              <a:solidFill>
                <a:srgbClr val="000000"/>
              </a:solidFill>
              <a:latin typeface="+mn-lt"/>
              <a:cs typeface="Arial" panose="020B0604020202020204" pitchFamily="34" charset="0"/>
            </a:endParaRPr>
          </a:p>
          <a:p>
            <a:pPr marL="285750" indent="-285750">
              <a:spcBef>
                <a:spcPts val="0"/>
              </a:spcBef>
            </a:pPr>
            <a:r>
              <a:rPr lang="en-GB" sz="1400" b="1" dirty="0">
                <a:solidFill>
                  <a:srgbClr val="000000"/>
                </a:solidFill>
                <a:latin typeface="+mn-lt"/>
                <a:cs typeface="Arial" panose="020B0604020202020204" pitchFamily="34" charset="0"/>
              </a:rPr>
              <a:t>Local Counselling Services</a:t>
            </a:r>
            <a:r>
              <a:rPr lang="en-GB" sz="1400" dirty="0">
                <a:solidFill>
                  <a:srgbClr val="000000"/>
                </a:solidFill>
                <a:latin typeface="+mn-lt"/>
                <a:cs typeface="Arial" panose="020B0604020202020204" pitchFamily="34" charset="0"/>
              </a:rPr>
              <a:t> – See leaflet.</a:t>
            </a:r>
          </a:p>
          <a:p>
            <a:pPr>
              <a:spcBef>
                <a:spcPts val="0"/>
              </a:spcBef>
              <a:buNone/>
            </a:pPr>
            <a:endParaRPr lang="en-GB" sz="800" dirty="0">
              <a:solidFill>
                <a:srgbClr val="000000"/>
              </a:solidFill>
              <a:latin typeface="+mn-lt"/>
              <a:cs typeface="Arial" panose="020B0604020202020204" pitchFamily="34" charset="0"/>
            </a:endParaRPr>
          </a:p>
          <a:p>
            <a:pPr marL="285750" indent="-285750">
              <a:spcBef>
                <a:spcPts val="0"/>
              </a:spcBef>
            </a:pPr>
            <a:r>
              <a:rPr lang="en-GB" sz="1400" b="1" dirty="0">
                <a:solidFill>
                  <a:srgbClr val="000000"/>
                </a:solidFill>
                <a:latin typeface="+mn-lt"/>
                <a:cs typeface="Arial" panose="020B0604020202020204" pitchFamily="34" charset="0"/>
              </a:rPr>
              <a:t>Citizens Advice Halton</a:t>
            </a:r>
            <a:r>
              <a:rPr lang="en-GB" sz="1400" dirty="0">
                <a:solidFill>
                  <a:srgbClr val="000000"/>
                </a:solidFill>
                <a:latin typeface="+mn-lt"/>
                <a:cs typeface="Arial" panose="020B0604020202020204" pitchFamily="34" charset="0"/>
              </a:rPr>
              <a:t> 0344 477 2121 (</a:t>
            </a:r>
            <a:r>
              <a:rPr lang="en-GB" sz="1400" b="1" dirty="0">
                <a:solidFill>
                  <a:srgbClr val="000000"/>
                </a:solidFill>
                <a:latin typeface="+mn-lt"/>
                <a:cs typeface="Arial" panose="020B0604020202020204" pitchFamily="34" charset="0"/>
              </a:rPr>
              <a:t>National</a:t>
            </a:r>
            <a:r>
              <a:rPr lang="en-GB" sz="1400" dirty="0">
                <a:solidFill>
                  <a:srgbClr val="000000"/>
                </a:solidFill>
                <a:latin typeface="+mn-lt"/>
                <a:cs typeface="Arial" panose="020B0604020202020204" pitchFamily="34" charset="0"/>
              </a:rPr>
              <a:t>) Live Well Spend Well</a:t>
            </a:r>
          </a:p>
          <a:p>
            <a:pPr lvl="0">
              <a:spcBef>
                <a:spcPts val="0"/>
              </a:spcBef>
              <a:buNone/>
            </a:pPr>
            <a:endParaRPr lang="en-GB" sz="800" kern="0" dirty="0">
              <a:solidFill>
                <a:srgbClr val="000000"/>
              </a:solidFill>
              <a:latin typeface="+mn-lt"/>
              <a:cs typeface="Arial" panose="020B0604020202020204" pitchFamily="34" charset="0"/>
            </a:endParaRPr>
          </a:p>
          <a:p>
            <a:pPr lvl="0" eaLnBrk="0" fontAlgn="base" hangingPunct="0">
              <a:spcBef>
                <a:spcPts val="0"/>
              </a:spcBef>
              <a:spcAft>
                <a:spcPct val="0"/>
              </a:spcAft>
              <a:buNone/>
            </a:pPr>
            <a:r>
              <a:rPr lang="en-GB" sz="1400" b="1" u="sng" kern="0" dirty="0">
                <a:solidFill>
                  <a:srgbClr val="000000"/>
                </a:solidFill>
                <a:latin typeface="+mn-lt"/>
                <a:cs typeface="Arial" panose="020B0604020202020204" pitchFamily="34" charset="0"/>
              </a:rPr>
              <a:t>Friends / Family</a:t>
            </a:r>
            <a:r>
              <a:rPr lang="en-GB" sz="1400" kern="0" dirty="0">
                <a:solidFill>
                  <a:srgbClr val="000000"/>
                </a:solidFill>
                <a:latin typeface="+mn-lt"/>
                <a:cs typeface="Arial" panose="020B0604020202020204" pitchFamily="34" charset="0"/>
              </a:rPr>
              <a:t> Ask if there is a close friend or family member they feel they can openly share their feelings with.</a:t>
            </a:r>
          </a:p>
          <a:p>
            <a:pPr lvl="0" eaLnBrk="0" fontAlgn="base" hangingPunct="0">
              <a:spcBef>
                <a:spcPts val="0"/>
              </a:spcBef>
              <a:spcAft>
                <a:spcPct val="0"/>
              </a:spcAft>
              <a:buNone/>
            </a:pPr>
            <a:endParaRPr lang="en-GB" sz="800" kern="0" dirty="0">
              <a:solidFill>
                <a:srgbClr val="000000"/>
              </a:solidFill>
              <a:latin typeface="+mn-lt"/>
              <a:cs typeface="Arial" panose="020B0604020202020204" pitchFamily="34" charset="0"/>
            </a:endParaRPr>
          </a:p>
          <a:p>
            <a:pPr lvl="0" eaLnBrk="0" fontAlgn="base" hangingPunct="0">
              <a:spcBef>
                <a:spcPts val="0"/>
              </a:spcBef>
              <a:spcAft>
                <a:spcPct val="0"/>
              </a:spcAft>
              <a:buNone/>
            </a:pPr>
            <a:r>
              <a:rPr lang="en-GB" sz="1400" b="1" u="sng" kern="0" dirty="0">
                <a:solidFill>
                  <a:srgbClr val="000000"/>
                </a:solidFill>
                <a:latin typeface="+mn-lt"/>
                <a:cs typeface="Arial" panose="020B0604020202020204" pitchFamily="34" charset="0"/>
              </a:rPr>
              <a:t>Think Wellbeing Halton (IAPT</a:t>
            </a:r>
            <a:r>
              <a:rPr lang="en-GB" sz="1400" kern="0" dirty="0">
                <a:solidFill>
                  <a:srgbClr val="000000"/>
                </a:solidFill>
                <a:latin typeface="+mn-lt"/>
                <a:cs typeface="Arial" panose="020B0604020202020204" pitchFamily="34" charset="0"/>
              </a:rPr>
              <a:t> </a:t>
            </a:r>
            <a:r>
              <a:rPr lang="en-GB" sz="1400" b="1" kern="0" dirty="0">
                <a:solidFill>
                  <a:srgbClr val="000000"/>
                </a:solidFill>
                <a:latin typeface="+mn-lt"/>
                <a:cs typeface="Arial" panose="020B0604020202020204" pitchFamily="34" charset="0"/>
              </a:rPr>
              <a:t>Halton) </a:t>
            </a:r>
            <a:r>
              <a:rPr lang="en-GB" sz="1400" kern="0" dirty="0">
                <a:solidFill>
                  <a:srgbClr val="000000"/>
                </a:solidFill>
                <a:latin typeface="+mn-lt"/>
                <a:cs typeface="Arial" panose="020B0604020202020204" pitchFamily="34" charset="0"/>
              </a:rPr>
              <a:t>(Provided by North West Borough Healthcare).</a:t>
            </a:r>
          </a:p>
          <a:p>
            <a:pPr lvl="0" eaLnBrk="0" fontAlgn="base" hangingPunct="0">
              <a:spcBef>
                <a:spcPts val="0"/>
              </a:spcBef>
              <a:spcAft>
                <a:spcPct val="0"/>
              </a:spcAft>
              <a:buNone/>
            </a:pPr>
            <a:r>
              <a:rPr lang="en-GB" sz="1400" kern="0" dirty="0">
                <a:solidFill>
                  <a:srgbClr val="000000"/>
                </a:solidFill>
                <a:latin typeface="+mn-lt"/>
                <a:cs typeface="Arial" panose="020B0604020202020204" pitchFamily="34" charset="0"/>
              </a:rPr>
              <a:t>0151 292 6952 for self referral for group CBT. </a:t>
            </a:r>
            <a:r>
              <a:rPr lang="en-GB" sz="1400" b="1" kern="0" dirty="0">
                <a:solidFill>
                  <a:srgbClr val="000000"/>
                </a:solidFill>
                <a:latin typeface="+mn-lt"/>
                <a:cs typeface="Arial" panose="020B0604020202020204" pitchFamily="34" charset="0"/>
              </a:rPr>
              <a:t>Dedicated Veterans service available.</a:t>
            </a:r>
          </a:p>
          <a:p>
            <a:pPr lvl="0" eaLnBrk="0" fontAlgn="base" hangingPunct="0">
              <a:spcBef>
                <a:spcPts val="0"/>
              </a:spcBef>
              <a:spcAft>
                <a:spcPct val="0"/>
              </a:spcAft>
              <a:buNone/>
            </a:pPr>
            <a:endParaRPr lang="en-GB" sz="800" kern="0" dirty="0">
              <a:solidFill>
                <a:srgbClr val="000000"/>
              </a:solidFill>
              <a:latin typeface="+mn-lt"/>
              <a:cs typeface="Arial" panose="020B0604020202020204" pitchFamily="34" charset="0"/>
            </a:endParaRPr>
          </a:p>
        </p:txBody>
      </p:sp>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31986" y="3103872"/>
            <a:ext cx="936104" cy="488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76267" y="4821041"/>
            <a:ext cx="1783645" cy="648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21314" y="3872339"/>
            <a:ext cx="903738" cy="621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95970" y="1775319"/>
            <a:ext cx="720080" cy="115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utoShape 2" descr="Image result for think wellbeing halt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p:nvPicPr>
        <p:blipFill rotWithShape="1">
          <a:blip r:embed="rId8"/>
          <a:srcRect t="25616" b="25244"/>
          <a:stretch/>
        </p:blipFill>
        <p:spPr>
          <a:xfrm>
            <a:off x="7116256" y="5828293"/>
            <a:ext cx="1337672" cy="657323"/>
          </a:xfrm>
          <a:prstGeom prst="rect">
            <a:avLst/>
          </a:prstGeom>
          <a:ln>
            <a:solidFill>
              <a:srgbClr val="00B0F0"/>
            </a:solidFill>
          </a:ln>
        </p:spPr>
      </p:pic>
      <p:pic>
        <p:nvPicPr>
          <p:cNvPr id="10" name="Picture 4"/>
          <p:cNvPicPr>
            <a:picLocks noChangeAspect="1"/>
          </p:cNvPicPr>
          <p:nvPr/>
        </p:nvPicPr>
        <p:blipFill rotWithShape="1">
          <a:blip r:embed="rId9" cstate="print">
            <a:extLst>
              <a:ext uri="{28A0092B-C50C-407E-A947-70E740481C1C}">
                <a14:useLocalDpi xmlns:a14="http://schemas.microsoft.com/office/drawing/2010/main" val="0"/>
              </a:ext>
            </a:extLst>
          </a:blip>
          <a:srcRect t="18758" b="24965"/>
          <a:stretch/>
        </p:blipFill>
        <p:spPr bwMode="auto">
          <a:xfrm>
            <a:off x="4725263" y="2257737"/>
            <a:ext cx="1640833"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29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11" end="1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13" end="1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14" end="14"/>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16" end="1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xEl>
                                              <p:pRg st="18" end="18"/>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xEl>
                                              <p:pRg st="20" end="2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xEl>
                                              <p:pRg st="22" end="22"/>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xEl>
                                              <p:pRg st="24" end="24"/>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
                                            <p:txEl>
                                              <p:pRg st="25" end="25"/>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59832" y="6309320"/>
            <a:ext cx="3235886" cy="369332"/>
          </a:xfrm>
          <a:prstGeom prst="rect">
            <a:avLst/>
          </a:prstGeom>
        </p:spPr>
        <p:txBody>
          <a:bodyPr wrap="none">
            <a:spAutoFit/>
          </a:bodyPr>
          <a:lstStyle/>
          <a:p>
            <a:pPr>
              <a:spcAft>
                <a:spcPts val="0"/>
              </a:spcAft>
            </a:pPr>
            <a:r>
              <a:rPr lang="en-GB" u="sng" dirty="0">
                <a:solidFill>
                  <a:srgbClr val="1F497D"/>
                </a:solidFill>
                <a:latin typeface="Calibri" panose="020F0502020204030204" pitchFamily="34" charset="0"/>
                <a:ea typeface="Calibri" panose="020F0502020204030204" pitchFamily="34" charset="0"/>
                <a:hlinkClick r:id="rId2"/>
              </a:rPr>
              <a:t>www.halton.gov.uk/mhinfopoint</a:t>
            </a:r>
            <a:endParaRPr lang="en-GB" dirty="0">
              <a:latin typeface="Calibri" panose="020F0502020204030204" pitchFamily="34" charset="0"/>
              <a:ea typeface="Calibri" panose="020F0502020204030204" pitchFamily="34" charset="0"/>
            </a:endParaRPr>
          </a:p>
        </p:txBody>
      </p:sp>
      <p:pic>
        <p:nvPicPr>
          <p:cNvPr id="3" name="Picture 2"/>
          <p:cNvPicPr>
            <a:picLocks noChangeAspect="1"/>
          </p:cNvPicPr>
          <p:nvPr/>
        </p:nvPicPr>
        <p:blipFill rotWithShape="1">
          <a:blip r:embed="rId3"/>
          <a:srcRect t="23227"/>
          <a:stretch/>
        </p:blipFill>
        <p:spPr>
          <a:xfrm>
            <a:off x="696325" y="1783420"/>
            <a:ext cx="7962899" cy="2476473"/>
          </a:xfrm>
          <a:prstGeom prst="rect">
            <a:avLst/>
          </a:prstGeom>
        </p:spPr>
      </p:pic>
      <p:pic>
        <p:nvPicPr>
          <p:cNvPr id="4" name="Picture 3"/>
          <p:cNvPicPr>
            <a:picLocks noChangeAspect="1"/>
          </p:cNvPicPr>
          <p:nvPr/>
        </p:nvPicPr>
        <p:blipFill>
          <a:blip r:embed="rId4"/>
          <a:stretch>
            <a:fillRect/>
          </a:stretch>
        </p:blipFill>
        <p:spPr>
          <a:xfrm>
            <a:off x="615295" y="4259893"/>
            <a:ext cx="8043929" cy="2084387"/>
          </a:xfrm>
          <a:prstGeom prst="rect">
            <a:avLst/>
          </a:prstGeom>
        </p:spPr>
      </p:pic>
      <p:sp>
        <p:nvSpPr>
          <p:cNvPr id="5" name="Title 1"/>
          <p:cNvSpPr txBox="1">
            <a:spLocks/>
          </p:cNvSpPr>
          <p:nvPr/>
        </p:nvSpPr>
        <p:spPr bwMode="auto">
          <a:xfrm>
            <a:off x="179512" y="764704"/>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dirty="0">
                <a:latin typeface="+mj-lt"/>
                <a:cs typeface="Arial" panose="020B0604020202020204" pitchFamily="34" charset="0"/>
              </a:rPr>
              <a:t>Mental Health Info Point</a:t>
            </a:r>
          </a:p>
        </p:txBody>
      </p:sp>
    </p:spTree>
    <p:extLst>
      <p:ext uri="{BB962C8B-B14F-4D97-AF65-F5344CB8AC3E}">
        <p14:creationId xmlns:p14="http://schemas.microsoft.com/office/powerpoint/2010/main" val="1090896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90879" y="6206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eaLnBrk="1" hangingPunct="1">
              <a:spcBef>
                <a:spcPct val="0"/>
              </a:spcBef>
              <a:buFontTx/>
              <a:buNone/>
            </a:pPr>
            <a:r>
              <a:rPr lang="en-GB" altLang="en-US" sz="4400" b="1" dirty="0">
                <a:latin typeface="+mj-lt"/>
                <a:cs typeface="Arial" panose="020B0604020202020204" pitchFamily="34" charset="0"/>
              </a:rPr>
              <a:t>Aims of The Session</a:t>
            </a:r>
          </a:p>
        </p:txBody>
      </p:sp>
      <p:sp>
        <p:nvSpPr>
          <p:cNvPr id="4" name="Content Placeholder 2"/>
          <p:cNvSpPr txBox="1">
            <a:spLocks/>
          </p:cNvSpPr>
          <p:nvPr/>
        </p:nvSpPr>
        <p:spPr bwMode="auto">
          <a:xfrm>
            <a:off x="457200" y="184482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just">
              <a:buNone/>
              <a:defRPr/>
            </a:pPr>
            <a:endParaRPr lang="en-GB" altLang="en-US" sz="2000" dirty="0">
              <a:latin typeface="Arial" panose="020B0604020202020204" pitchFamily="34" charset="0"/>
              <a:cs typeface="Arial" panose="020B0604020202020204" pitchFamily="34" charset="0"/>
            </a:endParaRPr>
          </a:p>
          <a:p>
            <a:pPr marL="342900" indent="-342900" algn="just">
              <a:defRPr/>
            </a:pPr>
            <a:r>
              <a:rPr lang="en-GB" altLang="en-US" sz="2000" dirty="0">
                <a:latin typeface="+mn-lt"/>
                <a:cs typeface="Arial" panose="020B0604020202020204" pitchFamily="34" charset="0"/>
              </a:rPr>
              <a:t>What is stress and why do we need to tackle it?</a:t>
            </a:r>
          </a:p>
          <a:p>
            <a:pPr algn="just">
              <a:buNone/>
              <a:defRPr/>
            </a:pPr>
            <a:endParaRPr lang="en-GB" altLang="en-US" sz="800" dirty="0">
              <a:solidFill>
                <a:srgbClr val="FF0000"/>
              </a:solidFill>
              <a:latin typeface="+mn-lt"/>
              <a:cs typeface="Arial" panose="020B0604020202020204" pitchFamily="34" charset="0"/>
            </a:endParaRPr>
          </a:p>
          <a:p>
            <a:pPr marL="342900" indent="-342900" algn="just">
              <a:defRPr/>
            </a:pPr>
            <a:r>
              <a:rPr lang="en-GB" altLang="en-US" sz="2000" dirty="0">
                <a:latin typeface="+mn-lt"/>
                <a:cs typeface="Arial" panose="020B0604020202020204" pitchFamily="34" charset="0"/>
              </a:rPr>
              <a:t>Understand how the body reacts to stress.</a:t>
            </a:r>
          </a:p>
          <a:p>
            <a:pPr marL="342900" indent="-342900" algn="just">
              <a:defRPr/>
            </a:pPr>
            <a:endParaRPr lang="en-GB" altLang="en-US" sz="800" dirty="0">
              <a:solidFill>
                <a:srgbClr val="FF0000"/>
              </a:solidFill>
              <a:latin typeface="+mn-lt"/>
              <a:cs typeface="Arial" panose="020B0604020202020204" pitchFamily="34" charset="0"/>
            </a:endParaRPr>
          </a:p>
          <a:p>
            <a:pPr marL="342900" indent="-342900" algn="just">
              <a:defRPr/>
            </a:pPr>
            <a:r>
              <a:rPr lang="en-GB" altLang="en-US" sz="2000" dirty="0">
                <a:latin typeface="+mn-lt"/>
                <a:cs typeface="Arial" panose="020B0604020202020204" pitchFamily="34" charset="0"/>
              </a:rPr>
              <a:t>Understand the impact stress can have on us, our mental health and ability to function at work.</a:t>
            </a:r>
          </a:p>
          <a:p>
            <a:pPr algn="just">
              <a:buNone/>
              <a:defRPr/>
            </a:pPr>
            <a:endParaRPr lang="en-GB" altLang="en-US" sz="800" dirty="0">
              <a:solidFill>
                <a:srgbClr val="FF0000"/>
              </a:solidFill>
              <a:latin typeface="+mn-lt"/>
              <a:cs typeface="Arial" panose="020B0604020202020204" pitchFamily="34" charset="0"/>
            </a:endParaRPr>
          </a:p>
          <a:p>
            <a:pPr marL="342900" indent="-342900" algn="just">
              <a:defRPr/>
            </a:pPr>
            <a:r>
              <a:rPr lang="en-GB" altLang="en-US" sz="2000" dirty="0">
                <a:latin typeface="+mn-lt"/>
                <a:cs typeface="Arial" panose="020B0604020202020204" pitchFamily="34" charset="0"/>
              </a:rPr>
              <a:t>Understand the importance of talking about mental health and how to have wellbeing conversations.</a:t>
            </a:r>
          </a:p>
          <a:p>
            <a:pPr marL="342900" indent="-342900" algn="just">
              <a:defRPr/>
            </a:pPr>
            <a:endParaRPr lang="en-GB" altLang="en-US" sz="800" dirty="0">
              <a:solidFill>
                <a:srgbClr val="FF0000"/>
              </a:solidFill>
              <a:latin typeface="+mn-lt"/>
              <a:cs typeface="Arial" panose="020B0604020202020204" pitchFamily="34" charset="0"/>
            </a:endParaRPr>
          </a:p>
          <a:p>
            <a:pPr marL="342900" indent="-342900" algn="just">
              <a:defRPr/>
            </a:pPr>
            <a:r>
              <a:rPr lang="en-GB" altLang="en-US" sz="2000" dirty="0">
                <a:latin typeface="+mn-lt"/>
                <a:cs typeface="Arial" panose="020B0604020202020204" pitchFamily="34" charset="0"/>
              </a:rPr>
              <a:t>Introduce a number of tools available to build resilience and reduce stress.</a:t>
            </a:r>
          </a:p>
          <a:p>
            <a:pPr algn="just">
              <a:buNone/>
              <a:defRPr/>
            </a:pPr>
            <a:endParaRPr lang="en-GB" altLang="en-US" sz="2000" b="1" dirty="0">
              <a:solidFill>
                <a:srgbClr val="000000"/>
              </a:solidFill>
              <a:latin typeface="Arial" panose="020B0604020202020204" pitchFamily="34" charset="0"/>
              <a:cs typeface="Arial" panose="020B0604020202020204" pitchFamily="34" charset="0"/>
            </a:endParaRPr>
          </a:p>
          <a:p>
            <a:pPr marL="342900" indent="-342900" algn="just">
              <a:defRPr/>
            </a:pPr>
            <a:endParaRPr lang="en-GB" altLang="en-US" sz="20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402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67544" y="6206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eaLnBrk="1" hangingPunct="1">
              <a:spcBef>
                <a:spcPct val="0"/>
              </a:spcBef>
              <a:buFontTx/>
              <a:buNone/>
            </a:pPr>
            <a:r>
              <a:rPr lang="en-GB" altLang="en-US" sz="4400" b="1" dirty="0">
                <a:latin typeface="+mj-lt"/>
                <a:cs typeface="Arial" panose="020B0604020202020204" pitchFamily="34" charset="0"/>
              </a:rPr>
              <a:t>Mental Health Hubs</a:t>
            </a:r>
          </a:p>
        </p:txBody>
      </p:sp>
      <p:sp>
        <p:nvSpPr>
          <p:cNvPr id="4" name="Content Placeholder 2"/>
          <p:cNvSpPr txBox="1">
            <a:spLocks/>
          </p:cNvSpPr>
          <p:nvPr/>
        </p:nvSpPr>
        <p:spPr bwMode="auto">
          <a:xfrm>
            <a:off x="467544" y="188962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buNone/>
            </a:pPr>
            <a:r>
              <a:rPr lang="en-GB" sz="2000" dirty="0">
                <a:latin typeface="+mn-lt"/>
                <a:cs typeface="Arial" panose="020B0604020202020204" pitchFamily="34" charset="0"/>
              </a:rPr>
              <a:t>The Aim of the Hubs is to give the public a direct link to the many different services out there who can provide you with help and support to manage your mental health. If you have a mental health issue, don’t be afraid to talk about it, come along and speak to those who can help</a:t>
            </a:r>
            <a:r>
              <a:rPr lang="en-GB" sz="2000" dirty="0">
                <a:latin typeface="+mn-lt"/>
              </a:rPr>
              <a:t>.  </a:t>
            </a:r>
          </a:p>
          <a:p>
            <a:pPr>
              <a:buNone/>
            </a:pPr>
            <a:endParaRPr lang="en-GB" sz="800" dirty="0">
              <a:latin typeface="+mn-lt"/>
            </a:endParaRPr>
          </a:p>
          <a:p>
            <a:pPr marL="342900" indent="-342900">
              <a:buFont typeface="Arial" panose="020B0604020202020204" pitchFamily="34" charset="0"/>
              <a:buChar char="•"/>
            </a:pPr>
            <a:r>
              <a:rPr lang="en-GB" sz="1600" b="1" dirty="0">
                <a:latin typeface="+mn-lt"/>
                <a:cs typeface="Arial" panose="020B0604020202020204" pitchFamily="34" charset="0"/>
              </a:rPr>
              <a:t>Runcorn Shopping City (Main Square) </a:t>
            </a:r>
          </a:p>
          <a:p>
            <a:pPr lvl="3" indent="0">
              <a:buNone/>
            </a:pPr>
            <a:r>
              <a:rPr lang="en-GB" sz="600" dirty="0">
                <a:latin typeface="+mn-lt"/>
                <a:cs typeface="Arial" panose="020B0604020202020204" pitchFamily="34" charset="0"/>
              </a:rPr>
              <a:t>	</a:t>
            </a:r>
            <a:r>
              <a:rPr lang="en-GB" sz="1600" dirty="0">
                <a:latin typeface="+mn-lt"/>
                <a:cs typeface="Arial" panose="020B0604020202020204" pitchFamily="34" charset="0"/>
              </a:rPr>
              <a:t>-1st Thursday of every month 9am -2pm*</a:t>
            </a:r>
          </a:p>
          <a:p>
            <a:pPr lvl="3" indent="0">
              <a:buNone/>
            </a:pPr>
            <a:endParaRPr lang="en-GB" sz="1600" dirty="0">
              <a:latin typeface="+mn-lt"/>
              <a:cs typeface="Arial" panose="020B0604020202020204" pitchFamily="34" charset="0"/>
            </a:endParaRPr>
          </a:p>
          <a:p>
            <a:pPr marL="342900" indent="-342900"/>
            <a:r>
              <a:rPr lang="en-GB" sz="1600" b="1" dirty="0">
                <a:latin typeface="+mn-lt"/>
                <a:cs typeface="Arial" panose="020B0604020202020204" pitchFamily="34" charset="0"/>
              </a:rPr>
              <a:t>Greenoaks Widnes (In the main walk through)</a:t>
            </a:r>
          </a:p>
          <a:p>
            <a:pPr>
              <a:buNone/>
            </a:pPr>
            <a:r>
              <a:rPr lang="en-GB" sz="1600" dirty="0">
                <a:latin typeface="+mn-lt"/>
                <a:cs typeface="Arial" panose="020B0604020202020204" pitchFamily="34" charset="0"/>
              </a:rPr>
              <a:t>		- 3rd Wednesday of every month 9am – 2pm*</a:t>
            </a:r>
          </a:p>
          <a:p>
            <a:pPr>
              <a:buNone/>
            </a:pPr>
            <a:endParaRPr lang="en-GB" sz="1600" dirty="0">
              <a:latin typeface="+mn-lt"/>
              <a:cs typeface="Arial" panose="020B0604020202020204" pitchFamily="34" charset="0"/>
            </a:endParaRPr>
          </a:p>
          <a:p>
            <a:pPr>
              <a:buNone/>
            </a:pPr>
            <a:r>
              <a:rPr lang="en-GB" sz="1600" dirty="0">
                <a:latin typeface="+mn-lt"/>
              </a:rPr>
              <a:t>Come along to the Mental Health Hubs and see what local support services are available in Halton.</a:t>
            </a:r>
          </a:p>
          <a:p>
            <a:pPr>
              <a:buNone/>
            </a:pPr>
            <a:r>
              <a:rPr lang="en-GB" sz="1000" dirty="0">
                <a:latin typeface="+mn-lt"/>
              </a:rPr>
              <a:t>*times are subject to change.</a:t>
            </a:r>
          </a:p>
          <a:p>
            <a:pPr algn="ctr">
              <a:lnSpc>
                <a:spcPct val="114000"/>
              </a:lnSpc>
              <a:spcBef>
                <a:spcPts val="0"/>
              </a:spcBef>
              <a:spcAft>
                <a:spcPts val="1000"/>
              </a:spcAft>
              <a:buNone/>
            </a:pPr>
            <a:r>
              <a:rPr lang="en-GB" sz="2800" b="1" kern="1400" dirty="0">
                <a:solidFill>
                  <a:srgbClr val="0070C0"/>
                </a:solidFill>
                <a:latin typeface="+mn-lt"/>
              </a:rPr>
              <a:t>Your Mental Health Matters</a:t>
            </a:r>
            <a:endParaRPr lang="en-GB" sz="2800" kern="1400" dirty="0">
              <a:solidFill>
                <a:srgbClr val="000000"/>
              </a:solidFill>
              <a:latin typeface="+mn-lt"/>
            </a:endParaRPr>
          </a:p>
          <a:p>
            <a:pPr>
              <a:buNone/>
            </a:pPr>
            <a:endParaRPr lang="en-GB" sz="1600" dirty="0">
              <a:latin typeface="Arial" panose="020B0604020202020204" pitchFamily="34" charset="0"/>
              <a:cs typeface="Arial" panose="020B0604020202020204" pitchFamily="34" charset="0"/>
            </a:endParaRPr>
          </a:p>
          <a:p>
            <a:pPr>
              <a:buNone/>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2446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48816" y="65596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eaLnBrk="1" hangingPunct="1">
              <a:spcBef>
                <a:spcPct val="0"/>
              </a:spcBef>
              <a:buFontTx/>
              <a:buNone/>
            </a:pPr>
            <a:r>
              <a:rPr lang="en-GB" altLang="en-US" sz="4400" b="1" dirty="0">
                <a:latin typeface="+mj-lt"/>
                <a:cs typeface="Arial" panose="020B0604020202020204" pitchFamily="34" charset="0"/>
              </a:rPr>
              <a:t>Additional Training</a:t>
            </a:r>
          </a:p>
        </p:txBody>
      </p:sp>
      <p:sp>
        <p:nvSpPr>
          <p:cNvPr id="4" name="Content Placeholder 2"/>
          <p:cNvSpPr txBox="1">
            <a:spLocks/>
          </p:cNvSpPr>
          <p:nvPr/>
        </p:nvSpPr>
        <p:spPr bwMode="auto">
          <a:xfrm>
            <a:off x="448816" y="177281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marL="342900" indent="-342900" algn="just">
              <a:defRPr/>
            </a:pPr>
            <a:r>
              <a:rPr lang="en-GB" altLang="en-US" sz="1600" b="1" dirty="0">
                <a:solidFill>
                  <a:srgbClr val="000000"/>
                </a:solidFill>
                <a:latin typeface="+mn-lt"/>
                <a:cs typeface="Arial" panose="020B0604020202020204" pitchFamily="34" charset="0"/>
              </a:rPr>
              <a:t>Mental Health Awareness Sessions. (Generic &amp; for Managers)</a:t>
            </a:r>
          </a:p>
          <a:p>
            <a:pPr algn="just">
              <a:buNone/>
              <a:defRPr/>
            </a:pPr>
            <a:r>
              <a:rPr lang="en-GB" altLang="en-US" sz="1600" dirty="0">
                <a:solidFill>
                  <a:srgbClr val="000000"/>
                </a:solidFill>
                <a:latin typeface="+mn-lt"/>
                <a:cs typeface="Arial" panose="020B0604020202020204" pitchFamily="34" charset="0"/>
              </a:rPr>
              <a:t>Designed to give you practical skills and understanding of mental health and how you can manage your own mental health. Approx. 2hrs.</a:t>
            </a:r>
          </a:p>
          <a:p>
            <a:pPr algn="just">
              <a:buNone/>
              <a:defRPr/>
            </a:pPr>
            <a:endParaRPr lang="en-GB" altLang="en-US" sz="1600" dirty="0">
              <a:solidFill>
                <a:srgbClr val="000000"/>
              </a:solidFill>
              <a:latin typeface="+mn-lt"/>
              <a:cs typeface="Arial" panose="020B0604020202020204" pitchFamily="34" charset="0"/>
            </a:endParaRPr>
          </a:p>
          <a:p>
            <a:pPr marL="285750" indent="-285750" algn="just">
              <a:defRPr/>
            </a:pPr>
            <a:r>
              <a:rPr lang="en-GB" altLang="en-US" sz="1600" b="1" dirty="0">
                <a:solidFill>
                  <a:srgbClr val="000000"/>
                </a:solidFill>
                <a:latin typeface="+mn-lt"/>
                <a:cs typeface="Arial" panose="020B0604020202020204" pitchFamily="34" charset="0"/>
              </a:rPr>
              <a:t>Stress Awareness &amp; Management Sessions. (Generic &amp; for Managers).</a:t>
            </a:r>
          </a:p>
          <a:p>
            <a:pPr algn="just">
              <a:buNone/>
              <a:defRPr/>
            </a:pPr>
            <a:r>
              <a:rPr lang="en-GB" altLang="en-US" sz="1600" dirty="0">
                <a:solidFill>
                  <a:srgbClr val="000000"/>
                </a:solidFill>
                <a:latin typeface="+mn-lt"/>
                <a:cs typeface="Arial" panose="020B0604020202020204" pitchFamily="34" charset="0"/>
              </a:rPr>
              <a:t>Designed to give you a greater understanding of stress and it’s impact, along with practical skills on how you can manage your own stress.  Approx. 3hrs.</a:t>
            </a:r>
          </a:p>
          <a:p>
            <a:pPr algn="just">
              <a:buNone/>
              <a:defRPr/>
            </a:pPr>
            <a:endParaRPr lang="en-GB" altLang="en-US" sz="1600" dirty="0">
              <a:solidFill>
                <a:srgbClr val="000000"/>
              </a:solidFill>
              <a:latin typeface="+mn-lt"/>
              <a:cs typeface="Arial" panose="020B0604020202020204" pitchFamily="34" charset="0"/>
            </a:endParaRPr>
          </a:p>
          <a:p>
            <a:pPr marL="285750" indent="-285750" algn="just">
              <a:defRPr/>
            </a:pPr>
            <a:r>
              <a:rPr lang="en-GB" altLang="en-US" sz="1600" b="1" dirty="0">
                <a:solidFill>
                  <a:srgbClr val="000000"/>
                </a:solidFill>
                <a:latin typeface="+mn-lt"/>
                <a:cs typeface="Arial" panose="020B0604020202020204" pitchFamily="34" charset="0"/>
              </a:rPr>
              <a:t>Self-Harm Guidance for Professionals.</a:t>
            </a:r>
          </a:p>
          <a:p>
            <a:pPr algn="just">
              <a:buNone/>
              <a:defRPr/>
            </a:pPr>
            <a:r>
              <a:rPr lang="en-GB" altLang="en-US" sz="1600" dirty="0">
                <a:solidFill>
                  <a:srgbClr val="000000"/>
                </a:solidFill>
                <a:latin typeface="+mn-lt"/>
                <a:cs typeface="Arial" panose="020B0604020202020204" pitchFamily="34" charset="0"/>
              </a:rPr>
              <a:t>Designed to increase your skills, knowledge and confidence to have conversations about suicide. Approx. 2hrs.</a:t>
            </a:r>
          </a:p>
          <a:p>
            <a:pPr marL="285750" indent="-285750" algn="just">
              <a:defRPr/>
            </a:pPr>
            <a:endParaRPr lang="en-GB" altLang="en-US" sz="1600" b="1" dirty="0">
              <a:solidFill>
                <a:srgbClr val="000000"/>
              </a:solidFill>
              <a:latin typeface="+mn-lt"/>
              <a:cs typeface="Arial" panose="020B0604020202020204" pitchFamily="34" charset="0"/>
            </a:endParaRPr>
          </a:p>
          <a:p>
            <a:pPr marL="285750" indent="-285750" algn="just">
              <a:defRPr/>
            </a:pPr>
            <a:r>
              <a:rPr lang="en-GB" altLang="en-US" sz="1600" b="1" dirty="0">
                <a:solidFill>
                  <a:srgbClr val="000000"/>
                </a:solidFill>
                <a:latin typeface="+mn-lt"/>
                <a:cs typeface="Arial" panose="020B0604020202020204" pitchFamily="34" charset="0"/>
              </a:rPr>
              <a:t>Halton Suicide Awareness</a:t>
            </a:r>
            <a:r>
              <a:rPr lang="en-GB" altLang="en-US" sz="1600" dirty="0">
                <a:solidFill>
                  <a:srgbClr val="000000"/>
                </a:solidFill>
                <a:latin typeface="+mn-lt"/>
                <a:cs typeface="Arial" panose="020B0604020202020204" pitchFamily="34" charset="0"/>
              </a:rPr>
              <a:t>.</a:t>
            </a:r>
          </a:p>
          <a:p>
            <a:pPr algn="just">
              <a:buNone/>
              <a:defRPr/>
            </a:pPr>
            <a:r>
              <a:rPr lang="en-GB" altLang="en-US" sz="1600" dirty="0">
                <a:solidFill>
                  <a:srgbClr val="000000"/>
                </a:solidFill>
                <a:latin typeface="+mn-lt"/>
                <a:cs typeface="Arial" panose="020B0604020202020204" pitchFamily="34" charset="0"/>
              </a:rPr>
              <a:t>Designed to increase your skills, knowledge and confidence to have conversations about suicide. Approx. 2hrs.</a:t>
            </a:r>
          </a:p>
          <a:p>
            <a:pPr algn="just">
              <a:buNone/>
              <a:defRPr/>
            </a:pPr>
            <a:endParaRPr lang="en-GB" altLang="en-US" sz="800" b="1" dirty="0">
              <a:solidFill>
                <a:srgbClr val="000000"/>
              </a:solidFill>
              <a:latin typeface="+mn-lt"/>
              <a:cs typeface="Arial" panose="020B0604020202020204" pitchFamily="34" charset="0"/>
            </a:endParaRPr>
          </a:p>
          <a:p>
            <a:pPr algn="ctr">
              <a:buNone/>
              <a:defRPr/>
            </a:pPr>
            <a:r>
              <a:rPr lang="en-GB" altLang="en-US" sz="2000" b="1" dirty="0">
                <a:solidFill>
                  <a:srgbClr val="000000"/>
                </a:solidFill>
                <a:latin typeface="+mn-lt"/>
                <a:cs typeface="Arial" panose="020B0604020202020204" pitchFamily="34" charset="0"/>
              </a:rPr>
              <a:t>If you would like more information please ring 0300 029 0029</a:t>
            </a:r>
          </a:p>
          <a:p>
            <a:pPr algn="just">
              <a:buNone/>
              <a:defRPr/>
            </a:pPr>
            <a:endParaRPr lang="en-GB" altLang="en-US" sz="1200" b="1" dirty="0">
              <a:solidFill>
                <a:srgbClr val="000000"/>
              </a:solidFill>
              <a:latin typeface="+mn-lt"/>
              <a:cs typeface="Arial" panose="020B0604020202020204" pitchFamily="34" charset="0"/>
            </a:endParaRPr>
          </a:p>
        </p:txBody>
      </p:sp>
    </p:spTree>
    <p:extLst>
      <p:ext uri="{BB962C8B-B14F-4D97-AF65-F5344CB8AC3E}">
        <p14:creationId xmlns:p14="http://schemas.microsoft.com/office/powerpoint/2010/main" val="559901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79512" y="620688"/>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Useful Websites</a:t>
            </a:r>
            <a:endParaRPr lang="en-GB" altLang="en-US" sz="4400" b="1" u="sng" dirty="0">
              <a:latin typeface="+mj-lt"/>
              <a:cs typeface="Arial" panose="020B0604020202020204" pitchFamily="34" charset="0"/>
            </a:endParaRPr>
          </a:p>
        </p:txBody>
      </p:sp>
      <p:sp>
        <p:nvSpPr>
          <p:cNvPr id="5" name="Content Placeholder 2"/>
          <p:cNvSpPr txBox="1">
            <a:spLocks/>
          </p:cNvSpPr>
          <p:nvPr/>
        </p:nvSpPr>
        <p:spPr bwMode="auto">
          <a:xfrm>
            <a:off x="457200" y="1556792"/>
            <a:ext cx="8229600" cy="495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marL="274320" fontAlgn="auto">
              <a:spcAft>
                <a:spcPts val="0"/>
              </a:spcAft>
              <a:defRPr/>
            </a:pPr>
            <a:r>
              <a:rPr lang="en-GB" altLang="en-US" sz="2000" dirty="0">
                <a:latin typeface="Calibri" pitchFamily="34" charset="0"/>
                <a:cs typeface="Segoe UI" pitchFamily="34" charset="0"/>
                <a:hlinkClick r:id="rId2"/>
              </a:rPr>
              <a:t>www.haltonhealthimprovement.co.uk</a:t>
            </a:r>
            <a:endParaRPr lang="en-GB" altLang="en-US" sz="2000" dirty="0">
              <a:latin typeface="Calibri" pitchFamily="34" charset="0"/>
              <a:cs typeface="Segoe UI" pitchFamily="34" charset="0"/>
            </a:endParaRPr>
          </a:p>
          <a:p>
            <a:pPr marL="274320" fontAlgn="auto">
              <a:spcAft>
                <a:spcPts val="0"/>
              </a:spcAft>
              <a:defRPr/>
            </a:pPr>
            <a:endParaRPr lang="en-GB" altLang="en-US" sz="2000" dirty="0">
              <a:latin typeface="Calibri" pitchFamily="34" charset="0"/>
              <a:cs typeface="Segoe UI" pitchFamily="34" charset="0"/>
            </a:endParaRPr>
          </a:p>
          <a:p>
            <a:pPr marL="274320">
              <a:defRPr/>
            </a:pPr>
            <a:r>
              <a:rPr lang="en-GB" altLang="en-US" sz="2000" dirty="0">
                <a:latin typeface="Calibri" pitchFamily="34" charset="0"/>
                <a:cs typeface="Segoe UI" pitchFamily="34" charset="0"/>
                <a:hlinkClick r:id="rId3"/>
              </a:rPr>
              <a:t>http://www.hse.gov.uk/stress/</a:t>
            </a:r>
            <a:r>
              <a:rPr lang="en-GB" altLang="en-US" sz="2000" dirty="0">
                <a:latin typeface="Calibri" pitchFamily="34" charset="0"/>
                <a:cs typeface="Segoe UI" pitchFamily="34" charset="0"/>
              </a:rPr>
              <a:t> </a:t>
            </a:r>
            <a:endParaRPr lang="en-GB" altLang="en-US" sz="2000" dirty="0">
              <a:latin typeface="Calibri" pitchFamily="34" charset="0"/>
              <a:cs typeface="Segoe UI" pitchFamily="34" charset="0"/>
              <a:hlinkClick r:id="" action="ppaction://noaction"/>
            </a:endParaRPr>
          </a:p>
          <a:p>
            <a:pPr marL="274320" fontAlgn="auto">
              <a:spcAft>
                <a:spcPts val="0"/>
              </a:spcAft>
              <a:defRPr/>
            </a:pPr>
            <a:endParaRPr lang="en-GB" altLang="en-US" sz="2000" dirty="0">
              <a:latin typeface="Calibri" pitchFamily="34" charset="0"/>
              <a:cs typeface="Segoe UI" pitchFamily="34" charset="0"/>
              <a:hlinkClick r:id="" action="ppaction://noaction"/>
            </a:endParaRPr>
          </a:p>
          <a:p>
            <a:pPr marL="274320">
              <a:defRPr/>
            </a:pPr>
            <a:r>
              <a:rPr lang="en-GB" altLang="en-US" sz="2000" dirty="0">
                <a:latin typeface="Calibri" pitchFamily="34" charset="0"/>
                <a:cs typeface="Segoe UI" pitchFamily="34" charset="0"/>
                <a:hlinkClick r:id="rId4"/>
              </a:rPr>
              <a:t>https://www.time-to-change.org.uk/get-involved/get-your-workplace-involved/employer-pledge</a:t>
            </a:r>
            <a:r>
              <a:rPr lang="en-GB" altLang="en-US" sz="2000" dirty="0">
                <a:latin typeface="Calibri" pitchFamily="34" charset="0"/>
                <a:cs typeface="Segoe UI" pitchFamily="34" charset="0"/>
              </a:rPr>
              <a:t> </a:t>
            </a:r>
          </a:p>
          <a:p>
            <a:pPr marL="274320">
              <a:defRPr/>
            </a:pPr>
            <a:endParaRPr lang="en-GB" altLang="en-US" sz="2000" dirty="0">
              <a:latin typeface="Calibri" pitchFamily="34" charset="0"/>
              <a:cs typeface="Segoe UI" pitchFamily="34" charset="0"/>
            </a:endParaRPr>
          </a:p>
          <a:p>
            <a:pPr marL="274320">
              <a:defRPr/>
            </a:pPr>
            <a:r>
              <a:rPr lang="en-GB" altLang="en-US" sz="2000" dirty="0">
                <a:latin typeface="Calibri" pitchFamily="34" charset="0"/>
                <a:cs typeface="Segoe UI" pitchFamily="34" charset="0"/>
                <a:hlinkClick r:id="rId5"/>
              </a:rPr>
              <a:t>http://www.nwbh.nhs.uk/</a:t>
            </a:r>
            <a:r>
              <a:rPr lang="en-GB" altLang="en-US" sz="2000" dirty="0">
                <a:latin typeface="Calibri" pitchFamily="34" charset="0"/>
                <a:cs typeface="Segoe UI" pitchFamily="34" charset="0"/>
              </a:rPr>
              <a:t> </a:t>
            </a:r>
          </a:p>
          <a:p>
            <a:pPr marL="274320">
              <a:defRPr/>
            </a:pPr>
            <a:endParaRPr lang="en-GB" altLang="en-US" sz="2000" dirty="0">
              <a:latin typeface="Calibri" pitchFamily="34" charset="0"/>
              <a:cs typeface="Segoe UI" pitchFamily="34" charset="0"/>
            </a:endParaRPr>
          </a:p>
          <a:p>
            <a:pPr marL="274320">
              <a:defRPr/>
            </a:pPr>
            <a:r>
              <a:rPr lang="en-GB" altLang="en-US" sz="2000" dirty="0">
                <a:latin typeface="Calibri" pitchFamily="34" charset="0"/>
                <a:cs typeface="Segoe UI" pitchFamily="34" charset="0"/>
                <a:hlinkClick r:id="rId6"/>
              </a:rPr>
              <a:t>https://web.ntw.nhs.uk/selfhelp/</a:t>
            </a:r>
            <a:r>
              <a:rPr lang="en-GB" altLang="en-US" sz="2000" dirty="0">
                <a:latin typeface="Calibri" pitchFamily="34" charset="0"/>
                <a:cs typeface="Segoe UI" pitchFamily="34" charset="0"/>
              </a:rPr>
              <a:t> </a:t>
            </a:r>
          </a:p>
          <a:p>
            <a:pPr marL="274320" fontAlgn="auto">
              <a:spcAft>
                <a:spcPts val="0"/>
              </a:spcAft>
              <a:buNone/>
              <a:defRPr/>
            </a:pPr>
            <a:endParaRPr lang="en-GB" altLang="en-US" sz="2000" dirty="0">
              <a:latin typeface="Calibri" pitchFamily="34" charset="0"/>
              <a:cs typeface="Segoe UI" pitchFamily="34" charset="0"/>
            </a:endParaRPr>
          </a:p>
          <a:p>
            <a:pPr marL="274320" fontAlgn="auto">
              <a:spcAft>
                <a:spcPts val="0"/>
              </a:spcAft>
              <a:defRPr/>
            </a:pPr>
            <a:r>
              <a:rPr lang="en-GB" altLang="en-US" sz="2000" dirty="0">
                <a:latin typeface="Calibri" pitchFamily="34" charset="0"/>
                <a:cs typeface="Segoe UI" pitchFamily="34" charset="0"/>
                <a:hlinkClick r:id="rId7"/>
              </a:rPr>
              <a:t>www.mind.org.uk</a:t>
            </a:r>
            <a:endParaRPr lang="en-GB" altLang="en-US" sz="2000" dirty="0">
              <a:latin typeface="Calibri" pitchFamily="34" charset="0"/>
              <a:cs typeface="Segoe UI" pitchFamily="34" charset="0"/>
            </a:endParaRPr>
          </a:p>
          <a:p>
            <a:pPr marL="274320" fontAlgn="auto">
              <a:spcAft>
                <a:spcPts val="0"/>
              </a:spcAft>
              <a:defRPr/>
            </a:pPr>
            <a:endParaRPr lang="en-GB" altLang="en-US" sz="2000" dirty="0">
              <a:latin typeface="Calibri" pitchFamily="34" charset="0"/>
              <a:cs typeface="Segoe UI" pitchFamily="34" charset="0"/>
              <a:hlinkClick r:id="" action="ppaction://noaction"/>
            </a:endParaRPr>
          </a:p>
          <a:p>
            <a:pPr marL="274320" fontAlgn="auto">
              <a:spcAft>
                <a:spcPts val="0"/>
              </a:spcAft>
              <a:defRPr/>
            </a:pPr>
            <a:r>
              <a:rPr lang="en-GB" altLang="en-US" sz="2000" dirty="0">
                <a:latin typeface="Calibri" pitchFamily="34" charset="0"/>
                <a:cs typeface="Segoe UI" pitchFamily="34" charset="0"/>
                <a:hlinkClick r:id="" action="ppaction://noaction"/>
              </a:rPr>
              <a:t>www.live-life-well.net</a:t>
            </a:r>
            <a:endParaRPr lang="en-GB" altLang="en-US" sz="2000" dirty="0">
              <a:latin typeface="Calibri" pitchFamily="34" charset="0"/>
              <a:cs typeface="Segoe UI" pitchFamily="34" charset="0"/>
            </a:endParaRPr>
          </a:p>
          <a:p>
            <a:pPr marL="274320">
              <a:buNone/>
              <a:defRPr/>
            </a:pPr>
            <a:endParaRPr lang="en-GB" altLang="en-US" sz="2000" dirty="0">
              <a:latin typeface="Calibri" pitchFamily="34" charset="0"/>
              <a:cs typeface="Segoe UI" pitchFamily="34" charset="0"/>
            </a:endParaRPr>
          </a:p>
          <a:p>
            <a:pPr marL="274320" fontAlgn="auto">
              <a:spcAft>
                <a:spcPts val="0"/>
              </a:spcAft>
              <a:buNone/>
              <a:defRPr/>
            </a:pPr>
            <a:endParaRPr lang="en-GB" altLang="en-US" sz="2000" dirty="0">
              <a:latin typeface="Calibri" pitchFamily="34" charset="0"/>
              <a:cs typeface="Segoe UI" pitchFamily="34" charset="0"/>
            </a:endParaRPr>
          </a:p>
        </p:txBody>
      </p:sp>
    </p:spTree>
    <p:extLst>
      <p:ext uri="{BB962C8B-B14F-4D97-AF65-F5344CB8AC3E}">
        <p14:creationId xmlns:p14="http://schemas.microsoft.com/office/powerpoint/2010/main" val="228545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97768" y="764704"/>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ea typeface="+mj-ea"/>
                <a:cs typeface="Segoe UI" pitchFamily="34" charset="0"/>
              </a:rPr>
              <a:t>Difficulty Accessing Services?</a:t>
            </a:r>
            <a:endParaRPr lang="en-GB" altLang="en-US" sz="4400" b="1" u="sng" dirty="0">
              <a:latin typeface="+mj-lt"/>
              <a:cs typeface="Arial" panose="020B0604020202020204" pitchFamily="34" charset="0"/>
            </a:endParaRPr>
          </a:p>
        </p:txBody>
      </p:sp>
      <p:sp>
        <p:nvSpPr>
          <p:cNvPr id="5" name="Content Placeholder 2"/>
          <p:cNvSpPr txBox="1">
            <a:spLocks/>
          </p:cNvSpPr>
          <p:nvPr/>
        </p:nvSpPr>
        <p:spPr bwMode="auto">
          <a:xfrm>
            <a:off x="475456" y="16199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marL="274320" fontAlgn="auto">
              <a:spcAft>
                <a:spcPts val="0"/>
              </a:spcAft>
              <a:buNone/>
              <a:defRPr/>
            </a:pPr>
            <a:endParaRPr lang="en-GB" altLang="en-US" sz="2000" dirty="0">
              <a:latin typeface="Calibri" pitchFamily="34" charset="0"/>
              <a:cs typeface="Segoe UI" pitchFamily="34" charset="0"/>
            </a:endParaRPr>
          </a:p>
          <a:p>
            <a:pPr marL="274320" fontAlgn="auto">
              <a:spcAft>
                <a:spcPts val="0"/>
              </a:spcAft>
              <a:buNone/>
              <a:defRPr/>
            </a:pPr>
            <a:r>
              <a:rPr lang="en-GB" altLang="en-US" sz="2000" dirty="0">
                <a:latin typeface="Calibri" pitchFamily="34" charset="0"/>
                <a:cs typeface="Segoe UI" pitchFamily="34" charset="0"/>
              </a:rPr>
              <a:t>If you have or are experiencing difficulties accessing services or sending referrals please add details to the comments box on the feedback form or alternatively you can contact Healthwatch.</a:t>
            </a:r>
          </a:p>
          <a:p>
            <a:pPr marL="274320" fontAlgn="auto">
              <a:spcAft>
                <a:spcPts val="0"/>
              </a:spcAft>
              <a:buNone/>
              <a:defRPr/>
            </a:pPr>
            <a:endParaRPr lang="en-GB" altLang="en-US" sz="2000" dirty="0">
              <a:latin typeface="Calibri" pitchFamily="34" charset="0"/>
              <a:cs typeface="Segoe UI" pitchFamily="34" charset="0"/>
            </a:endParaRPr>
          </a:p>
          <a:p>
            <a:pPr marL="274320" fontAlgn="auto">
              <a:spcAft>
                <a:spcPts val="0"/>
              </a:spcAft>
              <a:buNone/>
              <a:defRPr/>
            </a:pPr>
            <a:endParaRPr lang="en-GB" altLang="en-US" sz="2000" dirty="0">
              <a:latin typeface="Calibri" pitchFamily="34" charset="0"/>
              <a:cs typeface="Segoe UI" pitchFamily="34" charset="0"/>
            </a:endParaRPr>
          </a:p>
          <a:p>
            <a:pPr marL="274320" fontAlgn="auto">
              <a:spcAft>
                <a:spcPts val="0"/>
              </a:spcAft>
              <a:buNone/>
              <a:defRPr/>
            </a:pPr>
            <a:r>
              <a:rPr lang="en-US" sz="2000" dirty="0">
                <a:latin typeface="Calibri" panose="020F0502020204030204" pitchFamily="34" charset="0"/>
                <a:cs typeface="Calibri" panose="020F0502020204030204" pitchFamily="34" charset="0"/>
              </a:rPr>
              <a:t>Healthwatch Halton is the independent patient champion for health and social care in Halton. </a:t>
            </a:r>
            <a:r>
              <a:rPr lang="en-US" sz="2000" dirty="0">
                <a:latin typeface="+mn-lt"/>
              </a:rPr>
              <a:t>Our job is to champion for the consumer interests of those using health and social care services across Halton and give local people an opportunity to speak out about their concerns and health care priorities.</a:t>
            </a:r>
          </a:p>
          <a:p>
            <a:pPr marL="274320" fontAlgn="auto">
              <a:spcAft>
                <a:spcPts val="0"/>
              </a:spcAft>
              <a:buNone/>
              <a:defRPr/>
            </a:pPr>
            <a:endParaRPr lang="en-GB" altLang="en-US" sz="2000" dirty="0">
              <a:latin typeface="+mn-lt"/>
              <a:cs typeface="Calibri" panose="020F0502020204030204" pitchFamily="34" charset="0"/>
            </a:endParaRPr>
          </a:p>
          <a:p>
            <a:pPr marL="274320" fontAlgn="auto">
              <a:spcAft>
                <a:spcPts val="0"/>
              </a:spcAft>
              <a:buNone/>
              <a:defRPr/>
            </a:pPr>
            <a:endParaRPr lang="en-GB" altLang="en-US" sz="2000" dirty="0">
              <a:latin typeface="+mn-lt"/>
              <a:cs typeface="Calibri" panose="020F0502020204030204" pitchFamily="34" charset="0"/>
            </a:endParaRPr>
          </a:p>
        </p:txBody>
      </p:sp>
      <p:pic>
        <p:nvPicPr>
          <p:cNvPr id="2" name="Picture 1"/>
          <p:cNvPicPr>
            <a:picLocks noChangeAspect="1"/>
          </p:cNvPicPr>
          <p:nvPr/>
        </p:nvPicPr>
        <p:blipFill>
          <a:blip r:embed="rId3"/>
          <a:stretch>
            <a:fillRect/>
          </a:stretch>
        </p:blipFill>
        <p:spPr>
          <a:xfrm>
            <a:off x="3131840" y="2996952"/>
            <a:ext cx="2586435" cy="720810"/>
          </a:xfrm>
          <a:prstGeom prst="rect">
            <a:avLst/>
          </a:prstGeom>
        </p:spPr>
      </p:pic>
      <p:sp>
        <p:nvSpPr>
          <p:cNvPr id="6" name="AutoShape 2" descr="https://healthwatchhalton.co.uk/wp-content/uploads/2018/07/twitter.png">
            <a:hlinkClick r:id="rId4"/>
          </p:cNvPr>
          <p:cNvSpPr>
            <a:spLocks noChangeAspect="1" noChangeArrowheads="1"/>
          </p:cNvSpPr>
          <p:nvPr/>
        </p:nvSpPr>
        <p:spPr bwMode="auto">
          <a:xfrm>
            <a:off x="8324850" y="-3190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3" descr="https://healthwatchhalton.co.uk/wp-content/uploads/2018/07/facebook.png">
            <a:hlinkClick r:id="rId5"/>
          </p:cNvPr>
          <p:cNvSpPr>
            <a:spLocks noChangeAspect="1" noChangeArrowheads="1"/>
          </p:cNvSpPr>
          <p:nvPr/>
        </p:nvSpPr>
        <p:spPr bwMode="auto">
          <a:xfrm>
            <a:off x="8772525" y="-3190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p:cNvPicPr>
            <a:picLocks noChangeAspect="1"/>
          </p:cNvPicPr>
          <p:nvPr/>
        </p:nvPicPr>
        <p:blipFill rotWithShape="1">
          <a:blip r:embed="rId6"/>
          <a:srcRect r="1257"/>
          <a:stretch/>
        </p:blipFill>
        <p:spPr>
          <a:xfrm>
            <a:off x="1580241" y="5517232"/>
            <a:ext cx="6325339" cy="432048"/>
          </a:xfrm>
          <a:prstGeom prst="rect">
            <a:avLst/>
          </a:prstGeom>
        </p:spPr>
      </p:pic>
    </p:spTree>
    <p:extLst>
      <p:ext uri="{BB962C8B-B14F-4D97-AF65-F5344CB8AC3E}">
        <p14:creationId xmlns:p14="http://schemas.microsoft.com/office/powerpoint/2010/main" val="2547436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bwMode="auto">
          <a:xfrm>
            <a:off x="475456" y="16199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marL="274320" fontAlgn="auto">
              <a:spcAft>
                <a:spcPts val="0"/>
              </a:spcAft>
              <a:buNone/>
              <a:defRPr/>
            </a:pPr>
            <a:endParaRPr lang="en-GB" altLang="en-US" sz="2000" dirty="0">
              <a:solidFill>
                <a:srgbClr val="00B050"/>
              </a:solidFill>
              <a:latin typeface="Calibri" pitchFamily="34" charset="0"/>
              <a:cs typeface="Segoe UI"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2948" y="1748568"/>
            <a:ext cx="6414615" cy="4268634"/>
          </a:xfrm>
          <a:prstGeom prst="rect">
            <a:avLst/>
          </a:prstGeom>
        </p:spPr>
      </p:pic>
    </p:spTree>
    <p:extLst>
      <p:ext uri="{BB962C8B-B14F-4D97-AF65-F5344CB8AC3E}">
        <p14:creationId xmlns:p14="http://schemas.microsoft.com/office/powerpoint/2010/main" val="797606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197768" y="620688"/>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lvl="0" algn="ctr" eaLnBrk="0" fontAlgn="base" hangingPunct="0">
              <a:spcBef>
                <a:spcPct val="0"/>
              </a:spcBef>
              <a:spcAft>
                <a:spcPct val="0"/>
              </a:spcAft>
              <a:buNone/>
            </a:pPr>
            <a:r>
              <a:rPr lang="en-US" sz="4400" b="1" dirty="0">
                <a:latin typeface="+mj-lt"/>
              </a:rPr>
              <a:t>What Is Stress?</a:t>
            </a:r>
          </a:p>
        </p:txBody>
      </p:sp>
      <p:sp>
        <p:nvSpPr>
          <p:cNvPr id="7" name="Content Placeholder 2"/>
          <p:cNvSpPr txBox="1">
            <a:spLocks/>
          </p:cNvSpPr>
          <p:nvPr/>
        </p:nvSpPr>
        <p:spPr bwMode="auto">
          <a:xfrm>
            <a:off x="475456" y="2332037"/>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lvl="0" algn="ctr" eaLnBrk="0" fontAlgn="base" hangingPunct="0">
              <a:spcBef>
                <a:spcPct val="0"/>
              </a:spcBef>
              <a:spcAft>
                <a:spcPct val="0"/>
              </a:spcAft>
              <a:buNone/>
            </a:pPr>
            <a:endParaRPr lang="en-US" sz="800" b="1" dirty="0"/>
          </a:p>
          <a:p>
            <a:pPr lvl="0" algn="ctr" eaLnBrk="0" fontAlgn="base" hangingPunct="0">
              <a:spcBef>
                <a:spcPct val="0"/>
              </a:spcBef>
              <a:spcAft>
                <a:spcPct val="0"/>
              </a:spcAft>
              <a:buNone/>
            </a:pPr>
            <a:r>
              <a:rPr lang="en-US" sz="2800" b="1" dirty="0">
                <a:latin typeface="+mn-lt"/>
                <a:cs typeface="Arial" panose="020B0604020202020204" pitchFamily="34" charset="0"/>
              </a:rPr>
              <a:t>Stress</a:t>
            </a:r>
            <a:r>
              <a:rPr lang="en-US" sz="2800" dirty="0">
                <a:latin typeface="+mn-lt"/>
                <a:cs typeface="Arial" panose="020B0604020202020204" pitchFamily="34" charset="0"/>
              </a:rPr>
              <a:t> is the feeling of being under too much mental or emotional pressure. Pressure turns into </a:t>
            </a:r>
            <a:r>
              <a:rPr lang="en-US" sz="2800" b="1" dirty="0">
                <a:latin typeface="+mn-lt"/>
                <a:cs typeface="Arial" panose="020B0604020202020204" pitchFamily="34" charset="0"/>
              </a:rPr>
              <a:t>stress</a:t>
            </a:r>
            <a:r>
              <a:rPr lang="en-US" sz="2800" dirty="0">
                <a:latin typeface="+mn-lt"/>
                <a:cs typeface="Arial" panose="020B0604020202020204" pitchFamily="34" charset="0"/>
              </a:rPr>
              <a:t> when you feel unable to cope. ... </a:t>
            </a:r>
            <a:r>
              <a:rPr lang="en-US" sz="2800" b="1" dirty="0">
                <a:latin typeface="+mn-lt"/>
                <a:cs typeface="Arial" panose="020B0604020202020204" pitchFamily="34" charset="0"/>
              </a:rPr>
              <a:t>Stress</a:t>
            </a:r>
            <a:r>
              <a:rPr lang="en-US" sz="2800" dirty="0">
                <a:latin typeface="+mn-lt"/>
                <a:cs typeface="Arial" panose="020B0604020202020204" pitchFamily="34" charset="0"/>
              </a:rPr>
              <a:t> causes a surge of hormones in your body. These </a:t>
            </a:r>
            <a:r>
              <a:rPr lang="en-US" sz="2800" b="1" dirty="0">
                <a:latin typeface="+mn-lt"/>
                <a:cs typeface="Arial" panose="020B0604020202020204" pitchFamily="34" charset="0"/>
              </a:rPr>
              <a:t>stress</a:t>
            </a:r>
            <a:r>
              <a:rPr lang="en-US" sz="2800" dirty="0">
                <a:latin typeface="+mn-lt"/>
                <a:cs typeface="Arial" panose="020B0604020202020204" pitchFamily="34" charset="0"/>
              </a:rPr>
              <a:t> hormones are released to enable you to deal with pressures or threats – the so-called "fight or flight" response. </a:t>
            </a:r>
          </a:p>
          <a:p>
            <a:pPr lvl="0" algn="r" eaLnBrk="0" fontAlgn="base" hangingPunct="0">
              <a:spcBef>
                <a:spcPct val="0"/>
              </a:spcBef>
              <a:spcAft>
                <a:spcPct val="0"/>
              </a:spcAft>
              <a:buNone/>
            </a:pPr>
            <a:r>
              <a:rPr lang="en-US" altLang="en-US" sz="2800" b="1" dirty="0">
                <a:latin typeface="+mn-lt"/>
                <a:cs typeface="Arial" panose="020B0604020202020204" pitchFamily="34" charset="0"/>
              </a:rPr>
              <a:t>                                               </a:t>
            </a:r>
            <a:r>
              <a:rPr lang="en-US" altLang="en-US" sz="2000" dirty="0">
                <a:latin typeface="+mn-lt"/>
                <a:cs typeface="Arial" panose="020B0604020202020204" pitchFamily="34" charset="0"/>
              </a:rPr>
              <a:t>(NHS Direct 2017)   </a:t>
            </a:r>
            <a:endParaRPr lang="en-GB" altLang="en-US" sz="2000" dirty="0">
              <a:latin typeface="+mn-lt"/>
              <a:cs typeface="Arial" panose="020B0604020202020204" pitchFamily="34" charset="0"/>
            </a:endParaRPr>
          </a:p>
        </p:txBody>
      </p:sp>
    </p:spTree>
    <p:extLst>
      <p:ext uri="{BB962C8B-B14F-4D97-AF65-F5344CB8AC3E}">
        <p14:creationId xmlns:p14="http://schemas.microsoft.com/office/powerpoint/2010/main" val="83317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97768" y="764704"/>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b="1" spc="200" dirty="0">
                <a:latin typeface="+mj-lt"/>
                <a:ea typeface="+mj-ea"/>
                <a:cs typeface="Segoe UI" pitchFamily="34" charset="0"/>
              </a:rPr>
              <a:t>Stress . . . </a:t>
            </a:r>
          </a:p>
        </p:txBody>
      </p:sp>
      <p:sp>
        <p:nvSpPr>
          <p:cNvPr id="5" name="Content Placeholder 2"/>
          <p:cNvSpPr txBox="1">
            <a:spLocks/>
          </p:cNvSpPr>
          <p:nvPr/>
        </p:nvSpPr>
        <p:spPr bwMode="auto">
          <a:xfrm>
            <a:off x="475456" y="1545503"/>
            <a:ext cx="8229600" cy="531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buNone/>
            </a:pPr>
            <a:endParaRPr lang="en-GB" sz="800" b="1" dirty="0">
              <a:latin typeface="Arial" panose="020B0604020202020204" pitchFamily="34" charset="0"/>
              <a:cs typeface="Arial" panose="020B0604020202020204" pitchFamily="34" charset="0"/>
            </a:endParaRPr>
          </a:p>
          <a:p>
            <a:pPr algn="just">
              <a:buNone/>
            </a:pPr>
            <a:r>
              <a:rPr lang="en-GB" sz="1800" b="1" dirty="0">
                <a:latin typeface="+mn-lt"/>
                <a:cs typeface="Arial" panose="020B0604020202020204" pitchFamily="34" charset="0"/>
              </a:rPr>
              <a:t>Stress can be defined as the way you feel when you're under abnormal pressure.</a:t>
            </a:r>
          </a:p>
          <a:p>
            <a:pPr algn="just">
              <a:buNone/>
            </a:pPr>
            <a:r>
              <a:rPr lang="en-GB" sz="1800" dirty="0">
                <a:latin typeface="+mn-lt"/>
              </a:rPr>
              <a:t>The most common situations that cause stress involve work, money matters and relationships with partners, children or other family members</a:t>
            </a:r>
            <a:endParaRPr lang="en-GB" sz="1800" dirty="0">
              <a:latin typeface="+mn-lt"/>
              <a:cs typeface="Arial" panose="020B0604020202020204" pitchFamily="34" charset="0"/>
            </a:endParaRPr>
          </a:p>
          <a:p>
            <a:pPr algn="just">
              <a:buNone/>
            </a:pPr>
            <a:endParaRPr lang="en-GB" sz="2000" dirty="0">
              <a:latin typeface="+mn-lt"/>
              <a:cs typeface="Arial" panose="020B0604020202020204" pitchFamily="34" charset="0"/>
            </a:endParaRPr>
          </a:p>
          <a:p>
            <a:pPr>
              <a:buNone/>
            </a:pPr>
            <a:endParaRPr lang="en-GB" sz="1000" dirty="0">
              <a:latin typeface="+mn-lt"/>
              <a:cs typeface="Arial" panose="020B0604020202020204" pitchFamily="34" charset="0"/>
            </a:endParaRPr>
          </a:p>
          <a:p>
            <a:pPr>
              <a:buNone/>
            </a:pPr>
            <a:endParaRPr lang="en-GB" sz="1000" dirty="0">
              <a:latin typeface="+mn-lt"/>
              <a:cs typeface="Arial" panose="020B0604020202020204" pitchFamily="34" charset="0"/>
            </a:endParaRPr>
          </a:p>
          <a:p>
            <a:pPr>
              <a:buNone/>
            </a:pPr>
            <a:endParaRPr lang="en-GB" sz="1000" dirty="0">
              <a:latin typeface="+mn-lt"/>
              <a:cs typeface="Arial" panose="020B0604020202020204" pitchFamily="34" charset="0"/>
            </a:endParaRPr>
          </a:p>
          <a:p>
            <a:pPr>
              <a:buNone/>
            </a:pPr>
            <a:endParaRPr lang="en-GB" sz="1000" dirty="0">
              <a:latin typeface="+mn-lt"/>
              <a:cs typeface="Arial" panose="020B0604020202020204" pitchFamily="34" charset="0"/>
            </a:endParaRPr>
          </a:p>
          <a:p>
            <a:pPr>
              <a:buNone/>
            </a:pPr>
            <a:endParaRPr lang="en-GB" sz="1000" dirty="0">
              <a:latin typeface="+mn-lt"/>
              <a:cs typeface="Arial" panose="020B0604020202020204" pitchFamily="34" charset="0"/>
            </a:endParaRPr>
          </a:p>
          <a:p>
            <a:pPr>
              <a:buNone/>
            </a:pPr>
            <a:endParaRPr lang="en-GB" sz="1000" dirty="0">
              <a:latin typeface="+mn-lt"/>
              <a:cs typeface="Arial" panose="020B0604020202020204" pitchFamily="34" charset="0"/>
            </a:endParaRPr>
          </a:p>
          <a:p>
            <a:pPr>
              <a:buNone/>
            </a:pPr>
            <a:endParaRPr lang="en-GB" sz="1000" dirty="0">
              <a:latin typeface="+mn-lt"/>
              <a:cs typeface="Arial" panose="020B0604020202020204" pitchFamily="34" charset="0"/>
            </a:endParaRPr>
          </a:p>
          <a:p>
            <a:pPr>
              <a:buNone/>
            </a:pPr>
            <a:endParaRPr lang="en-GB" sz="1000" dirty="0">
              <a:latin typeface="+mn-lt"/>
              <a:cs typeface="Arial" panose="020B0604020202020204" pitchFamily="34" charset="0"/>
            </a:endParaRPr>
          </a:p>
          <a:p>
            <a:pPr>
              <a:buNone/>
            </a:pPr>
            <a:endParaRPr lang="en-GB" sz="1000" dirty="0">
              <a:latin typeface="+mn-lt"/>
              <a:cs typeface="Arial" panose="020B0604020202020204" pitchFamily="34" charset="0"/>
            </a:endParaRPr>
          </a:p>
          <a:p>
            <a:pPr>
              <a:buNone/>
            </a:pPr>
            <a:endParaRPr lang="en-GB" sz="1000" dirty="0">
              <a:latin typeface="+mn-lt"/>
              <a:cs typeface="Arial" panose="020B0604020202020204" pitchFamily="34" charset="0"/>
            </a:endParaRPr>
          </a:p>
          <a:p>
            <a:pPr>
              <a:buNone/>
            </a:pPr>
            <a:endParaRPr lang="en-GB" sz="1000" dirty="0">
              <a:latin typeface="+mn-lt"/>
              <a:cs typeface="Arial" panose="020B0604020202020204" pitchFamily="34" charset="0"/>
            </a:endParaRPr>
          </a:p>
          <a:p>
            <a:pPr>
              <a:buNone/>
            </a:pPr>
            <a:endParaRPr lang="en-GB" sz="1000" dirty="0">
              <a:latin typeface="+mn-lt"/>
              <a:cs typeface="Arial" panose="020B0604020202020204" pitchFamily="34" charset="0"/>
            </a:endParaRPr>
          </a:p>
          <a:p>
            <a:pPr>
              <a:buNone/>
            </a:pPr>
            <a:r>
              <a:rPr lang="en-GB" sz="1800" b="1" dirty="0">
                <a:latin typeface="+mn-lt"/>
                <a:cs typeface="Arial" panose="020B0604020202020204" pitchFamily="34" charset="0"/>
              </a:rPr>
              <a:t>Stress is only healthy if it is short-lived. Excessive or prolonged stress can lead to illness and physical and emotional exhaustion. Taken to extremes, stress can be a killer</a:t>
            </a:r>
            <a:r>
              <a:rPr lang="en-GB" sz="1800" b="1" dirty="0">
                <a:solidFill>
                  <a:srgbClr val="555555"/>
                </a:solidFill>
                <a:latin typeface="+mn-lt"/>
                <a:cs typeface="Arial" panose="020B0604020202020204" pitchFamily="34" charset="0"/>
              </a:rPr>
              <a:t>.                                                                                                      </a:t>
            </a:r>
            <a:endParaRPr lang="en-GB" altLang="en-US" sz="2000" dirty="0">
              <a:latin typeface="+mn-lt"/>
              <a:cs typeface="Arial" panose="020B0604020202020204" pitchFamily="34" charset="0"/>
            </a:endParaRPr>
          </a:p>
        </p:txBody>
      </p:sp>
      <p:graphicFrame>
        <p:nvGraphicFramePr>
          <p:cNvPr id="2" name="Table 1"/>
          <p:cNvGraphicFramePr>
            <a:graphicFrameLocks noGrp="1"/>
          </p:cNvGraphicFramePr>
          <p:nvPr/>
        </p:nvGraphicFramePr>
        <p:xfrm>
          <a:off x="809836" y="2831470"/>
          <a:ext cx="7560840" cy="2407920"/>
        </p:xfrm>
        <a:graphic>
          <a:graphicData uri="http://schemas.openxmlformats.org/drawingml/2006/table">
            <a:tbl>
              <a:tblPr firstRow="1" bandRow="1">
                <a:tableStyleId>{5C22544A-7EE6-4342-B048-85BDC9FD1C3A}</a:tableStyleId>
              </a:tblPr>
              <a:tblGrid>
                <a:gridCol w="3780420">
                  <a:extLst>
                    <a:ext uri="{9D8B030D-6E8A-4147-A177-3AD203B41FA5}">
                      <a16:colId xmlns:a16="http://schemas.microsoft.com/office/drawing/2014/main" val="3811458185"/>
                    </a:ext>
                  </a:extLst>
                </a:gridCol>
                <a:gridCol w="3780420">
                  <a:extLst>
                    <a:ext uri="{9D8B030D-6E8A-4147-A177-3AD203B41FA5}">
                      <a16:colId xmlns:a16="http://schemas.microsoft.com/office/drawing/2014/main" val="3710726893"/>
                    </a:ext>
                  </a:extLst>
                </a:gridCol>
              </a:tblGrid>
              <a:tr h="315085">
                <a:tc>
                  <a:txBody>
                    <a:bodyPr/>
                    <a:lstStyle/>
                    <a:p>
                      <a:r>
                        <a:rPr lang="en-GB" b="1" u="sng" dirty="0">
                          <a:solidFill>
                            <a:schemeClr val="tx1"/>
                          </a:solidFill>
                        </a:rPr>
                        <a:t>Physical</a:t>
                      </a:r>
                      <a:r>
                        <a:rPr lang="en-GB" b="1" u="sng" baseline="0" dirty="0">
                          <a:solidFill>
                            <a:schemeClr val="tx1"/>
                          </a:solidFill>
                        </a:rPr>
                        <a:t> Symptoms</a:t>
                      </a:r>
                      <a:endParaRPr lang="en-GB" b="1" u="sng"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7837859"/>
                  </a:ext>
                </a:extLst>
              </a:tr>
              <a:tr h="319461">
                <a:tc>
                  <a:txBody>
                    <a:bodyPr/>
                    <a:lstStyle/>
                    <a:p>
                      <a:pPr marL="285750" indent="-285750">
                        <a:buFont typeface="Arial" panose="020B0604020202020204" pitchFamily="34" charset="0"/>
                        <a:buChar char="•"/>
                      </a:pPr>
                      <a:r>
                        <a:rPr lang="en-GB" dirty="0"/>
                        <a:t>Increases</a:t>
                      </a:r>
                      <a:r>
                        <a:rPr lang="en-GB" baseline="0" dirty="0"/>
                        <a:t> in blood pressure</a:t>
                      </a:r>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GB" dirty="0"/>
                        <a:t>Increases in heart rate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3628747"/>
                  </a:ext>
                </a:extLst>
              </a:tr>
              <a:tr h="358777">
                <a:tc>
                  <a:txBody>
                    <a:bodyPr/>
                    <a:lstStyle/>
                    <a:p>
                      <a:pPr marL="285750" indent="-285750">
                        <a:buFont typeface="Arial" panose="020B0604020202020204" pitchFamily="34" charset="0"/>
                        <a:buChar char="•"/>
                      </a:pPr>
                      <a:r>
                        <a:rPr lang="en-GB" dirty="0"/>
                        <a:t>Increases in perspiration rates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GB" dirty="0"/>
                        <a:t>Reduces blood flow to the skin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7185043"/>
                  </a:ext>
                </a:extLst>
              </a:tr>
              <a:tr h="551398">
                <a:tc>
                  <a:txBody>
                    <a:bodyPr/>
                    <a:lstStyle/>
                    <a:p>
                      <a:pPr marL="285750" indent="-285750">
                        <a:buFont typeface="Arial" panose="020B0604020202020204" pitchFamily="34" charset="0"/>
                        <a:buChar char="•"/>
                      </a:pPr>
                      <a:r>
                        <a:rPr lang="en-GB" dirty="0"/>
                        <a:t>Reduces stomach activity</a:t>
                      </a:r>
                    </a:p>
                    <a:p>
                      <a:pPr marL="285750" indent="-285750">
                        <a:buFont typeface="Arial" panose="020B0604020202020204" pitchFamily="34" charset="0"/>
                        <a:buChar char="•"/>
                      </a:pPr>
                      <a:endParaRPr lang="en-GB" sz="8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Cortisol reduces the effectiveness of our immune system.</a:t>
                      </a:r>
                    </a:p>
                    <a:p>
                      <a:pPr marL="285750" indent="-285750">
                        <a:buFont typeface="Arial" panose="020B0604020202020204" pitchFamily="34" charset="0"/>
                        <a:buChar char="•"/>
                      </a:pPr>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GB" dirty="0"/>
                        <a:t>Cortisol releases fat and sugar into your</a:t>
                      </a:r>
                      <a:r>
                        <a:rPr lang="en-GB" baseline="0" dirty="0"/>
                        <a:t> system</a:t>
                      </a:r>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19931678"/>
                  </a:ext>
                </a:extLst>
              </a:tr>
            </a:tbl>
          </a:graphicData>
        </a:graphic>
      </p:graphicFrame>
    </p:spTree>
    <p:extLst>
      <p:ext uri="{BB962C8B-B14F-4D97-AF65-F5344CB8AC3E}">
        <p14:creationId xmlns:p14="http://schemas.microsoft.com/office/powerpoint/2010/main" val="36264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txBox="1">
            <a:spLocks/>
          </p:cNvSpPr>
          <p:nvPr/>
        </p:nvSpPr>
        <p:spPr bwMode="auto">
          <a:xfrm>
            <a:off x="457200" y="1772816"/>
            <a:ext cx="8229600" cy="4766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lvl="0" algn="ctr">
              <a:spcBef>
                <a:spcPts val="0"/>
              </a:spcBef>
              <a:buNone/>
            </a:pPr>
            <a:r>
              <a:rPr lang="en-GB" sz="2400" b="1" dirty="0">
                <a:solidFill>
                  <a:srgbClr val="000000"/>
                </a:solidFill>
                <a:latin typeface="+mn-lt"/>
                <a:cs typeface="Arial" panose="020B0604020202020204" pitchFamily="34" charset="0"/>
              </a:rPr>
              <a:t>Adrenalin and Cortisol are the two main hormones responsible for stress reactions in the body.</a:t>
            </a:r>
          </a:p>
          <a:p>
            <a:pPr algn="just">
              <a:buNone/>
            </a:pPr>
            <a:endParaRPr lang="en-GB" sz="1000" dirty="0">
              <a:latin typeface="+mn-lt"/>
              <a:cs typeface="Arial" panose="020B0604020202020204" pitchFamily="34" charset="0"/>
            </a:endParaRPr>
          </a:p>
          <a:p>
            <a:pPr>
              <a:buNone/>
            </a:pPr>
            <a:r>
              <a:rPr lang="en-GB" sz="2400" b="1" dirty="0">
                <a:latin typeface="+mn-lt"/>
                <a:cs typeface="Arial" panose="020B0604020202020204" pitchFamily="34" charset="0"/>
              </a:rPr>
              <a:t>Adrenalin</a:t>
            </a:r>
            <a:r>
              <a:rPr lang="en-GB" sz="2400" dirty="0">
                <a:latin typeface="+mn-lt"/>
                <a:cs typeface="Arial" panose="020B0604020202020204" pitchFamily="34" charset="0"/>
              </a:rPr>
              <a:t> – Fast acting, providing an immediate response.</a:t>
            </a:r>
          </a:p>
          <a:p>
            <a:pPr>
              <a:buNone/>
            </a:pPr>
            <a:r>
              <a:rPr lang="en-GB" sz="2400" dirty="0">
                <a:latin typeface="+mn-lt"/>
                <a:cs typeface="Arial" panose="020B0604020202020204" pitchFamily="34" charset="0"/>
              </a:rPr>
              <a:t>	</a:t>
            </a:r>
            <a:r>
              <a:rPr lang="en-GB" sz="2000" dirty="0">
                <a:latin typeface="+mn-lt"/>
                <a:cs typeface="Arial" panose="020B0604020202020204" pitchFamily="34" charset="0"/>
              </a:rPr>
              <a:t>Blood Pressure, Heart Rate &amp; Perspiration Rates.</a:t>
            </a:r>
          </a:p>
          <a:p>
            <a:pPr>
              <a:buNone/>
            </a:pPr>
            <a:r>
              <a:rPr lang="en-GB" sz="2400" dirty="0">
                <a:latin typeface="+mn-lt"/>
                <a:cs typeface="Arial" panose="020B0604020202020204" pitchFamily="34" charset="0"/>
              </a:rPr>
              <a:t>	</a:t>
            </a:r>
            <a:r>
              <a:rPr lang="en-GB" sz="2000" dirty="0">
                <a:latin typeface="+mn-lt"/>
                <a:cs typeface="Arial" panose="020B0604020202020204" pitchFamily="34" charset="0"/>
              </a:rPr>
              <a:t>Blood to the skin, digestive &amp; reproductive systems</a:t>
            </a:r>
            <a:r>
              <a:rPr lang="en-GB" sz="2400" dirty="0">
                <a:latin typeface="+mn-lt"/>
                <a:cs typeface="Arial" panose="020B0604020202020204" pitchFamily="34" charset="0"/>
              </a:rPr>
              <a:t>.</a:t>
            </a:r>
          </a:p>
          <a:p>
            <a:pPr>
              <a:buNone/>
            </a:pPr>
            <a:endParaRPr lang="en-GB" sz="1000" dirty="0">
              <a:latin typeface="+mn-lt"/>
              <a:cs typeface="Arial" panose="020B0604020202020204" pitchFamily="34" charset="0"/>
            </a:endParaRPr>
          </a:p>
          <a:p>
            <a:pPr>
              <a:buNone/>
            </a:pPr>
            <a:r>
              <a:rPr lang="en-GB" sz="2400" b="1" dirty="0">
                <a:latin typeface="+mn-lt"/>
                <a:cs typeface="Arial" panose="020B0604020202020204" pitchFamily="34" charset="0"/>
              </a:rPr>
              <a:t>Cortisol</a:t>
            </a:r>
            <a:r>
              <a:rPr lang="en-GB" sz="2400" dirty="0">
                <a:latin typeface="+mn-lt"/>
                <a:cs typeface="Arial" panose="020B0604020202020204" pitchFamily="34" charset="0"/>
              </a:rPr>
              <a:t> – Longer lasting for sustained reactions.</a:t>
            </a:r>
          </a:p>
          <a:p>
            <a:pPr>
              <a:buNone/>
            </a:pPr>
            <a:endParaRPr lang="en-GB" sz="1000" dirty="0">
              <a:latin typeface="+mn-lt"/>
              <a:cs typeface="Arial" panose="020B0604020202020204" pitchFamily="34" charset="0"/>
            </a:endParaRPr>
          </a:p>
          <a:p>
            <a:pPr>
              <a:buNone/>
            </a:pPr>
            <a:r>
              <a:rPr lang="en-GB" sz="1000" dirty="0">
                <a:latin typeface="+mn-lt"/>
                <a:cs typeface="Arial" panose="020B0604020202020204" pitchFamily="34" charset="0"/>
              </a:rPr>
              <a:t>	</a:t>
            </a:r>
            <a:r>
              <a:rPr lang="en-GB" sz="2000" dirty="0">
                <a:latin typeface="+mn-lt"/>
                <a:cs typeface="Arial" panose="020B0604020202020204" pitchFamily="34" charset="0"/>
              </a:rPr>
              <a:t>Releases fats &amp; sugars for energy.</a:t>
            </a:r>
          </a:p>
          <a:p>
            <a:pPr>
              <a:buNone/>
            </a:pPr>
            <a:r>
              <a:rPr lang="en-GB" sz="2000" dirty="0">
                <a:latin typeface="+mn-lt"/>
                <a:cs typeface="Arial" panose="020B0604020202020204" pitchFamily="34" charset="0"/>
              </a:rPr>
              <a:t>	Reduces effectiveness of immune system.</a:t>
            </a:r>
          </a:p>
          <a:p>
            <a:pPr>
              <a:buNone/>
            </a:pPr>
            <a:endParaRPr lang="en-GB" sz="1000" dirty="0">
              <a:latin typeface="+mn-lt"/>
              <a:cs typeface="Arial" panose="020B0604020202020204" pitchFamily="34" charset="0"/>
            </a:endParaRPr>
          </a:p>
          <a:p>
            <a:pPr>
              <a:buNone/>
            </a:pPr>
            <a:r>
              <a:rPr lang="en-GB" sz="2000" b="1" dirty="0">
                <a:latin typeface="+mn-lt"/>
                <a:cs typeface="Arial" panose="020B0604020202020204" pitchFamily="34" charset="0"/>
              </a:rPr>
              <a:t>All t</a:t>
            </a:r>
            <a:r>
              <a:rPr lang="en-GB" altLang="en-US" sz="2000" b="1" dirty="0">
                <a:latin typeface="+mn-lt"/>
                <a:cs typeface="Arial" panose="020B0604020202020204" pitchFamily="34" charset="0"/>
              </a:rPr>
              <a:t>hese changes are our body’s way of preparing you to fight or run away, but can also cause a number of health related problems.</a:t>
            </a:r>
            <a:endParaRPr lang="en-GB" sz="1400" dirty="0">
              <a:latin typeface="+mn-lt"/>
              <a:cs typeface="Arial" panose="020B0604020202020204" pitchFamily="34" charset="0"/>
            </a:endParaRPr>
          </a:p>
          <a:p>
            <a:pPr>
              <a:buNone/>
            </a:pPr>
            <a:endParaRPr lang="en-GB" altLang="en-US" sz="2000" dirty="0">
              <a:latin typeface="Arial" panose="020B0604020202020204" pitchFamily="34" charset="0"/>
              <a:cs typeface="Arial" panose="020B0604020202020204" pitchFamily="34" charset="0"/>
            </a:endParaRPr>
          </a:p>
        </p:txBody>
      </p:sp>
      <p:sp>
        <p:nvSpPr>
          <p:cNvPr id="6" name="Title 1"/>
          <p:cNvSpPr txBox="1">
            <a:spLocks/>
          </p:cNvSpPr>
          <p:nvPr/>
        </p:nvSpPr>
        <p:spPr bwMode="auto">
          <a:xfrm>
            <a:off x="179512" y="619260"/>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cs typeface="Segoe UI" pitchFamily="34" charset="0"/>
              </a:rPr>
              <a:t>Stress Hormones </a:t>
            </a:r>
          </a:p>
        </p:txBody>
      </p:sp>
      <p:sp>
        <p:nvSpPr>
          <p:cNvPr id="8" name="Up Arrow 7"/>
          <p:cNvSpPr/>
          <p:nvPr/>
        </p:nvSpPr>
        <p:spPr bwMode="auto">
          <a:xfrm>
            <a:off x="826082" y="3235952"/>
            <a:ext cx="504056" cy="445251"/>
          </a:xfrm>
          <a:prstGeom prst="upArrow">
            <a:avLst/>
          </a:prstGeom>
          <a:solidFill>
            <a:srgbClr val="33CC3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rgbClr val="FF0000"/>
              </a:solidFill>
              <a:effectLst/>
              <a:latin typeface="Times" charset="0"/>
            </a:endParaRPr>
          </a:p>
        </p:txBody>
      </p:sp>
      <p:sp>
        <p:nvSpPr>
          <p:cNvPr id="9" name="Down Arrow 8"/>
          <p:cNvSpPr/>
          <p:nvPr/>
        </p:nvSpPr>
        <p:spPr bwMode="auto">
          <a:xfrm>
            <a:off x="802425" y="3795704"/>
            <a:ext cx="540060" cy="432048"/>
          </a:xfrm>
          <a:prstGeom prst="downArrow">
            <a:avLst/>
          </a:prstGeom>
          <a:solidFill>
            <a:srgbClr val="7D44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Times" charset="0"/>
            </a:endParaRPr>
          </a:p>
        </p:txBody>
      </p:sp>
      <p:sp>
        <p:nvSpPr>
          <p:cNvPr id="10" name="Up Arrow 9"/>
          <p:cNvSpPr/>
          <p:nvPr/>
        </p:nvSpPr>
        <p:spPr bwMode="auto">
          <a:xfrm>
            <a:off x="820427" y="4809808"/>
            <a:ext cx="504056" cy="445251"/>
          </a:xfrm>
          <a:prstGeom prst="upArrow">
            <a:avLst/>
          </a:prstGeom>
          <a:solidFill>
            <a:srgbClr val="00DA6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rgbClr val="FF0000"/>
              </a:solidFill>
              <a:effectLst/>
              <a:latin typeface="Times" charset="0"/>
            </a:endParaRPr>
          </a:p>
        </p:txBody>
      </p:sp>
      <p:sp>
        <p:nvSpPr>
          <p:cNvPr id="11" name="Down Arrow 10"/>
          <p:cNvSpPr/>
          <p:nvPr/>
        </p:nvSpPr>
        <p:spPr bwMode="auto">
          <a:xfrm>
            <a:off x="802425" y="5366464"/>
            <a:ext cx="540060" cy="432048"/>
          </a:xfrm>
          <a:prstGeom prst="downArrow">
            <a:avLst/>
          </a:prstGeom>
          <a:solidFill>
            <a:srgbClr val="7D44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Times" charset="0"/>
            </a:endParaRPr>
          </a:p>
        </p:txBody>
      </p:sp>
    </p:spTree>
    <p:extLst>
      <p:ext uri="{BB962C8B-B14F-4D97-AF65-F5344CB8AC3E}">
        <p14:creationId xmlns:p14="http://schemas.microsoft.com/office/powerpoint/2010/main" val="23808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2">
                                            <p:txEl>
                                              <p:pRg st="4" end="4"/>
                                            </p:txEl>
                                          </p:spTgt>
                                        </p:tgtEl>
                                        <p:attrNameLst>
                                          <p:attrName>style.visibility</p:attrName>
                                        </p:attrNameLst>
                                      </p:cBhvr>
                                      <p:to>
                                        <p:strVal val="visible"/>
                                      </p:to>
                                    </p:set>
                                  </p:childTnLst>
                                </p:cTn>
                              </p:par>
                              <p:par>
                                <p:cTn id="24" presetID="47"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xEl>
                                              <p:pRg st="8" end="8"/>
                                            </p:txEl>
                                          </p:spTgt>
                                        </p:tgtEl>
                                        <p:attrNameLst>
                                          <p:attrName>style.visibility</p:attrName>
                                        </p:attrNameLst>
                                      </p:cBhvr>
                                      <p:to>
                                        <p:strVal val="visible"/>
                                      </p:to>
                                    </p:set>
                                  </p:childTnLst>
                                </p:cTn>
                              </p:par>
                              <p:par>
                                <p:cTn id="37" presetID="42"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2">
                                            <p:txEl>
                                              <p:pRg st="9" end="9"/>
                                            </p:txEl>
                                          </p:spTgt>
                                        </p:tgtEl>
                                        <p:attrNameLst>
                                          <p:attrName>style.visibility</p:attrName>
                                        </p:attrNameLst>
                                      </p:cBhvr>
                                      <p:to>
                                        <p:strVal val="visible"/>
                                      </p:to>
                                    </p:set>
                                  </p:childTnLst>
                                </p:cTn>
                              </p:par>
                              <p:par>
                                <p:cTn id="46" presetID="47" presetClass="entr" presetSubtype="0"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1000"/>
                                        <p:tgtEl>
                                          <p:spTgt spid="11"/>
                                        </p:tgtEl>
                                      </p:cBhvr>
                                    </p:animEffect>
                                    <p:anim calcmode="lin" valueType="num">
                                      <p:cBhvr>
                                        <p:cTn id="49" dur="1000" fill="hold"/>
                                        <p:tgtEl>
                                          <p:spTgt spid="11"/>
                                        </p:tgtEl>
                                        <p:attrNameLst>
                                          <p:attrName>ppt_x</p:attrName>
                                        </p:attrNameLst>
                                      </p:cBhvr>
                                      <p:tavLst>
                                        <p:tav tm="0">
                                          <p:val>
                                            <p:strVal val="#ppt_x"/>
                                          </p:val>
                                        </p:tav>
                                        <p:tav tm="100000">
                                          <p:val>
                                            <p:strVal val="#ppt_x"/>
                                          </p:val>
                                        </p:tav>
                                      </p:tavLst>
                                    </p:anim>
                                    <p:anim calcmode="lin" valueType="num">
                                      <p:cBhvr>
                                        <p:cTn id="5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P spid="8"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179512" y="619260"/>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spc="200" dirty="0">
                <a:latin typeface="+mj-lt"/>
                <a:cs typeface="Segoe UI" pitchFamily="34" charset="0"/>
              </a:rPr>
              <a:t>Fight, Flight &amp; . . . .</a:t>
            </a:r>
          </a:p>
        </p:txBody>
      </p:sp>
      <p:sp>
        <p:nvSpPr>
          <p:cNvPr id="4" name="TextBox 3"/>
          <p:cNvSpPr txBox="1"/>
          <p:nvPr/>
        </p:nvSpPr>
        <p:spPr>
          <a:xfrm>
            <a:off x="755576" y="1762260"/>
            <a:ext cx="7488832" cy="4462760"/>
          </a:xfrm>
          <a:prstGeom prst="rect">
            <a:avLst/>
          </a:prstGeom>
          <a:noFill/>
        </p:spPr>
        <p:txBody>
          <a:bodyPr wrap="square" rtlCol="0">
            <a:spAutoFit/>
          </a:bodyPr>
          <a:lstStyle/>
          <a:p>
            <a:pPr algn="ctr"/>
            <a:r>
              <a:rPr lang="en-GB" sz="2400" dirty="0"/>
              <a:t>There is one more reaction . . . . .</a:t>
            </a:r>
          </a:p>
          <a:p>
            <a:pPr algn="ctr"/>
            <a:endParaRPr lang="en-GB" sz="2400" dirty="0"/>
          </a:p>
          <a:p>
            <a:pPr algn="ctr"/>
            <a:r>
              <a:rPr lang="en-GB" sz="4400" b="1" dirty="0"/>
              <a:t>Freeze</a:t>
            </a:r>
          </a:p>
          <a:p>
            <a:pPr algn="ctr"/>
            <a:endParaRPr lang="en-GB" sz="2400" b="1" dirty="0"/>
          </a:p>
          <a:p>
            <a:r>
              <a:rPr lang="en-GB" sz="2400" b="1" dirty="0"/>
              <a:t>Endorphins</a:t>
            </a:r>
            <a:r>
              <a:rPr lang="en-GB" sz="2400" dirty="0"/>
              <a:t> – reduce our perception of pain.  </a:t>
            </a:r>
          </a:p>
          <a:p>
            <a:endParaRPr lang="en-GB" sz="2400" dirty="0"/>
          </a:p>
          <a:p>
            <a:r>
              <a:rPr lang="en-GB" sz="2400" dirty="0"/>
              <a:t>This is another way our body works to protect us in harmful and possibly life threatening situations.  The release of the endorphins mean that we will experience physical and psychological pain for less intensely.</a:t>
            </a:r>
            <a:endParaRPr lang="en-GB" sz="2400" b="1" dirty="0"/>
          </a:p>
          <a:p>
            <a:endParaRPr lang="en-GB" sz="2400" b="1" dirty="0"/>
          </a:p>
        </p:txBody>
      </p:sp>
    </p:spTree>
    <p:extLst>
      <p:ext uri="{BB962C8B-B14F-4D97-AF65-F5344CB8AC3E}">
        <p14:creationId xmlns:p14="http://schemas.microsoft.com/office/powerpoint/2010/main" val="772239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80528" y="-243408"/>
          <a:ext cx="9324528" cy="72728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9057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333872" y="836712"/>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lvl="0" algn="ctr" eaLnBrk="0" fontAlgn="base" hangingPunct="0">
              <a:spcBef>
                <a:spcPct val="0"/>
              </a:spcBef>
              <a:spcAft>
                <a:spcPct val="0"/>
              </a:spcAft>
              <a:buNone/>
            </a:pPr>
            <a:r>
              <a:rPr lang="en-US" sz="2800" b="1" dirty="0">
                <a:latin typeface="+mj-lt"/>
                <a:cs typeface="Arial" panose="020B0604020202020204" pitchFamily="34" charset="0"/>
              </a:rPr>
              <a:t>Why Do Some People Find Situations Stressful And Others Don’t?</a:t>
            </a:r>
          </a:p>
        </p:txBody>
      </p:sp>
      <p:sp>
        <p:nvSpPr>
          <p:cNvPr id="6" name="Content Placeholder 2"/>
          <p:cNvSpPr txBox="1">
            <a:spLocks/>
          </p:cNvSpPr>
          <p:nvPr/>
        </p:nvSpPr>
        <p:spPr bwMode="auto">
          <a:xfrm>
            <a:off x="611560" y="2276872"/>
            <a:ext cx="8229600" cy="4104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lvl="0" algn="just" eaLnBrk="0" fontAlgn="base" hangingPunct="0">
              <a:spcBef>
                <a:spcPct val="0"/>
              </a:spcBef>
              <a:spcAft>
                <a:spcPct val="0"/>
              </a:spcAft>
              <a:buNone/>
            </a:pPr>
            <a:r>
              <a:rPr lang="en-US" sz="2400" dirty="0">
                <a:latin typeface="+mn-lt"/>
                <a:cs typeface="Arial" panose="020B0604020202020204" pitchFamily="34" charset="0"/>
              </a:rPr>
              <a:t>Our responses to stress and stressful situations are determined by our perception of the situation.</a:t>
            </a:r>
          </a:p>
          <a:p>
            <a:pPr lvl="0" algn="just" eaLnBrk="0" fontAlgn="base" hangingPunct="0">
              <a:spcBef>
                <a:spcPct val="0"/>
              </a:spcBef>
              <a:spcAft>
                <a:spcPct val="0"/>
              </a:spcAft>
              <a:buNone/>
            </a:pPr>
            <a:endParaRPr lang="en-US" sz="1400" dirty="0">
              <a:latin typeface="Arial Rounded MT Bold" panose="020F0704030504030204" pitchFamily="34" charset="0"/>
              <a:cs typeface="Arial" panose="020B0604020202020204" pitchFamily="34" charset="0"/>
            </a:endParaRPr>
          </a:p>
          <a:p>
            <a:pPr lvl="0" algn="ctr" eaLnBrk="0" fontAlgn="base" hangingPunct="0">
              <a:spcBef>
                <a:spcPct val="0"/>
              </a:spcBef>
              <a:spcAft>
                <a:spcPct val="0"/>
              </a:spcAft>
              <a:buNone/>
            </a:pPr>
            <a:endParaRPr lang="en-US" sz="800" dirty="0">
              <a:latin typeface="+mn-lt"/>
              <a:cs typeface="Arial" panose="020B0604020202020204" pitchFamily="34" charset="0"/>
            </a:endParaRPr>
          </a:p>
          <a:p>
            <a:pPr lvl="0" algn="ctr" eaLnBrk="0" fontAlgn="base" hangingPunct="0">
              <a:spcBef>
                <a:spcPct val="0"/>
              </a:spcBef>
              <a:spcAft>
                <a:spcPct val="0"/>
              </a:spcAft>
              <a:buNone/>
            </a:pPr>
            <a:r>
              <a:rPr lang="en-US" sz="2800" dirty="0">
                <a:latin typeface="+mn-lt"/>
                <a:cs typeface="Arial" panose="020B0604020202020204" pitchFamily="34" charset="0"/>
              </a:rPr>
              <a:t>PERCEPTION</a:t>
            </a:r>
            <a:endParaRPr lang="en-US" sz="2000" dirty="0">
              <a:latin typeface="Arial Rounded MT Bold" panose="020F0704030504030204" pitchFamily="34" charset="0"/>
              <a:cs typeface="Arial" panose="020B0604020202020204" pitchFamily="34" charset="0"/>
            </a:endParaRPr>
          </a:p>
          <a:p>
            <a:pPr lvl="0" eaLnBrk="0" fontAlgn="base" hangingPunct="0">
              <a:spcBef>
                <a:spcPct val="0"/>
              </a:spcBef>
              <a:spcAft>
                <a:spcPct val="0"/>
              </a:spcAft>
              <a:buNone/>
            </a:pPr>
            <a:endParaRPr lang="en-US" sz="2000" dirty="0">
              <a:latin typeface="Arial Rounded MT Bold" panose="020F0704030504030204" pitchFamily="34" charset="0"/>
              <a:cs typeface="Arial" panose="020B0604020202020204" pitchFamily="34" charset="0"/>
            </a:endParaRPr>
          </a:p>
          <a:p>
            <a:pPr lvl="0" eaLnBrk="0" fontAlgn="base" hangingPunct="0">
              <a:spcBef>
                <a:spcPct val="0"/>
              </a:spcBef>
              <a:spcAft>
                <a:spcPct val="0"/>
              </a:spcAft>
              <a:buNone/>
            </a:pPr>
            <a:endParaRPr lang="en-US" sz="2000" dirty="0">
              <a:latin typeface="Arial Rounded MT Bold" panose="020F0704030504030204" pitchFamily="34" charset="0"/>
              <a:cs typeface="Arial" panose="020B0604020202020204" pitchFamily="34" charset="0"/>
            </a:endParaRPr>
          </a:p>
          <a:p>
            <a:pPr lvl="0" eaLnBrk="0" fontAlgn="base" hangingPunct="0">
              <a:spcBef>
                <a:spcPct val="0"/>
              </a:spcBef>
              <a:spcAft>
                <a:spcPct val="0"/>
              </a:spcAft>
              <a:buNone/>
            </a:pPr>
            <a:endParaRPr lang="en-US" sz="2000" dirty="0">
              <a:latin typeface="Arial Rounded MT Bold" panose="020F0704030504030204" pitchFamily="34" charset="0"/>
              <a:cs typeface="Arial" panose="020B0604020202020204" pitchFamily="34" charset="0"/>
            </a:endParaRPr>
          </a:p>
          <a:p>
            <a:pPr lvl="0" eaLnBrk="0" fontAlgn="base" hangingPunct="0">
              <a:spcBef>
                <a:spcPct val="0"/>
              </a:spcBef>
              <a:spcAft>
                <a:spcPct val="0"/>
              </a:spcAft>
              <a:buNone/>
            </a:pPr>
            <a:endParaRPr lang="en-US" sz="2000" dirty="0">
              <a:latin typeface="Arial Rounded MT Bold" panose="020F0704030504030204" pitchFamily="34" charset="0"/>
              <a:cs typeface="Arial" panose="020B0604020202020204" pitchFamily="34" charset="0"/>
            </a:endParaRPr>
          </a:p>
          <a:p>
            <a:pPr lvl="0" eaLnBrk="0" fontAlgn="base" hangingPunct="0">
              <a:spcBef>
                <a:spcPct val="0"/>
              </a:spcBef>
              <a:spcAft>
                <a:spcPct val="0"/>
              </a:spcAft>
              <a:buNone/>
            </a:pPr>
            <a:endParaRPr lang="en-US" sz="2000" dirty="0">
              <a:latin typeface="Arial Rounded MT Bold" panose="020F0704030504030204" pitchFamily="34" charset="0"/>
              <a:cs typeface="Arial" panose="020B0604020202020204" pitchFamily="34" charset="0"/>
            </a:endParaRPr>
          </a:p>
          <a:p>
            <a:pPr lvl="0" eaLnBrk="0" fontAlgn="base" hangingPunct="0">
              <a:spcBef>
                <a:spcPct val="0"/>
              </a:spcBef>
              <a:spcAft>
                <a:spcPct val="0"/>
              </a:spcAft>
              <a:buNone/>
            </a:pPr>
            <a:r>
              <a:rPr lang="en-US" sz="2400" dirty="0">
                <a:latin typeface="+mn-lt"/>
                <a:cs typeface="Arial" panose="020B0604020202020204" pitchFamily="34" charset="0"/>
              </a:rPr>
              <a:t>How threatened we feel and how long we have been feeling stressed for will determine which reactions take place within our bodies, one of these reactions is ‘Fight or Flight’</a:t>
            </a:r>
          </a:p>
        </p:txBody>
      </p:sp>
      <p:sp>
        <p:nvSpPr>
          <p:cNvPr id="8" name="Down Arrow 7"/>
          <p:cNvSpPr/>
          <p:nvPr/>
        </p:nvSpPr>
        <p:spPr bwMode="auto">
          <a:xfrm rot="1592939">
            <a:off x="3896730" y="3841741"/>
            <a:ext cx="373188" cy="792088"/>
          </a:xfrm>
          <a:prstGeom prst="down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Times" charset="0"/>
            </a:endParaRPr>
          </a:p>
        </p:txBody>
      </p:sp>
      <p:sp>
        <p:nvSpPr>
          <p:cNvPr id="9" name="Down Arrow 8"/>
          <p:cNvSpPr/>
          <p:nvPr/>
        </p:nvSpPr>
        <p:spPr bwMode="auto">
          <a:xfrm rot="20041587">
            <a:off x="5179571" y="3841821"/>
            <a:ext cx="373188" cy="792088"/>
          </a:xfrm>
          <a:prstGeom prst="down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Times" charset="0"/>
            </a:endParaRPr>
          </a:p>
        </p:txBody>
      </p:sp>
      <p:sp>
        <p:nvSpPr>
          <p:cNvPr id="10" name="TextBox 9"/>
          <p:cNvSpPr txBox="1"/>
          <p:nvPr/>
        </p:nvSpPr>
        <p:spPr>
          <a:xfrm>
            <a:off x="3146387" y="4549025"/>
            <a:ext cx="1263935" cy="461665"/>
          </a:xfrm>
          <a:prstGeom prst="rect">
            <a:avLst/>
          </a:prstGeom>
          <a:noFill/>
        </p:spPr>
        <p:txBody>
          <a:bodyPr wrap="square" rtlCol="0">
            <a:spAutoFit/>
          </a:bodyPr>
          <a:lstStyle/>
          <a:p>
            <a:pPr algn="ctr"/>
            <a:r>
              <a:rPr lang="en-GB" sz="2400" dirty="0"/>
              <a:t>Beliefs</a:t>
            </a:r>
          </a:p>
        </p:txBody>
      </p:sp>
      <p:sp>
        <p:nvSpPr>
          <p:cNvPr id="11" name="TextBox 10"/>
          <p:cNvSpPr txBox="1"/>
          <p:nvPr/>
        </p:nvSpPr>
        <p:spPr>
          <a:xfrm>
            <a:off x="4726360" y="4553961"/>
            <a:ext cx="1632529" cy="461665"/>
          </a:xfrm>
          <a:prstGeom prst="rect">
            <a:avLst/>
          </a:prstGeom>
          <a:noFill/>
        </p:spPr>
        <p:txBody>
          <a:bodyPr wrap="square" rtlCol="0">
            <a:spAutoFit/>
          </a:bodyPr>
          <a:lstStyle/>
          <a:p>
            <a:pPr algn="ctr"/>
            <a:r>
              <a:rPr lang="en-GB" sz="2400" dirty="0"/>
              <a:t>Thoughts</a:t>
            </a:r>
          </a:p>
        </p:txBody>
      </p:sp>
    </p:spTree>
    <p:extLst>
      <p:ext uri="{BB962C8B-B14F-4D97-AF65-F5344CB8AC3E}">
        <p14:creationId xmlns:p14="http://schemas.microsoft.com/office/powerpoint/2010/main" val="140500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8" grpId="0" animBg="1"/>
      <p:bldP spid="9" grpId="0" animBg="1"/>
      <p:bldP spid="10" grpId="0"/>
      <p:bldP spid="11" grpId="0"/>
    </p:bldLst>
  </p:timing>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D59DE79F159D147AA1F7E0212B51AD8" ma:contentTypeVersion="7" ma:contentTypeDescription="Create a new document." ma:contentTypeScope="" ma:versionID="16aba40fd930e6f2be1a9be7812b0225">
  <xsd:schema xmlns:xsd="http://www.w3.org/2001/XMLSchema" xmlns:xs="http://www.w3.org/2001/XMLSchema" xmlns:p="http://schemas.microsoft.com/office/2006/metadata/properties" xmlns:ns1="http://schemas.microsoft.com/sharepoint/v3" xmlns:ns2="db82dc77-23e8-45c5-aca7-8dbba352c768" targetNamespace="http://schemas.microsoft.com/office/2006/metadata/properties" ma:root="true" ma:fieldsID="6de64a4b6f1d569e5afdfa4b986d4265" ns1:_="" ns2:_="">
    <xsd:import namespace="http://schemas.microsoft.com/sharepoint/v3"/>
    <xsd:import namespace="db82dc77-23e8-45c5-aca7-8dbba352c768"/>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b82dc77-23e8-45c5-aca7-8dbba352c76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09C726-9716-4C3C-9ECE-2231563D1023}"/>
</file>

<file path=customXml/itemProps2.xml><?xml version="1.0" encoding="utf-8"?>
<ds:datastoreItem xmlns:ds="http://schemas.openxmlformats.org/officeDocument/2006/customXml" ds:itemID="{5ECDD584-7A91-4816-8626-9E4633BCC307}"/>
</file>

<file path=customXml/itemProps3.xml><?xml version="1.0" encoding="utf-8"?>
<ds:datastoreItem xmlns:ds="http://schemas.openxmlformats.org/officeDocument/2006/customXml" ds:itemID="{A40B24DE-1087-4970-954B-8F4B91B2535F}"/>
</file>

<file path=docProps/app.xml><?xml version="1.0" encoding="utf-8"?>
<Properties xmlns="http://schemas.openxmlformats.org/officeDocument/2006/extended-properties" xmlns:vt="http://schemas.openxmlformats.org/officeDocument/2006/docPropsVTypes">
  <TotalTime>698</TotalTime>
  <Words>4831</Words>
  <Application>Microsoft Office PowerPoint</Application>
  <PresentationFormat>On-screen Show (4:3)</PresentationFormat>
  <Paragraphs>495</Paragraphs>
  <Slides>34</Slides>
  <Notes>24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 Anderton</dc:creator>
  <cp:lastModifiedBy>DBTestW10</cp:lastModifiedBy>
  <cp:revision>59</cp:revision>
  <dcterms:created xsi:type="dcterms:W3CDTF">2018-04-09T12:07:04Z</dcterms:created>
  <dcterms:modified xsi:type="dcterms:W3CDTF">2024-06-24T09:45:50Z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0x010100AD59DE79F159D147AA1F7E0212B51AD8</vt:lpwstr>
  </property>
</Properties>
</file>