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p4" ContentType="video/mp4"/>
  <Override PartName="/ppt/slides/slide40.xml" ContentType="application/vnd.openxmlformats-officedocument.presentationml.slide+xml"/>
  <Override PartName="/ppt/slides/slide41.xml" ContentType="application/vnd.openxmlformats-officedocument.presentationml.slide+xml"/>
  <Override PartName="/ppt/presentation.xml" ContentType="application/vnd.openxmlformats-officedocument.presentationml.presentation.main+xml"/>
  <Override PartName="/ppt/slides/slide3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xml" ContentType="application/vnd.openxmlformats-officedocument.presentationml.slide+xml"/>
  <Override PartName="/ppt/slides/slide3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notesSlides/notesSlide22.xml" ContentType="application/vnd.openxmlformats-officedocument.presentationml.notesSlide+xml"/>
  <Override PartName="/ppt/slideLayouts/slideLayout2.xml" ContentType="application/vnd.openxmlformats-officedocument.presentationml.slideLayou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9.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8.xml" ContentType="application/vnd.openxmlformats-officedocument.presentationml.notesSlide+xml"/>
  <Override PartName="/ppt/notesSlides/notesSlide27.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Layouts/slideLayout3.xml" ContentType="application/vnd.openxmlformats-officedocument.presentationml.slideLayout+xml"/>
  <Override PartName="/ppt/notesSlides/notesSlide18.xml" ContentType="application/vnd.openxmlformats-officedocument.presentationml.notesSlide+xml"/>
  <Override PartName="/ppt/notesSlides/notesSlide10.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34.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3.xml" ContentType="application/vnd.openxmlformats-officedocument.presentationml.notesSlide+xml"/>
  <Override PartName="/ppt/notesSlides/notesSlide35.xml" ContentType="application/vnd.openxmlformats-officedocument.presentationml.notesSlide+xml"/>
  <Override PartName="/ppt/notesSlides/notesSlide31.xml" ContentType="application/vnd.openxmlformats-officedocument.presentationml.notesSlide+xml"/>
  <Override PartName="/ppt/slideLayouts/slideLayout1.xml" ContentType="application/vnd.openxmlformats-officedocument.presentationml.slideLayout+xml"/>
  <Override PartName="/ppt/notesSlides/notesSlide28.xml" ContentType="application/vnd.openxmlformats-officedocument.presentationml.notesSlide+xml"/>
  <Override PartName="/ppt/notesSlides/notesSlide5.xml" ContentType="application/vnd.openxmlformats-officedocument.presentationml.notesSlide+xml"/>
  <Override PartName="/ppt/notesSlides/notesSlide32.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4.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1.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sldIdLst>
    <p:sldId id="256" r:id="rId5"/>
    <p:sldId id="257" r:id="rId6"/>
    <p:sldId id="260" r:id="rId7"/>
    <p:sldId id="297" r:id="rId8"/>
    <p:sldId id="259" r:id="rId9"/>
    <p:sldId id="261" r:id="rId10"/>
    <p:sldId id="262" r:id="rId11"/>
    <p:sldId id="300" r:id="rId12"/>
    <p:sldId id="301" r:id="rId13"/>
    <p:sldId id="264" r:id="rId14"/>
    <p:sldId id="291" r:id="rId15"/>
    <p:sldId id="266" r:id="rId16"/>
    <p:sldId id="267" r:id="rId17"/>
    <p:sldId id="302" r:id="rId18"/>
    <p:sldId id="268" r:id="rId19"/>
    <p:sldId id="270" r:id="rId20"/>
    <p:sldId id="271" r:id="rId21"/>
    <p:sldId id="303" r:id="rId22"/>
    <p:sldId id="296" r:id="rId23"/>
    <p:sldId id="272" r:id="rId24"/>
    <p:sldId id="273" r:id="rId25"/>
    <p:sldId id="274" r:id="rId26"/>
    <p:sldId id="275" r:id="rId27"/>
    <p:sldId id="269" r:id="rId28"/>
    <p:sldId id="293" r:id="rId29"/>
    <p:sldId id="276" r:id="rId30"/>
    <p:sldId id="277" r:id="rId31"/>
    <p:sldId id="278" r:id="rId32"/>
    <p:sldId id="298" r:id="rId33"/>
    <p:sldId id="279" r:id="rId34"/>
    <p:sldId id="292" r:id="rId35"/>
    <p:sldId id="280" r:id="rId36"/>
    <p:sldId id="281" r:id="rId37"/>
    <p:sldId id="299" r:id="rId38"/>
    <p:sldId id="282" r:id="rId39"/>
    <p:sldId id="283" r:id="rId40"/>
    <p:sldId id="286" r:id="rId41"/>
    <p:sldId id="288" r:id="rId42"/>
    <p:sldId id="284" r:id="rId43"/>
    <p:sldId id="289" r:id="rId44"/>
    <p:sldId id="258" r:id="rId4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953" autoAdjust="0"/>
  </p:normalViewPr>
  <p:slideViewPr>
    <p:cSldViewPr>
      <p:cViewPr varScale="1">
        <p:scale>
          <a:sx n="50" d="100"/>
          <a:sy n="50" d="100"/>
        </p:scale>
        <p:origin x="1956"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customXml" Target="../customXml/item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4C0FF91-C4CE-4209-B361-BA1006CADFCC}" type="datetimeFigureOut">
              <a:rPr lang="en-GB" smtClean="0"/>
              <a:t>28/06/2022</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A50858D-2FA4-4686-8F7A-47BEAED9AAD3}" type="slidenum">
              <a:rPr lang="en-GB" smtClean="0"/>
              <a:t>‹#›</a:t>
            </a:fld>
            <a:endParaRPr lang="en-GB" dirty="0"/>
          </a:p>
        </p:txBody>
      </p:sp>
    </p:spTree>
    <p:extLst>
      <p:ext uri="{BB962C8B-B14F-4D97-AF65-F5344CB8AC3E}">
        <p14:creationId xmlns:p14="http://schemas.microsoft.com/office/powerpoint/2010/main" val="2264862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ind.org.uk/information-support/drugs-and-treatments/cognitive-behavioural-therapy-cb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mind.org.uk/information-support/drugs-and-treatments/cognitive-behavioural-therapy-cbt/"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1</a:t>
            </a:fld>
            <a:endParaRPr lang="en-GB" dirty="0"/>
          </a:p>
        </p:txBody>
      </p:sp>
    </p:spTree>
    <p:extLst>
      <p:ext uri="{BB962C8B-B14F-4D97-AF65-F5344CB8AC3E}">
        <p14:creationId xmlns:p14="http://schemas.microsoft.com/office/powerpoint/2010/main" val="2226669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Many who die by suicide have never been in contact with services</a:t>
            </a:r>
          </a:p>
          <a:p>
            <a:r>
              <a:rPr lang="en-GB" sz="1200" b="0" i="0" u="none" strike="noStrike" kern="1200" baseline="0" dirty="0" smtClean="0">
                <a:solidFill>
                  <a:schemeClr val="tx1"/>
                </a:solidFill>
                <a:latin typeface="+mn-lt"/>
                <a:ea typeface="+mn-ea"/>
                <a:cs typeface="+mn-cs"/>
              </a:rPr>
              <a:t>•Up to a half of people who self-harm do not seek help</a:t>
            </a:r>
          </a:p>
          <a:p>
            <a:r>
              <a:rPr lang="en-GB" sz="1200" b="0" i="0" u="none" strike="noStrike" kern="1200" baseline="0" dirty="0" smtClean="0">
                <a:solidFill>
                  <a:schemeClr val="tx1"/>
                </a:solidFill>
                <a:latin typeface="+mn-lt"/>
                <a:ea typeface="+mn-ea"/>
                <a:cs typeface="+mn-cs"/>
              </a:rPr>
              <a:t>•Online access to good quality advice and support is essential</a:t>
            </a:r>
          </a:p>
          <a:p>
            <a:r>
              <a:rPr lang="en-GB" sz="1200" b="0" i="0" u="none" strike="noStrike" kern="1200" baseline="0" dirty="0" smtClean="0">
                <a:solidFill>
                  <a:schemeClr val="tx1"/>
                </a:solidFill>
                <a:latin typeface="+mn-lt"/>
                <a:ea typeface="+mn-ea"/>
                <a:cs typeface="+mn-cs"/>
              </a:rPr>
              <a:t>Why is this important?</a:t>
            </a:r>
          </a:p>
          <a:p>
            <a:r>
              <a:rPr lang="en-GB" sz="1200" b="0" i="0" u="none" strike="noStrike" kern="1200" baseline="0" dirty="0" smtClean="0">
                <a:solidFill>
                  <a:schemeClr val="tx1"/>
                </a:solidFill>
                <a:latin typeface="+mn-lt"/>
                <a:ea typeface="+mn-ea"/>
                <a:cs typeface="+mn-cs"/>
              </a:rPr>
              <a:t>Photo by </a:t>
            </a:r>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10</a:t>
            </a:fld>
            <a:endParaRPr lang="en-GB" dirty="0"/>
          </a:p>
        </p:txBody>
      </p:sp>
    </p:spTree>
    <p:extLst>
      <p:ext uri="{BB962C8B-B14F-4D97-AF65-F5344CB8AC3E}">
        <p14:creationId xmlns:p14="http://schemas.microsoft.com/office/powerpoint/2010/main" val="455583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11</a:t>
            </a:fld>
            <a:endParaRPr lang="en-GB" dirty="0"/>
          </a:p>
        </p:txBody>
      </p:sp>
    </p:spTree>
    <p:extLst>
      <p:ext uri="{BB962C8B-B14F-4D97-AF65-F5344CB8AC3E}">
        <p14:creationId xmlns:p14="http://schemas.microsoft.com/office/powerpoint/2010/main" val="288140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t>CYP with</a:t>
            </a:r>
            <a:r>
              <a:rPr lang="en-GB" altLang="en-US" baseline="0" dirty="0" smtClean="0"/>
              <a:t> autism</a:t>
            </a:r>
            <a:endParaRPr lang="en-GB" altLang="en-US" dirty="0" smtClean="0"/>
          </a:p>
          <a:p>
            <a:r>
              <a:rPr lang="en-GB" sz="1200" b="1" kern="1200" dirty="0" smtClean="0">
                <a:solidFill>
                  <a:schemeClr val="tx1"/>
                </a:solidFill>
                <a:effectLst/>
                <a:latin typeface="+mn-lt"/>
                <a:ea typeface="+mn-ea"/>
                <a:cs typeface="+mn-cs"/>
              </a:rPr>
              <a:t>individual factors:</a:t>
            </a:r>
          </a:p>
          <a:p>
            <a:r>
              <a:rPr lang="en-GB" sz="1200" kern="1200" dirty="0" smtClean="0">
                <a:solidFill>
                  <a:schemeClr val="tx1"/>
                </a:solidFill>
                <a:effectLst/>
                <a:latin typeface="+mn-lt"/>
                <a:ea typeface="+mn-ea"/>
                <a:cs typeface="+mn-cs"/>
              </a:rPr>
              <a:t>Depression/</a:t>
            </a:r>
          </a:p>
          <a:p>
            <a:r>
              <a:rPr lang="en-GB" sz="1200" kern="1200" dirty="0" smtClean="0">
                <a:solidFill>
                  <a:schemeClr val="tx1"/>
                </a:solidFill>
                <a:effectLst/>
                <a:latin typeface="+mn-lt"/>
                <a:ea typeface="+mn-ea"/>
                <a:cs typeface="+mn-cs"/>
              </a:rPr>
              <a:t>anxiety</a:t>
            </a:r>
          </a:p>
          <a:p>
            <a:r>
              <a:rPr lang="en-GB" sz="1200" kern="1200" dirty="0" smtClean="0">
                <a:solidFill>
                  <a:schemeClr val="tx1"/>
                </a:solidFill>
                <a:effectLst/>
                <a:latin typeface="+mn-lt"/>
                <a:ea typeface="+mn-ea"/>
                <a:cs typeface="+mn-cs"/>
              </a:rPr>
              <a:t>Poor communication skills</a:t>
            </a:r>
          </a:p>
          <a:p>
            <a:r>
              <a:rPr lang="en-GB" sz="1200" kern="1200" dirty="0" smtClean="0">
                <a:solidFill>
                  <a:schemeClr val="tx1"/>
                </a:solidFill>
                <a:effectLst/>
                <a:latin typeface="+mn-lt"/>
                <a:ea typeface="+mn-ea"/>
                <a:cs typeface="+mn-cs"/>
              </a:rPr>
              <a:t>Low self</a:t>
            </a:r>
          </a:p>
          <a:p>
            <a:r>
              <a:rPr lang="en-GB" sz="1200" kern="1200" dirty="0" smtClean="0">
                <a:solidFill>
                  <a:schemeClr val="tx1"/>
                </a:solidFill>
                <a:effectLst/>
                <a:latin typeface="+mn-lt"/>
                <a:ea typeface="+mn-ea"/>
                <a:cs typeface="+mn-cs"/>
              </a:rPr>
              <a:t>esteem</a:t>
            </a:r>
          </a:p>
          <a:p>
            <a:r>
              <a:rPr lang="en-GB" sz="1200" kern="1200" dirty="0" smtClean="0">
                <a:solidFill>
                  <a:schemeClr val="tx1"/>
                </a:solidFill>
                <a:effectLst/>
                <a:latin typeface="+mn-lt"/>
                <a:ea typeface="+mn-ea"/>
                <a:cs typeface="+mn-cs"/>
              </a:rPr>
              <a:t>Poor problem</a:t>
            </a:r>
          </a:p>
          <a:p>
            <a:r>
              <a:rPr lang="en-GB" sz="1200" kern="1200" dirty="0" smtClean="0">
                <a:solidFill>
                  <a:schemeClr val="tx1"/>
                </a:solidFill>
                <a:effectLst/>
                <a:latin typeface="+mn-lt"/>
                <a:ea typeface="+mn-ea"/>
                <a:cs typeface="+mn-cs"/>
              </a:rPr>
              <a:t>solving skills</a:t>
            </a:r>
          </a:p>
          <a:p>
            <a:r>
              <a:rPr lang="en-GB" sz="1200" kern="1200" dirty="0" smtClean="0">
                <a:solidFill>
                  <a:schemeClr val="tx1"/>
                </a:solidFill>
                <a:effectLst/>
                <a:latin typeface="+mn-lt"/>
                <a:ea typeface="+mn-ea"/>
                <a:cs typeface="+mn-cs"/>
              </a:rPr>
              <a:t>Hopelessness</a:t>
            </a:r>
          </a:p>
          <a:p>
            <a:r>
              <a:rPr lang="en-GB" sz="1200" kern="1200" dirty="0" smtClean="0">
                <a:solidFill>
                  <a:schemeClr val="tx1"/>
                </a:solidFill>
                <a:effectLst/>
                <a:latin typeface="+mn-lt"/>
                <a:ea typeface="+mn-ea"/>
                <a:cs typeface="+mn-cs"/>
              </a:rPr>
              <a:t>Impulsivity</a:t>
            </a:r>
          </a:p>
          <a:p>
            <a:r>
              <a:rPr lang="en-GB" sz="1200" kern="1200" dirty="0" smtClean="0">
                <a:solidFill>
                  <a:schemeClr val="tx1"/>
                </a:solidFill>
                <a:effectLst/>
                <a:latin typeface="+mn-lt"/>
                <a:ea typeface="+mn-ea"/>
                <a:cs typeface="+mn-cs"/>
              </a:rPr>
              <a:t>Substance misuse</a:t>
            </a:r>
          </a:p>
          <a:p>
            <a:r>
              <a:rPr lang="en-GB" sz="1200" kern="1200" dirty="0" smtClean="0">
                <a:solidFill>
                  <a:schemeClr val="tx1"/>
                </a:solidFill>
                <a:effectLst/>
                <a:latin typeface="+mn-lt"/>
                <a:ea typeface="+mn-ea"/>
                <a:cs typeface="+mn-cs"/>
              </a:rPr>
              <a:t>Bereavement</a:t>
            </a:r>
          </a:p>
          <a:p>
            <a:r>
              <a:rPr lang="en-GB" sz="1200" kern="1200" dirty="0" smtClean="0">
                <a:solidFill>
                  <a:schemeClr val="tx1"/>
                </a:solidFill>
                <a:effectLst/>
                <a:latin typeface="+mn-lt"/>
                <a:ea typeface="+mn-ea"/>
                <a:cs typeface="+mn-cs"/>
              </a:rPr>
              <a:t>Perfectionism</a:t>
            </a:r>
          </a:p>
          <a:p>
            <a:r>
              <a:rPr lang="en-GB" sz="1200" kern="1200" dirty="0" smtClean="0">
                <a:solidFill>
                  <a:schemeClr val="tx1"/>
                </a:solidFill>
                <a:effectLst/>
                <a:latin typeface="+mn-lt"/>
                <a:ea typeface="+mn-ea"/>
                <a:cs typeface="+mn-cs"/>
              </a:rPr>
              <a:t>Exam pressure</a:t>
            </a:r>
          </a:p>
          <a:p>
            <a:r>
              <a:rPr lang="en-GB" sz="1200" b="1" kern="1200" dirty="0" smtClean="0">
                <a:solidFill>
                  <a:schemeClr val="tx1"/>
                </a:solidFill>
                <a:effectLst/>
                <a:latin typeface="+mn-lt"/>
                <a:ea typeface="+mn-ea"/>
                <a:cs typeface="+mn-cs"/>
              </a:rPr>
              <a:t>f</a:t>
            </a:r>
            <a:r>
              <a:rPr lang="en-US" sz="1200" b="1" kern="1200" dirty="0" smtClean="0">
                <a:solidFill>
                  <a:schemeClr val="tx1"/>
                </a:solidFill>
                <a:effectLst/>
                <a:latin typeface="+mn-lt"/>
                <a:ea typeface="+mn-ea"/>
                <a:cs typeface="+mn-cs"/>
              </a:rPr>
              <a:t>family factors</a:t>
            </a:r>
          </a:p>
          <a:p>
            <a:r>
              <a:rPr lang="en-US" sz="1200" kern="1200" dirty="0" smtClean="0">
                <a:solidFill>
                  <a:schemeClr val="tx1"/>
                </a:solidFill>
                <a:effectLst/>
                <a:latin typeface="+mn-lt"/>
                <a:ea typeface="+mn-ea"/>
                <a:cs typeface="+mn-cs"/>
              </a:rPr>
              <a:t>Unreasonable expectations</a:t>
            </a:r>
          </a:p>
          <a:p>
            <a:r>
              <a:rPr lang="en-US" sz="1200" kern="1200" dirty="0" smtClean="0">
                <a:solidFill>
                  <a:schemeClr val="tx1"/>
                </a:solidFill>
                <a:effectLst/>
                <a:latin typeface="+mn-lt"/>
                <a:ea typeface="+mn-ea"/>
                <a:cs typeface="+mn-cs"/>
              </a:rPr>
              <a:t>Neglect or abuse (physical, sexual or emotional)</a:t>
            </a:r>
          </a:p>
          <a:p>
            <a:r>
              <a:rPr lang="en-US" sz="1200" kern="1200" dirty="0" smtClean="0">
                <a:solidFill>
                  <a:schemeClr val="tx1"/>
                </a:solidFill>
                <a:effectLst/>
                <a:latin typeface="+mn-lt"/>
                <a:ea typeface="+mn-ea"/>
                <a:cs typeface="+mn-cs"/>
              </a:rPr>
              <a:t>Child </a:t>
            </a:r>
          </a:p>
          <a:p>
            <a:r>
              <a:rPr lang="en-US" sz="1200" kern="1200" dirty="0" smtClean="0">
                <a:solidFill>
                  <a:schemeClr val="tx1"/>
                </a:solidFill>
                <a:effectLst/>
                <a:latin typeface="+mn-lt"/>
                <a:ea typeface="+mn-ea"/>
                <a:cs typeface="+mn-cs"/>
              </a:rPr>
              <a:t>being Looked After</a:t>
            </a:r>
          </a:p>
          <a:p>
            <a:r>
              <a:rPr lang="en-US" sz="1200" kern="1200" dirty="0" smtClean="0">
                <a:solidFill>
                  <a:schemeClr val="tx1"/>
                </a:solidFill>
                <a:effectLst/>
                <a:latin typeface="+mn-lt"/>
                <a:ea typeface="+mn-ea"/>
                <a:cs typeface="+mn-cs"/>
              </a:rPr>
              <a:t>Poor parental relationships and arguments</a:t>
            </a:r>
          </a:p>
          <a:p>
            <a:r>
              <a:rPr lang="en-US" sz="1200" kern="1200" dirty="0" smtClean="0">
                <a:solidFill>
                  <a:schemeClr val="tx1"/>
                </a:solidFill>
                <a:effectLst/>
                <a:latin typeface="+mn-lt"/>
                <a:ea typeface="+mn-ea"/>
                <a:cs typeface="+mn-cs"/>
              </a:rPr>
              <a:t>Parental separation</a:t>
            </a:r>
          </a:p>
          <a:p>
            <a:r>
              <a:rPr lang="en-US" sz="1200" kern="1200" dirty="0" smtClean="0">
                <a:solidFill>
                  <a:schemeClr val="tx1"/>
                </a:solidFill>
                <a:effectLst/>
                <a:latin typeface="+mn-lt"/>
                <a:ea typeface="+mn-ea"/>
                <a:cs typeface="+mn-cs"/>
              </a:rPr>
              <a:t>and / or loss</a:t>
            </a:r>
          </a:p>
          <a:p>
            <a:r>
              <a:rPr lang="en-US" sz="1200" kern="1200" dirty="0" smtClean="0">
                <a:solidFill>
                  <a:schemeClr val="tx1"/>
                </a:solidFill>
                <a:effectLst/>
                <a:latin typeface="+mn-lt"/>
                <a:ea typeface="+mn-ea"/>
                <a:cs typeface="+mn-cs"/>
              </a:rPr>
              <a:t>Depression, deliberate self</a:t>
            </a:r>
          </a:p>
          <a:p>
            <a:r>
              <a:rPr lang="en-US" sz="1200" kern="1200" dirty="0" smtClean="0">
                <a:solidFill>
                  <a:schemeClr val="tx1"/>
                </a:solidFill>
                <a:effectLst/>
                <a:latin typeface="+mn-lt"/>
                <a:ea typeface="+mn-ea"/>
                <a:cs typeface="+mn-cs"/>
              </a:rPr>
              <a:t>harm or suicide in the family.</a:t>
            </a:r>
          </a:p>
          <a:p>
            <a:r>
              <a:rPr lang="en-US" sz="1200" b="1" kern="1200" dirty="0" smtClean="0">
                <a:solidFill>
                  <a:schemeClr val="tx1"/>
                </a:solidFill>
                <a:effectLst/>
                <a:latin typeface="+mn-lt"/>
                <a:ea typeface="+mn-ea"/>
                <a:cs typeface="+mn-cs"/>
              </a:rPr>
              <a:t>Social</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Factors</a:t>
            </a:r>
          </a:p>
          <a:p>
            <a:r>
              <a:rPr lang="en-US" sz="1200" b="0" kern="1200" dirty="0" smtClean="0">
                <a:solidFill>
                  <a:schemeClr val="tx1"/>
                </a:solidFill>
                <a:effectLst/>
                <a:latin typeface="+mn-lt"/>
                <a:ea typeface="+mn-ea"/>
                <a:cs typeface="+mn-cs"/>
              </a:rPr>
              <a:t>Difficulty in making relationships/ loneliness</a:t>
            </a:r>
          </a:p>
          <a:p>
            <a:r>
              <a:rPr lang="en-US" sz="1200" b="0" kern="1200" dirty="0" smtClean="0">
                <a:solidFill>
                  <a:schemeClr val="tx1"/>
                </a:solidFill>
                <a:effectLst/>
                <a:latin typeface="+mn-lt"/>
                <a:ea typeface="+mn-ea"/>
                <a:cs typeface="+mn-cs"/>
              </a:rPr>
              <a:t>Bullying</a:t>
            </a:r>
          </a:p>
          <a:p>
            <a:r>
              <a:rPr lang="en-US" sz="1200" b="0" kern="1200" dirty="0" smtClean="0">
                <a:solidFill>
                  <a:schemeClr val="tx1"/>
                </a:solidFill>
                <a:effectLst/>
                <a:latin typeface="+mn-lt"/>
                <a:ea typeface="+mn-ea"/>
                <a:cs typeface="+mn-cs"/>
              </a:rPr>
              <a:t>Difficult time of year</a:t>
            </a:r>
          </a:p>
          <a:p>
            <a:r>
              <a:rPr lang="en-US" sz="1200" b="0" kern="1200" dirty="0" smtClean="0">
                <a:solidFill>
                  <a:schemeClr val="tx1"/>
                </a:solidFill>
                <a:effectLst/>
                <a:latin typeface="+mn-lt"/>
                <a:ea typeface="+mn-ea"/>
                <a:cs typeface="+mn-cs"/>
              </a:rPr>
              <a:t>LGBTQ more </a:t>
            </a:r>
            <a:r>
              <a:rPr lang="en-US" sz="1200" b="0" kern="1200" dirty="0" err="1" smtClean="0">
                <a:solidFill>
                  <a:schemeClr val="tx1"/>
                </a:solidFill>
                <a:effectLst/>
                <a:latin typeface="+mn-lt"/>
                <a:ea typeface="+mn-ea"/>
                <a:cs typeface="+mn-cs"/>
              </a:rPr>
              <a:t>likey</a:t>
            </a:r>
            <a:r>
              <a:rPr lang="en-US" sz="1200" b="0" kern="1200" dirty="0" smtClean="0">
                <a:solidFill>
                  <a:schemeClr val="tx1"/>
                </a:solidFill>
                <a:effectLst/>
                <a:latin typeface="+mn-lt"/>
                <a:ea typeface="+mn-ea"/>
                <a:cs typeface="+mn-cs"/>
              </a:rPr>
              <a:t> to be discriminated against/ suffer distress over sexuality-</a:t>
            </a:r>
          </a:p>
        </p:txBody>
      </p:sp>
      <p:sp>
        <p:nvSpPr>
          <p:cNvPr id="4" name="Slide Number Placeholder 3"/>
          <p:cNvSpPr>
            <a:spLocks noGrp="1"/>
          </p:cNvSpPr>
          <p:nvPr>
            <p:ph type="sldNum" sz="quarter" idx="10"/>
          </p:nvPr>
        </p:nvSpPr>
        <p:spPr/>
        <p:txBody>
          <a:bodyPr/>
          <a:lstStyle/>
          <a:p>
            <a:fld id="{AA50858D-2FA4-4686-8F7A-47BEAED9AAD3}" type="slidenum">
              <a:rPr lang="en-GB" smtClean="0"/>
              <a:t>12</a:t>
            </a:fld>
            <a:endParaRPr lang="en-GB" dirty="0"/>
          </a:p>
        </p:txBody>
      </p:sp>
    </p:spTree>
    <p:extLst>
      <p:ext uri="{BB962C8B-B14F-4D97-AF65-F5344CB8AC3E}">
        <p14:creationId xmlns:p14="http://schemas.microsoft.com/office/powerpoint/2010/main" val="901874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Source Mental health foundation 2017 &amp; young minds 2018 web site</a:t>
            </a:r>
          </a:p>
          <a:p>
            <a:r>
              <a:rPr lang="en-US" sz="1200" b="0" i="0" u="none" strike="noStrike" kern="1200" baseline="0" dirty="0" smtClean="0">
                <a:solidFill>
                  <a:schemeClr val="tx1"/>
                </a:solidFill>
                <a:latin typeface="+mn-lt"/>
                <a:ea typeface="+mn-ea"/>
                <a:cs typeface="+mn-cs"/>
              </a:rPr>
              <a:t> Self-harm is a way for some people to deal with difficult or negative emotions and psychological distress (Young Minds 2018). Historically people who self-harm have been dismissed as ‘attention seeking’; but there is now a greater understanding that </a:t>
            </a:r>
          </a:p>
          <a:p>
            <a:r>
              <a:rPr lang="en-US" sz="1200" b="0" i="0" u="none" strike="noStrike" kern="1200" baseline="0" dirty="0" smtClean="0">
                <a:solidFill>
                  <a:schemeClr val="tx1"/>
                </a:solidFill>
                <a:latin typeface="+mn-lt"/>
                <a:ea typeface="+mn-ea"/>
                <a:cs typeface="+mn-cs"/>
              </a:rPr>
              <a:t>this is not the case and self-harm is a behavior employed that indicates an individual may need additional support to cope. </a:t>
            </a:r>
          </a:p>
          <a:p>
            <a:endParaRPr lang="en-GB" sz="1400" b="1" dirty="0" smtClean="0">
              <a:latin typeface="Arial" panose="020B0604020202020204" pitchFamily="34" charset="0"/>
              <a:cs typeface="Arial" panose="020B0604020202020204" pitchFamily="34" charset="0"/>
            </a:endParaRPr>
          </a:p>
          <a:p>
            <a:pPr marL="44450">
              <a:buNone/>
              <a:defRPr/>
            </a:pPr>
            <a:endParaRPr lang="en-GB" sz="1400" b="1" dirty="0" smtClean="0">
              <a:latin typeface="Arial" panose="020B0604020202020204" pitchFamily="34" charset="0"/>
              <a:cs typeface="Arial" panose="020B0604020202020204" pitchFamily="34" charset="0"/>
            </a:endParaRPr>
          </a:p>
          <a:p>
            <a:pPr marL="44450">
              <a:buNone/>
              <a:defRPr/>
            </a:pPr>
            <a:r>
              <a:rPr lang="en-GB" sz="1400" b="1" dirty="0" smtClean="0">
                <a:latin typeface="Arial" panose="020B0604020202020204" pitchFamily="34" charset="0"/>
                <a:cs typeface="Arial" panose="020B0604020202020204" pitchFamily="34" charset="0"/>
              </a:rPr>
              <a:t>Some of the reasons why young people self-harm:</a:t>
            </a:r>
          </a:p>
          <a:p>
            <a:pPr marL="387350" indent="-342900">
              <a:buFont typeface="Arial" panose="020B0604020202020204" pitchFamily="34" charset="0"/>
              <a:buChar char="•"/>
              <a:defRPr/>
            </a:pPr>
            <a:endParaRPr lang="en-GB" sz="12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Difficulties at home</a:t>
            </a: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Arguments or problems with friends and family</a:t>
            </a: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School pressures</a:t>
            </a: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Bullying</a:t>
            </a: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Depression</a:t>
            </a: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Anxiety</a:t>
            </a: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Low self-esteem</a:t>
            </a: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Transition and changes, such as changing schools</a:t>
            </a:r>
          </a:p>
          <a:p>
            <a:pPr marL="342900" indent="-342900">
              <a:buFont typeface="Arial" panose="020B0604020202020204" pitchFamily="34" charset="0"/>
              <a:buChar char="•"/>
              <a:defRPr/>
            </a:pPr>
            <a:r>
              <a:rPr lang="en-GB" sz="1200" dirty="0" smtClean="0">
                <a:latin typeface="Arial" panose="020B0604020202020204" pitchFamily="34" charset="0"/>
                <a:cs typeface="Arial" panose="020B0604020202020204" pitchFamily="34" charset="0"/>
              </a:rPr>
              <a:t>Alcohol and drug use</a:t>
            </a:r>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13</a:t>
            </a:fld>
            <a:endParaRPr lang="en-GB" dirty="0"/>
          </a:p>
        </p:txBody>
      </p:sp>
    </p:spTree>
    <p:extLst>
      <p:ext uri="{BB962C8B-B14F-4D97-AF65-F5344CB8AC3E}">
        <p14:creationId xmlns:p14="http://schemas.microsoft.com/office/powerpoint/2010/main" val="2031215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Taken from NHS direct</a:t>
            </a:r>
          </a:p>
          <a:p>
            <a:r>
              <a:rPr lang="en-GB" altLang="en-US" dirty="0" smtClean="0"/>
              <a:t>Also they may be </a:t>
            </a:r>
            <a:r>
              <a:rPr lang="en-GB" altLang="en-US" b="1" dirty="0" smtClean="0"/>
              <a:t>no </a:t>
            </a:r>
            <a:r>
              <a:rPr lang="en-GB" altLang="en-US" dirty="0" smtClean="0"/>
              <a:t>warning signs at all. It is therefore important that if you suspect someone self harming that you ask them openly and honestly.</a:t>
            </a:r>
          </a:p>
          <a:p>
            <a:endParaRPr lang="en-GB" altLang="en-US" dirty="0" smtClean="0"/>
          </a:p>
          <a:p>
            <a:r>
              <a:rPr lang="en-GB" altLang="en-US" dirty="0" smtClean="0"/>
              <a:t>Increasing in self-harming</a:t>
            </a:r>
            <a:r>
              <a:rPr lang="en-GB" altLang="en-US" baseline="0" dirty="0" smtClean="0"/>
              <a:t> frequent or change methods/ switch in methods with self cutting/ put CYP more at higher risk</a:t>
            </a:r>
            <a:endParaRPr lang="en-GB" altLang="en-US" dirty="0" smtClean="0"/>
          </a:p>
          <a:p>
            <a:endParaRPr lang="en-GB" altLang="en-US" dirty="0" smtClean="0"/>
          </a:p>
          <a:p>
            <a:endParaRPr lang="en-GB" altLang="en-US" dirty="0" smtClean="0"/>
          </a:p>
          <a:p>
            <a:r>
              <a:rPr lang="en-GB" altLang="en-US" dirty="0" smtClean="0"/>
              <a:t>Low self-esteem</a:t>
            </a:r>
          </a:p>
          <a:p>
            <a:r>
              <a:rPr lang="en-GB" dirty="0" smtClean="0"/>
              <a:t>Be aware-situations</a:t>
            </a:r>
            <a:r>
              <a:rPr lang="en-GB" baseline="0" dirty="0" smtClean="0"/>
              <a:t> and circumstances can change which can alter the persons state of mind and rationale.</a:t>
            </a:r>
          </a:p>
          <a:p>
            <a:endParaRPr lang="en-GB" baseline="0" dirty="0" smtClean="0"/>
          </a:p>
          <a:p>
            <a:r>
              <a:rPr lang="en-GB" baseline="0" dirty="0" smtClean="0"/>
              <a:t>If you are concerned there is a safeguarding issue or vulnerable child or young person is at risk contact children and family contact and referral team I cart</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15</a:t>
            </a:fld>
            <a:endParaRPr lang="en-GB" dirty="0"/>
          </a:p>
        </p:txBody>
      </p:sp>
    </p:spTree>
    <p:extLst>
      <p:ext uri="{BB962C8B-B14F-4D97-AF65-F5344CB8AC3E}">
        <p14:creationId xmlns:p14="http://schemas.microsoft.com/office/powerpoint/2010/main" val="4125226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Set plenty of time aside to</a:t>
            </a:r>
            <a:r>
              <a:rPr lang="en-GB" altLang="en-US" b="1" dirty="0" smtClean="0"/>
              <a:t> talk </a:t>
            </a:r>
            <a:r>
              <a:rPr lang="en-GB" altLang="en-US" dirty="0" smtClean="0"/>
              <a:t>to so</a:t>
            </a:r>
            <a:r>
              <a:rPr lang="en-GB" altLang="en-US" baseline="0" dirty="0" smtClean="0"/>
              <a:t> not </a:t>
            </a:r>
            <a:r>
              <a:rPr lang="en-GB" altLang="en-US" dirty="0" smtClean="0"/>
              <a:t>interruption. Young people really need to know that you are listening to them</a:t>
            </a:r>
          </a:p>
          <a:p>
            <a:r>
              <a:rPr lang="en-GB" altLang="en-US" dirty="0" smtClean="0"/>
              <a:t>Acknowledge how difficult it might be to open up about</a:t>
            </a:r>
            <a:r>
              <a:rPr lang="en-GB" altLang="en-US" baseline="0" dirty="0" smtClean="0"/>
              <a:t> </a:t>
            </a:r>
            <a:r>
              <a:rPr lang="en-GB" altLang="en-US" dirty="0" smtClean="0"/>
              <a:t>their self harming, don’t focus details about specific injuries or behaviours. Instead talk about how they are</a:t>
            </a:r>
            <a:r>
              <a:rPr lang="en-GB" altLang="en-US" b="1" dirty="0" smtClean="0"/>
              <a:t> feeling </a:t>
            </a:r>
            <a:r>
              <a:rPr lang="en-GB" altLang="en-US" dirty="0" smtClean="0"/>
              <a:t>and what they are going through.</a:t>
            </a:r>
          </a:p>
          <a:p>
            <a:endParaRPr lang="en-GB" altLang="en-US" dirty="0" smtClean="0"/>
          </a:p>
          <a:p>
            <a:r>
              <a:rPr lang="en-GB" altLang="en-US" dirty="0" smtClean="0"/>
              <a:t>Reassure them that you are there for them and that there are lots of sources of support available to them.</a:t>
            </a:r>
          </a:p>
          <a:p>
            <a:r>
              <a:rPr lang="en-GB" altLang="en-US" dirty="0" smtClean="0"/>
              <a:t>Avoid giving ultimatums, “ stop or else” as they never work, this might stop them talking to you.</a:t>
            </a:r>
          </a:p>
          <a:p>
            <a:r>
              <a:rPr lang="en-GB" altLang="en-US" dirty="0" smtClean="0"/>
              <a:t>YP would like to be listen to and their feeling took into consideration, as adults we can think we know everything and do the talking for them which makes the young person feel worse.</a:t>
            </a:r>
          </a:p>
          <a:p>
            <a:r>
              <a:rPr lang="en-GB" altLang="en-US" dirty="0" smtClean="0"/>
              <a:t>( Halton self-harm guidance for frontline workers ref young addiction)</a:t>
            </a:r>
          </a:p>
          <a:p>
            <a:endParaRPr lang="en-GB" altLang="en-US" dirty="0" smtClean="0"/>
          </a:p>
          <a:p>
            <a:r>
              <a:rPr lang="en-GB" altLang="en-US" dirty="0" smtClean="0"/>
              <a:t>It is important that all attempts of suicide or deliberate self-harm are taken seriously and that and that YP is listen to carefully. All mention of suicidal thoughts should be noted and reported </a:t>
            </a:r>
            <a:r>
              <a:rPr lang="en-GB" altLang="en-US" b="1" dirty="0" smtClean="0"/>
              <a:t>appropriately following safeguarding procedures and guidance from suicide pathway- which training can be given </a:t>
            </a:r>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16</a:t>
            </a:fld>
            <a:endParaRPr lang="en-GB" dirty="0"/>
          </a:p>
        </p:txBody>
      </p:sp>
    </p:spTree>
    <p:extLst>
      <p:ext uri="{BB962C8B-B14F-4D97-AF65-F5344CB8AC3E}">
        <p14:creationId xmlns:p14="http://schemas.microsoft.com/office/powerpoint/2010/main" val="1808977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Role Play in Pairs if Alice disclosed this to you what would you do?</a:t>
            </a:r>
          </a:p>
          <a:p>
            <a:r>
              <a:rPr lang="en-GB" altLang="en-US" dirty="0" smtClean="0"/>
              <a:t>How would you talk to Alice?</a:t>
            </a:r>
          </a:p>
          <a:p>
            <a:r>
              <a:rPr lang="en-GB" altLang="en-US" dirty="0" smtClean="0"/>
              <a:t>Where would you sign post? </a:t>
            </a:r>
          </a:p>
          <a:p>
            <a:endParaRPr lang="en-GB" altLang="en-US" dirty="0" smtClean="0"/>
          </a:p>
          <a:p>
            <a:r>
              <a:rPr lang="en-US" dirty="0" smtClean="0">
                <a:effectLst/>
              </a:rPr>
              <a:t>Self-harm is a big problem in the UK but it can be difficult to talk about. </a:t>
            </a:r>
          </a:p>
          <a:p>
            <a:r>
              <a:rPr lang="en-US" dirty="0" smtClean="0">
                <a:effectLst/>
              </a:rPr>
              <a:t>Think about why it might be particularly difficult for self-harmers to seek help.-</a:t>
            </a:r>
            <a:r>
              <a:rPr lang="en-US" baseline="0" dirty="0" smtClean="0">
                <a:effectLst/>
              </a:rPr>
              <a:t> </a:t>
            </a:r>
            <a:r>
              <a:rPr lang="en-US" dirty="0" smtClean="0">
                <a:effectLst/>
              </a:rPr>
              <a:t>Most self-harmers will find it difficult to seek help initially because they may scared of feeling embarrassed, ashamed or 'told off' for their behavior, when actually what they're looking for is support and understanding.</a:t>
            </a:r>
          </a:p>
          <a:p>
            <a:r>
              <a:rPr lang="en-US" dirty="0" smtClean="0">
                <a:effectLst/>
              </a:rPr>
              <a:t>The act of self-harm is often about feeling in control. It can be difficult to talk about because it's not always possible to put feelings or reasoning in to words.</a:t>
            </a:r>
          </a:p>
          <a:p>
            <a:endParaRPr lang="en-GB" altLang="en-US" dirty="0" smtClean="0"/>
          </a:p>
          <a:p>
            <a:endParaRPr lang="en-GB" altLang="en-US" dirty="0" smtClean="0"/>
          </a:p>
          <a:p>
            <a:r>
              <a:rPr lang="en-GB" altLang="en-US" dirty="0" smtClean="0"/>
              <a:t>Iv</a:t>
            </a:r>
            <a:r>
              <a:rPr lang="en-GB" altLang="en-US" baseline="0" dirty="0" smtClean="0"/>
              <a:t> been told what to do from the moment I wake up to the monemet I go to sleep- imp sick of it this is just my secret way of asserting a bit of control in my life</a:t>
            </a:r>
            <a:endParaRPr lang="en-GB" altLang="en-US" dirty="0" smtClean="0"/>
          </a:p>
          <a:p>
            <a:endParaRPr lang="en-GB" altLang="en-US" dirty="0" smtClean="0"/>
          </a:p>
          <a:p>
            <a:r>
              <a:rPr lang="en-GB" altLang="en-US" dirty="0" smtClean="0"/>
              <a:t>With the right help and support most people who self-harm can and do </a:t>
            </a:r>
            <a:r>
              <a:rPr lang="en-GB" altLang="en-US" b="1" dirty="0" smtClean="0"/>
              <a:t>fully</a:t>
            </a:r>
            <a:r>
              <a:rPr lang="en-GB" altLang="en-US" dirty="0" smtClean="0"/>
              <a:t> recover</a:t>
            </a:r>
          </a:p>
          <a:p>
            <a:r>
              <a:rPr lang="en-GB" altLang="en-US" dirty="0" smtClean="0"/>
              <a:t>The only way to understand a YP experience is talk to them about what is happening for the. Questions that may be useful in developing that conversation:</a:t>
            </a:r>
          </a:p>
          <a:p>
            <a:endParaRPr lang="en-GB" altLang="en-US" dirty="0" smtClean="0"/>
          </a:p>
          <a:p>
            <a:r>
              <a:rPr lang="en-GB" altLang="en-US" dirty="0" smtClean="0"/>
              <a:t>I’ve noticed that you seem worried/preoccupied/trouble. Is there a problem</a:t>
            </a:r>
          </a:p>
          <a:p>
            <a:endParaRPr lang="en-GB" altLang="en-US" dirty="0" smtClean="0"/>
          </a:p>
          <a:p>
            <a:r>
              <a:rPr lang="en-GB" altLang="en-US" dirty="0" smtClean="0"/>
              <a:t>I’ve noticed that you have been hurting yourself and I am concerned that you are troubled by something at present</a:t>
            </a:r>
          </a:p>
          <a:p>
            <a:endParaRPr lang="en-GB" altLang="en-US" dirty="0" smtClean="0"/>
          </a:p>
          <a:p>
            <a:r>
              <a:rPr lang="en-GB" altLang="en-US" dirty="0" smtClean="0"/>
              <a:t>We know that when young people are stressed/</a:t>
            </a:r>
            <a:r>
              <a:rPr lang="en-GB" altLang="en-US" baseline="0" dirty="0" smtClean="0"/>
              <a:t> worried </a:t>
            </a:r>
            <a:r>
              <a:rPr lang="en-GB" altLang="en-US" dirty="0" smtClean="0"/>
              <a:t>by things, they cope in different ways and self injury is one of these ways. Is this something you have tried or thought about?</a:t>
            </a:r>
          </a:p>
          <a:p>
            <a:endParaRPr lang="en-GB" altLang="en-US" dirty="0" smtClean="0"/>
          </a:p>
          <a:p>
            <a:endParaRPr lang="en-GB" altLang="en-US"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17</a:t>
            </a:fld>
            <a:endParaRPr lang="en-GB" dirty="0"/>
          </a:p>
        </p:txBody>
      </p:sp>
    </p:spTree>
    <p:extLst>
      <p:ext uri="{BB962C8B-B14F-4D97-AF65-F5344CB8AC3E}">
        <p14:creationId xmlns:p14="http://schemas.microsoft.com/office/powerpoint/2010/main" val="30627238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What is being described here is a coping strategy,</a:t>
            </a:r>
            <a:r>
              <a:rPr lang="en-GB" baseline="0" dirty="0" smtClean="0"/>
              <a:t> however dysfunctional.  Helpful responses will include alternative ways of coping that are meaningful and effective for that young person. Case study online form young mind 2018</a:t>
            </a:r>
            <a:endParaRPr lang="en-US"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19</a:t>
            </a:fld>
            <a:endParaRPr lang="en-GB" dirty="0"/>
          </a:p>
        </p:txBody>
      </p:sp>
    </p:spTree>
    <p:extLst>
      <p:ext uri="{BB962C8B-B14F-4D97-AF65-F5344CB8AC3E}">
        <p14:creationId xmlns:p14="http://schemas.microsoft.com/office/powerpoint/2010/main" val="3934974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https://www.youtube.com/watch?v=uKGciUB8OSg</a:t>
            </a:r>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20</a:t>
            </a:fld>
            <a:endParaRPr lang="en-GB" dirty="0"/>
          </a:p>
        </p:txBody>
      </p:sp>
    </p:spTree>
    <p:extLst>
      <p:ext uri="{BB962C8B-B14F-4D97-AF65-F5344CB8AC3E}">
        <p14:creationId xmlns:p14="http://schemas.microsoft.com/office/powerpoint/2010/main" val="1382485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Almost half GPs feel that they don’t understand young people who self-harm and their motivations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Don’t feel comfortable asking the 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Are there any changes to their self-harm? What triggered them</a:t>
            </a:r>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21</a:t>
            </a:fld>
            <a:endParaRPr lang="en-GB" dirty="0"/>
          </a:p>
        </p:txBody>
      </p:sp>
    </p:spTree>
    <p:extLst>
      <p:ext uri="{BB962C8B-B14F-4D97-AF65-F5344CB8AC3E}">
        <p14:creationId xmlns:p14="http://schemas.microsoft.com/office/powerpoint/2010/main" val="3044008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1" baseline="0" dirty="0" smtClean="0"/>
              <a:t>Fire alarm </a:t>
            </a:r>
            <a:r>
              <a:rPr lang="en-GB" baseline="0" dirty="0" smtClean="0"/>
              <a:t>– is a fire alarm test due? Familiarise yourself with evacuation procedure for the room</a:t>
            </a:r>
          </a:p>
          <a:p>
            <a:pPr marL="171450" indent="-171450">
              <a:buFont typeface="Arial" panose="020B0604020202020204" pitchFamily="34" charset="0"/>
              <a:buChar char="•"/>
            </a:pPr>
            <a:r>
              <a:rPr lang="en-GB" b="1" baseline="0" dirty="0" smtClean="0"/>
              <a:t>Mobiles</a:t>
            </a:r>
            <a:r>
              <a:rPr lang="en-GB" baseline="0" dirty="0" smtClean="0"/>
              <a:t> – on silent, if calls need taking, to be taken outside.</a:t>
            </a:r>
          </a:p>
          <a:p>
            <a:pPr marL="171450" indent="-171450">
              <a:buFont typeface="Arial" panose="020B0604020202020204" pitchFamily="34" charset="0"/>
              <a:buChar char="•"/>
            </a:pPr>
            <a:r>
              <a:rPr lang="en-GB" b="1" baseline="0" dirty="0" smtClean="0"/>
              <a:t>Confidentiality – </a:t>
            </a:r>
            <a:r>
              <a:rPr lang="en-GB" b="0" baseline="0" dirty="0" smtClean="0"/>
              <a:t>Anything that is discussed within the room will stay in the room unless it is a safeguarding issue or we feel someone is at risk of harming themselves or others.</a:t>
            </a:r>
            <a:endParaRPr lang="en-GB" b="1" baseline="0" dirty="0" smtClean="0"/>
          </a:p>
          <a:p>
            <a:pPr marL="171450" indent="-171450">
              <a:buFont typeface="Arial" panose="020B0604020202020204" pitchFamily="34" charset="0"/>
              <a:buChar char="•"/>
            </a:pPr>
            <a:r>
              <a:rPr lang="en-GB" b="1" baseline="0" dirty="0" smtClean="0"/>
              <a:t>Emotive subject </a:t>
            </a:r>
            <a:r>
              <a:rPr lang="en-GB" baseline="0" dirty="0" smtClean="0"/>
              <a:t>– MHA and suicide can bring out different emotions in people and we have had people become upset, please do not be embarrassed, do not feel you have to leave the room but you can if you prefer, a member of the team will check on you.  Please do come back to see us.</a:t>
            </a:r>
          </a:p>
          <a:p>
            <a:pPr marL="171450" indent="-171450">
              <a:buFont typeface="Arial" panose="020B0604020202020204" pitchFamily="34" charset="0"/>
              <a:buChar char="•"/>
            </a:pPr>
            <a:r>
              <a:rPr lang="en-GB" b="1" baseline="0" dirty="0" smtClean="0"/>
              <a:t>Respect – </a:t>
            </a:r>
            <a:r>
              <a:rPr lang="en-GB" b="0" baseline="0" dirty="0" smtClean="0"/>
              <a:t>we are all individual and have differing opinions and experiences, can we all please respect that.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baseline="0" dirty="0" smtClean="0"/>
              <a:t>Questions –  </a:t>
            </a:r>
            <a:r>
              <a:rPr lang="en-GB" b="0" baseline="0" dirty="0" smtClean="0"/>
              <a:t>please do ask questions, there is no such thing as a stupid question.  It will also help us to know if we have covered everything we need to in this training, if we keep getting the same questions then we need to add more to the training.</a:t>
            </a:r>
            <a:endParaRPr lang="en-GB" b="1" baseline="0" dirty="0" smtClean="0"/>
          </a:p>
          <a:p>
            <a:pPr marL="171450" indent="-171450">
              <a:buFont typeface="Arial" panose="020B0604020202020204" pitchFamily="34" charset="0"/>
              <a:buChar char="•"/>
            </a:pPr>
            <a:r>
              <a:rPr lang="en-GB" b="1" baseline="0" dirty="0" smtClean="0"/>
              <a:t>Additional – </a:t>
            </a:r>
            <a:r>
              <a:rPr lang="en-GB" b="0" baseline="0" dirty="0" smtClean="0"/>
              <a:t>make a note of any rules the group would like to add on flip chart and display clearly in room.</a:t>
            </a:r>
            <a:endParaRPr lang="en-GB" b="1" baseline="0" dirty="0" smtClean="0"/>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1" baseline="0" dirty="0" smtClean="0"/>
              <a:t>Name - </a:t>
            </a:r>
            <a:r>
              <a:rPr lang="en-GB" b="0" baseline="0" dirty="0" smtClean="0"/>
              <a:t>Ask people to make a little name plate with the paper in front of them, fold in 1/3  and over 1/3 again.  Write names on front and back.  </a:t>
            </a:r>
          </a:p>
          <a:p>
            <a:pPr marL="171450" indent="-171450">
              <a:buFont typeface="Arial" panose="020B0604020202020204" pitchFamily="34" charset="0"/>
              <a:buChar char="•"/>
            </a:pPr>
            <a:r>
              <a:rPr lang="en-GB" b="1" baseline="0" dirty="0" smtClean="0"/>
              <a:t>Expectations</a:t>
            </a:r>
            <a:r>
              <a:rPr lang="en-GB" b="0" baseline="0" dirty="0" smtClean="0"/>
              <a:t> - make a note of what people hope to gain on flip chart to revisit at the end.  Can be stuck to wall.</a:t>
            </a:r>
            <a:endParaRPr lang="en-GB" b="1" baseline="0"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2</a:t>
            </a:fld>
            <a:endParaRPr lang="en-GB" dirty="0"/>
          </a:p>
        </p:txBody>
      </p:sp>
    </p:spTree>
    <p:extLst>
      <p:ext uri="{BB962C8B-B14F-4D97-AF65-F5344CB8AC3E}">
        <p14:creationId xmlns:p14="http://schemas.microsoft.com/office/powerpoint/2010/main" val="10391794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Set plenty of time aside to</a:t>
            </a:r>
            <a:r>
              <a:rPr lang="en-GB" altLang="en-US" b="1" dirty="0" smtClean="0"/>
              <a:t> talk </a:t>
            </a:r>
            <a:r>
              <a:rPr lang="en-GB" altLang="en-US" dirty="0" smtClean="0"/>
              <a:t>to so</a:t>
            </a:r>
            <a:r>
              <a:rPr lang="en-GB" altLang="en-US" baseline="0" dirty="0" smtClean="0"/>
              <a:t> not </a:t>
            </a:r>
            <a:r>
              <a:rPr lang="en-GB" altLang="en-US" dirty="0" smtClean="0"/>
              <a:t>interruption. Young people really need to know that you are listening to them</a:t>
            </a:r>
          </a:p>
          <a:p>
            <a:r>
              <a:rPr lang="en-GB" altLang="en-US" dirty="0" smtClean="0"/>
              <a:t>Acknowledge how difficult it might be to open up about</a:t>
            </a:r>
            <a:r>
              <a:rPr lang="en-GB" altLang="en-US" baseline="0" dirty="0" smtClean="0"/>
              <a:t> </a:t>
            </a:r>
            <a:r>
              <a:rPr lang="en-GB" altLang="en-US" dirty="0" smtClean="0"/>
              <a:t>their self harming, don’t focus details about specific injuries or behaviours. Instead talk about how they are</a:t>
            </a:r>
            <a:r>
              <a:rPr lang="en-GB" altLang="en-US" b="1" dirty="0" smtClean="0"/>
              <a:t> feeling </a:t>
            </a:r>
            <a:r>
              <a:rPr lang="en-GB" altLang="en-US" dirty="0" smtClean="0"/>
              <a:t>and what they are going through.</a:t>
            </a:r>
          </a:p>
          <a:p>
            <a:endParaRPr lang="en-GB" altLang="en-US" dirty="0" smtClean="0"/>
          </a:p>
          <a:p>
            <a:r>
              <a:rPr lang="en-GB" altLang="en-US" dirty="0" smtClean="0"/>
              <a:t>If a young person is not with their family ask them who would they like to contact</a:t>
            </a:r>
          </a:p>
          <a:p>
            <a:r>
              <a:rPr lang="en-GB" sz="1200" kern="1200" dirty="0" smtClean="0">
                <a:solidFill>
                  <a:schemeClr val="tx1"/>
                </a:solidFill>
                <a:effectLst/>
                <a:latin typeface="+mn-lt"/>
                <a:ea typeface="+mn-ea"/>
                <a:cs typeface="+mn-cs"/>
              </a:rPr>
              <a:t>What doesn’t help?</a:t>
            </a:r>
          </a:p>
          <a:p>
            <a:pPr lvl="0"/>
            <a:r>
              <a:rPr lang="en-US" sz="1200" kern="1200" dirty="0" smtClean="0">
                <a:solidFill>
                  <a:schemeClr val="tx1"/>
                </a:solidFill>
                <a:effectLst/>
                <a:latin typeface="+mn-lt"/>
                <a:ea typeface="+mn-ea"/>
                <a:cs typeface="+mn-cs"/>
              </a:rPr>
              <a:t>Trying to force change by telling them to stop doing it. </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Tell them off - “what did you do that for?” “oh don’t be silly” </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Blame the person for your own shock and upset</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Panic or try quick solutions. </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Either ignoring their injuries or overly focusing on them.</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Labelling self-harm as 'attention seeking’.</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Believe that a young person who has threatened to harm themselves in the past will not carry it out in the future.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 supportive response is one that demonstrates respect and understanding together with a non-judgmental stance, are of prime importance together with a focus on the person, not what they have said or done. Remember, most young people who self-harm:</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do not have mental health problems – they are under stress and have no other means of managing their emotions;</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feel shame and stigma – it is not easy for them to talk about it.</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Do</a:t>
            </a:r>
            <a:endParaRPr lang="en-GB" sz="1200" kern="120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Do</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Take time to really hear the young person - try to find out what is causing the distress/what risks the young person may be exposed to and who they trust and find supportive.</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Find out what is troubling them/where they worried about something?</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How long have they felt like this?</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Are they at risk of harm from others?</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Explore how imminent or likely self-harm might be</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What other risk taking </a:t>
            </a:r>
            <a:r>
              <a:rPr lang="en-US" sz="1200" kern="1200" dirty="0" err="1" smtClean="0">
                <a:solidFill>
                  <a:schemeClr val="tx1"/>
                </a:solidFill>
                <a:effectLst/>
                <a:latin typeface="+mn-lt"/>
                <a:ea typeface="+mn-ea"/>
                <a:cs typeface="+mn-cs"/>
              </a:rPr>
              <a:t>behaviour</a:t>
            </a:r>
            <a:r>
              <a:rPr lang="en-US" sz="1200" kern="1200" dirty="0" smtClean="0">
                <a:solidFill>
                  <a:schemeClr val="tx1"/>
                </a:solidFill>
                <a:effectLst/>
                <a:latin typeface="+mn-lt"/>
                <a:ea typeface="+mn-ea"/>
                <a:cs typeface="+mn-cs"/>
              </a:rPr>
              <a:t> have they been involved in?</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Ask about the young person's health and any other problems such as relationship difficulties, abuse and sexual orientation issues?</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Firstly, take stock of your own feeling and thoughts before asking any questions. If your feelings or thoughts about the young person’s </a:t>
            </a:r>
            <a:r>
              <a:rPr lang="en-US" sz="1200" kern="1200" dirty="0" err="1" smtClean="0">
                <a:solidFill>
                  <a:schemeClr val="tx1"/>
                </a:solidFill>
                <a:effectLst/>
                <a:latin typeface="+mn-lt"/>
                <a:ea typeface="+mn-ea"/>
                <a:cs typeface="+mn-cs"/>
              </a:rPr>
              <a:t>behaviour</a:t>
            </a:r>
            <a:r>
              <a:rPr lang="en-US" sz="1200" kern="1200" dirty="0" smtClean="0">
                <a:solidFill>
                  <a:schemeClr val="tx1"/>
                </a:solidFill>
                <a:effectLst/>
                <a:latin typeface="+mn-lt"/>
                <a:ea typeface="+mn-ea"/>
                <a:cs typeface="+mn-cs"/>
              </a:rPr>
              <a:t> are negative in anyway, they will be communicated to them non-verbally when you talk to them and hinder the helping process.</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See the person, not the problem. Talk in a genuine way. Address them as you would wish to be addressed. For example:</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‘I’ve noticed that you seem bothered/worried/preoccupied/ troubled. Is there a problem?’</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‘I’ve noticed that you have been hurting yourself and I am concerned that you are</a:t>
            </a:r>
            <a:endParaRPr lang="en-GB"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troubled by something at present.’</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‘I don’t think I am the best person to help you, I don’t know enough about the things that are bothering you and what to do about it. How would you feel if I arrange for you to see………………….I can be with you if you like.’</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22</a:t>
            </a:fld>
            <a:endParaRPr lang="en-GB" dirty="0"/>
          </a:p>
        </p:txBody>
      </p:sp>
    </p:spTree>
    <p:extLst>
      <p:ext uri="{BB962C8B-B14F-4D97-AF65-F5344CB8AC3E}">
        <p14:creationId xmlns:p14="http://schemas.microsoft.com/office/powerpoint/2010/main" val="947156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smtClean="0"/>
              <a:t>Protective factors are the things in a persons life that will help to keep them safe and reduce their risk of suicide.</a:t>
            </a:r>
          </a:p>
          <a:p>
            <a:pPr>
              <a:defRPr/>
            </a:pPr>
            <a:r>
              <a:rPr lang="en-GB" dirty="0" smtClean="0"/>
              <a:t>Problem solving skill/ people who</a:t>
            </a:r>
            <a:r>
              <a:rPr lang="en-GB" baseline="0" dirty="0" smtClean="0"/>
              <a:t> SH haven’t got them skills</a:t>
            </a:r>
            <a:endParaRPr lang="en-GB" dirty="0" smtClean="0"/>
          </a:p>
          <a:p>
            <a:pPr>
              <a:defRPr/>
            </a:pPr>
            <a:endParaRPr lang="en-GB" dirty="0" smtClean="0"/>
          </a:p>
          <a:p>
            <a:pPr>
              <a:defRPr/>
            </a:pPr>
            <a:r>
              <a:rPr lang="en-GB" dirty="0" smtClean="0"/>
              <a:t>Professional support can be from a number of services, ask have they spoken to them about their thoughts, are they in touch with their key worker? Do they have a care plan or a keep safe plan?  </a:t>
            </a:r>
          </a:p>
          <a:p>
            <a:pPr>
              <a:defRPr/>
            </a:pPr>
            <a:endParaRPr lang="en-GB" dirty="0" smtClean="0"/>
          </a:p>
          <a:p>
            <a:pPr>
              <a:defRPr/>
            </a:pPr>
            <a:r>
              <a:rPr lang="en-GB" b="1" dirty="0" smtClean="0"/>
              <a:t>Care Plan </a:t>
            </a:r>
            <a:r>
              <a:rPr lang="en-GB" dirty="0" smtClean="0"/>
              <a:t>– a plan of care agreed between the individual and their support agency/agencies, ask if this is meeting their needs, if not will they contact their key worker to discuss or will they give you permission to speak to them on their behalf?</a:t>
            </a:r>
          </a:p>
          <a:p>
            <a:pPr>
              <a:defRPr/>
            </a:pPr>
            <a:endParaRPr lang="en-GB" dirty="0" smtClean="0"/>
          </a:p>
          <a:p>
            <a:pPr>
              <a:defRPr/>
            </a:pPr>
            <a:r>
              <a:rPr lang="en-GB" b="1" dirty="0" smtClean="0"/>
              <a:t>Keep Safe Plan</a:t>
            </a:r>
            <a:r>
              <a:rPr lang="en-GB" dirty="0" smtClean="0"/>
              <a:t> - The keep safe plan can be completed by anyone.  The person themselves – hence why It is on there…a mum helping her son/daughter, a friend with a friend . . . .   They can be completed with someone who stated they had, had suicidal thoughts, the idea being it is a list of people who they know they can talk to frankly and honestly…we would also give them a few extra copies so they could do it themselves in the future if their circumstances changed…such as their GP, circle of fiends etc…</a:t>
            </a:r>
          </a:p>
          <a:p>
            <a:pPr>
              <a:defRPr/>
            </a:pPr>
            <a:r>
              <a:rPr lang="en-GB" b="1" dirty="0" smtClean="0"/>
              <a:t>Coping strategies- ask the young</a:t>
            </a:r>
            <a:r>
              <a:rPr lang="en-GB" b="1" baseline="0" dirty="0" smtClean="0"/>
              <a:t> person what else help you to cope? What do you enjoy doing</a:t>
            </a:r>
            <a:endParaRPr lang="en-GB" b="1" dirty="0" smtClean="0"/>
          </a:p>
          <a:p>
            <a:pPr>
              <a:defRPr/>
            </a:pPr>
            <a:endParaRPr lang="en-GB" dirty="0" smtClean="0"/>
          </a:p>
          <a:p>
            <a:pPr marL="171450" indent="-171450">
              <a:buFont typeface="Arial" panose="020B0604020202020204" pitchFamily="34" charset="0"/>
              <a:buChar char="•"/>
              <a:defRPr/>
            </a:pPr>
            <a:r>
              <a:rPr lang="en-GB" dirty="0" smtClean="0"/>
              <a:t>Plans – people who are feeling suicidal or intend to take their own life through suicide will not see a future and be unlikely to be making future plans.</a:t>
            </a:r>
          </a:p>
          <a:p>
            <a:pPr marL="171450" indent="-171450">
              <a:buFont typeface="Arial" panose="020B0604020202020204" pitchFamily="34" charset="0"/>
              <a:buChar char="•"/>
              <a:defRPr/>
            </a:pPr>
            <a:r>
              <a:rPr lang="en-GB" dirty="0" smtClean="0"/>
              <a:t>Support – a good support network who they can talk freely and openly.  Encourage them to talk to them about how they are feeling.  Even just having that close support can be protective, I have had people disclose suicidal thoughts but have then said they would not act on it as they could not put their family through that.  You would still let them know you are going to refer them on to professional services to discuss in more detail, especially if you are non-clinical.</a:t>
            </a:r>
          </a:p>
          <a:p>
            <a:pPr marL="171450" indent="-171450">
              <a:buFont typeface="Arial" panose="020B0604020202020204" pitchFamily="34" charset="0"/>
              <a:buChar char="•"/>
              <a:defRPr/>
            </a:pPr>
            <a:r>
              <a:rPr lang="en-GB" dirty="0" smtClean="0"/>
              <a:t>Jobs/Hobbies – having a purpose and a sense of belonging, people relying on them.</a:t>
            </a:r>
          </a:p>
          <a:p>
            <a:pPr marL="171450" indent="-171450">
              <a:buFont typeface="Arial" panose="020B0604020202020204" pitchFamily="34" charset="0"/>
              <a:buChar char="•"/>
              <a:defRPr/>
            </a:pPr>
            <a:r>
              <a:rPr lang="en-GB" dirty="0" smtClean="0"/>
              <a:t>Faith – cultural or religious beliefs that discourage suicide.</a:t>
            </a:r>
          </a:p>
          <a:p>
            <a:pPr marL="171450" indent="-171450">
              <a:buFont typeface="Arial" panose="020B0604020202020204" pitchFamily="34" charset="0"/>
              <a:buChar char="•"/>
              <a:defRPr/>
            </a:pPr>
            <a:r>
              <a:rPr lang="en-GB" dirty="0" smtClean="0"/>
              <a:t>Pets – people can be as closely linked to their pets as someone else would be to their children and this should never be overlooked as a protective factor.</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23</a:t>
            </a:fld>
            <a:endParaRPr lang="en-GB" dirty="0"/>
          </a:p>
        </p:txBody>
      </p:sp>
    </p:spTree>
    <p:extLst>
      <p:ext uri="{BB962C8B-B14F-4D97-AF65-F5344CB8AC3E}">
        <p14:creationId xmlns:p14="http://schemas.microsoft.com/office/powerpoint/2010/main" val="22949467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24</a:t>
            </a:fld>
            <a:endParaRPr lang="en-GB" dirty="0"/>
          </a:p>
        </p:txBody>
      </p:sp>
    </p:spTree>
    <p:extLst>
      <p:ext uri="{BB962C8B-B14F-4D97-AF65-F5344CB8AC3E}">
        <p14:creationId xmlns:p14="http://schemas.microsoft.com/office/powerpoint/2010/main" val="2655816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https://www.youtube.com/watch?v=kT5cr-HTTEQ</a:t>
            </a:r>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25</a:t>
            </a:fld>
            <a:endParaRPr lang="en-GB" dirty="0"/>
          </a:p>
        </p:txBody>
      </p:sp>
    </p:spTree>
    <p:extLst>
      <p:ext uri="{BB962C8B-B14F-4D97-AF65-F5344CB8AC3E}">
        <p14:creationId xmlns:p14="http://schemas.microsoft.com/office/powerpoint/2010/main" val="164149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26</a:t>
            </a:fld>
            <a:endParaRPr lang="en-GB" dirty="0"/>
          </a:p>
        </p:txBody>
      </p:sp>
    </p:spTree>
    <p:extLst>
      <p:ext uri="{BB962C8B-B14F-4D97-AF65-F5344CB8AC3E}">
        <p14:creationId xmlns:p14="http://schemas.microsoft.com/office/powerpoint/2010/main" val="2206672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Young minds parent helpline, 9:30-4 everyday any concerns appointment</a:t>
            </a:r>
            <a:r>
              <a:rPr lang="en-GB" baseline="0" dirty="0" smtClean="0"/>
              <a:t> with service within 7 days</a:t>
            </a:r>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27</a:t>
            </a:fld>
            <a:endParaRPr lang="en-GB" dirty="0"/>
          </a:p>
        </p:txBody>
      </p:sp>
    </p:spTree>
    <p:extLst>
      <p:ext uri="{BB962C8B-B14F-4D97-AF65-F5344CB8AC3E}">
        <p14:creationId xmlns:p14="http://schemas.microsoft.com/office/powerpoint/2010/main" val="33267977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28</a:t>
            </a:fld>
            <a:endParaRPr lang="en-GB" dirty="0"/>
          </a:p>
        </p:txBody>
      </p:sp>
    </p:spTree>
    <p:extLst>
      <p:ext uri="{BB962C8B-B14F-4D97-AF65-F5344CB8AC3E}">
        <p14:creationId xmlns:p14="http://schemas.microsoft.com/office/powerpoint/2010/main" val="30026132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30</a:t>
            </a:fld>
            <a:endParaRPr lang="en-GB" dirty="0"/>
          </a:p>
        </p:txBody>
      </p:sp>
    </p:spTree>
    <p:extLst>
      <p:ext uri="{BB962C8B-B14F-4D97-AF65-F5344CB8AC3E}">
        <p14:creationId xmlns:p14="http://schemas.microsoft.com/office/powerpoint/2010/main" val="7189892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What's the difference between DBT and CBT?</a:t>
            </a:r>
            <a:r>
              <a:rPr lang="en-US" dirty="0" smtClean="0"/>
              <a:t> </a:t>
            </a:r>
            <a:r>
              <a:rPr lang="en-US" dirty="0" smtClean="0">
                <a:hlinkClick r:id="rId3" tooltip="Cognitive behavioural therapy (CBT)"/>
              </a:rPr>
              <a:t>CBT</a:t>
            </a:r>
            <a:r>
              <a:rPr lang="en-US" dirty="0" smtClean="0"/>
              <a:t> focuses on helping you to change unhelpful ways of thinking and behaving.</a:t>
            </a:r>
          </a:p>
          <a:p>
            <a:r>
              <a:rPr lang="en-US" dirty="0" smtClean="0"/>
              <a:t>DBT also helps you to change unhelpful </a:t>
            </a:r>
            <a:r>
              <a:rPr lang="en-US" dirty="0" err="1" smtClean="0"/>
              <a:t>behaviours</a:t>
            </a:r>
            <a:r>
              <a:rPr lang="en-US" dirty="0" smtClean="0"/>
              <a:t>, but it differs from CBT in that it also focuses on accepting who you are at the same time. DBT places particular importance on the relationship between you and your therapist, and this relationship is used to actively motivate you to change.</a:t>
            </a:r>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31</a:t>
            </a:fld>
            <a:endParaRPr lang="en-GB" dirty="0"/>
          </a:p>
        </p:txBody>
      </p:sp>
    </p:spTree>
    <p:extLst>
      <p:ext uri="{BB962C8B-B14F-4D97-AF65-F5344CB8AC3E}">
        <p14:creationId xmlns:p14="http://schemas.microsoft.com/office/powerpoint/2010/main" val="612656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What's the difference between DBT and CBT?</a:t>
            </a:r>
            <a:r>
              <a:rPr lang="en-US" dirty="0" smtClean="0"/>
              <a:t> </a:t>
            </a:r>
            <a:r>
              <a:rPr lang="en-US" dirty="0" smtClean="0">
                <a:hlinkClick r:id="rId3" tooltip="Cognitive behavioural therapy (CBT)"/>
              </a:rPr>
              <a:t>CBT</a:t>
            </a:r>
            <a:r>
              <a:rPr lang="en-US" dirty="0" smtClean="0"/>
              <a:t> focuses on helping you to change unhelpful ways of thinking and behaving.</a:t>
            </a:r>
          </a:p>
          <a:p>
            <a:r>
              <a:rPr lang="en-US" dirty="0" smtClean="0"/>
              <a:t>DBT also helps you to change unhelpful behaviours, but it differs from CBT in that it also focuses on accepting who you are at the same time. DBT places particular importance on the relationship between you and your therapist, and this relationship is used to actively motivate you to change.</a:t>
            </a:r>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32</a:t>
            </a:fld>
            <a:endParaRPr lang="en-GB" dirty="0"/>
          </a:p>
        </p:txBody>
      </p:sp>
    </p:spTree>
    <p:extLst>
      <p:ext uri="{BB962C8B-B14F-4D97-AF65-F5344CB8AC3E}">
        <p14:creationId xmlns:p14="http://schemas.microsoft.com/office/powerpoint/2010/main" val="4066916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smtClean="0"/>
              <a:t>Local pathway how to use it.</a:t>
            </a:r>
          </a:p>
          <a:p>
            <a:r>
              <a:rPr lang="en-GB" altLang="en-US" b="1" dirty="0" smtClean="0"/>
              <a:t>Local service and support</a:t>
            </a:r>
          </a:p>
          <a:p>
            <a:endParaRPr lang="en-GB" altLang="en-US" b="1" dirty="0" smtClean="0"/>
          </a:p>
          <a:p>
            <a:r>
              <a:rPr lang="en-GB" altLang="en-US" dirty="0" smtClean="0"/>
              <a:t>Interactive Session with group work and role play.</a:t>
            </a:r>
          </a:p>
          <a:p>
            <a:endParaRPr lang="en-GB" altLang="en-US" dirty="0" smtClean="0"/>
          </a:p>
          <a:p>
            <a:endParaRPr lang="en-GB" altLang="en-US"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3</a:t>
            </a:fld>
            <a:endParaRPr lang="en-GB" dirty="0"/>
          </a:p>
        </p:txBody>
      </p:sp>
    </p:spTree>
    <p:extLst>
      <p:ext uri="{BB962C8B-B14F-4D97-AF65-F5344CB8AC3E}">
        <p14:creationId xmlns:p14="http://schemas.microsoft.com/office/powerpoint/2010/main" val="34776455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Young</a:t>
            </a:r>
            <a:r>
              <a:rPr lang="en-GB" baseline="0" dirty="0" smtClean="0"/>
              <a:t> Minds 2016 </a:t>
            </a:r>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33</a:t>
            </a:fld>
            <a:endParaRPr lang="en-GB" dirty="0"/>
          </a:p>
        </p:txBody>
      </p:sp>
    </p:spTree>
    <p:extLst>
      <p:ext uri="{BB962C8B-B14F-4D97-AF65-F5344CB8AC3E}">
        <p14:creationId xmlns:p14="http://schemas.microsoft.com/office/powerpoint/2010/main" val="373140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Because self-harm is helping a child to cope with difficult feelings, it is important to think of other ways they might manage their feelings. These can include distraction, stress management techniques, and thinking of alternative methods of discharging extreme emotions. Sometimes joining a social activity or sports group can be helpful as a distraction. This can also provide a form of </a:t>
            </a:r>
            <a:r>
              <a:rPr lang="en-GB" sz="1200" b="0" i="0" u="none" strike="noStrike" kern="1200" baseline="0" dirty="0" smtClean="0">
                <a:solidFill>
                  <a:schemeClr val="tx1"/>
                </a:solidFill>
                <a:latin typeface="+mn-lt"/>
                <a:ea typeface="+mn-ea"/>
                <a:cs typeface="+mn-cs"/>
              </a:rPr>
              <a:t>social support.</a:t>
            </a:r>
          </a:p>
          <a:p>
            <a:r>
              <a:rPr lang="en-US" sz="1200" b="0" i="0" u="none" strike="noStrike" kern="1200" baseline="0" dirty="0" smtClean="0">
                <a:solidFill>
                  <a:schemeClr val="tx1"/>
                </a:solidFill>
                <a:latin typeface="+mn-lt"/>
                <a:ea typeface="+mn-ea"/>
                <a:cs typeface="+mn-cs"/>
              </a:rPr>
              <a:t>Some people find that putting off harming</a:t>
            </a:r>
            <a:endParaRPr lang="en-GB" dirty="0" smtClean="0"/>
          </a:p>
          <a:p>
            <a:endParaRPr lang="en-US" dirty="0" smtClean="0"/>
          </a:p>
          <a:p>
            <a:r>
              <a:rPr lang="en-US" dirty="0" smtClean="0"/>
              <a:t>HAVING YOU MIND OF THE EMOTIONAL PAIN REPLACING it</a:t>
            </a:r>
            <a:r>
              <a:rPr lang="en-US" baseline="0" dirty="0" smtClean="0"/>
              <a:t> with shock factors wow give your body a shock physical feeling of some kind.</a:t>
            </a:r>
          </a:p>
          <a:p>
            <a:r>
              <a:rPr lang="en-US" baseline="0" dirty="0" smtClean="0"/>
              <a:t>Hugs </a:t>
            </a:r>
            <a:r>
              <a:rPr lang="en-US" baseline="0" dirty="0" err="1" smtClean="0"/>
              <a:t>relsease</a:t>
            </a:r>
            <a:r>
              <a:rPr lang="en-US" baseline="0" dirty="0" smtClean="0"/>
              <a:t> </a:t>
            </a:r>
            <a:r>
              <a:rPr lang="en-US" baseline="0" dirty="0" err="1" smtClean="0"/>
              <a:t>oxidicene</a:t>
            </a:r>
            <a:r>
              <a:rPr lang="en-US" baseline="0" dirty="0" smtClean="0"/>
              <a:t> felling about </a:t>
            </a:r>
            <a:r>
              <a:rPr lang="en-US" baseline="0" dirty="0" err="1" smtClean="0"/>
              <a:t>about</a:t>
            </a:r>
            <a:r>
              <a:rPr lang="en-US" baseline="0" dirty="0" smtClean="0"/>
              <a:t> 9 </a:t>
            </a:r>
            <a:r>
              <a:rPr lang="en-US" baseline="0" dirty="0" err="1" smtClean="0"/>
              <a:t>mins</a:t>
            </a:r>
            <a:r>
              <a:rPr lang="en-US" baseline="0" dirty="0" smtClean="0"/>
              <a:t> </a:t>
            </a:r>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34</a:t>
            </a:fld>
            <a:endParaRPr lang="en-GB" dirty="0"/>
          </a:p>
        </p:txBody>
      </p:sp>
    </p:spTree>
    <p:extLst>
      <p:ext uri="{BB962C8B-B14F-4D97-AF65-F5344CB8AC3E}">
        <p14:creationId xmlns:p14="http://schemas.microsoft.com/office/powerpoint/2010/main" val="254243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Self</a:t>
            </a:r>
            <a:r>
              <a:rPr lang="en-GB" baseline="0" dirty="0" smtClean="0"/>
              <a:t> harm vai self poise- all young people go to a&amp;e</a:t>
            </a:r>
            <a:endParaRPr lang="en-GB" dirty="0" smtClean="0"/>
          </a:p>
          <a:p>
            <a:r>
              <a:rPr lang="en-GB" b="1" dirty="0" smtClean="0"/>
              <a:t>If</a:t>
            </a:r>
            <a:r>
              <a:rPr lang="en-GB" b="1" baseline="0" dirty="0" smtClean="0"/>
              <a:t> a cyp has ingested anything straight to A&amp;E</a:t>
            </a:r>
            <a:endParaRPr lang="en-GB" b="1" dirty="0" smtClean="0"/>
          </a:p>
          <a:p>
            <a:endParaRPr lang="en-US" dirty="0" smtClean="0"/>
          </a:p>
          <a:p>
            <a:r>
              <a:rPr lang="en-GB" sz="1200" kern="1200" dirty="0" smtClean="0">
                <a:solidFill>
                  <a:schemeClr val="tx1"/>
                </a:solidFill>
                <a:effectLst/>
                <a:latin typeface="+mn-lt"/>
                <a:ea typeface="+mn-ea"/>
                <a:cs typeface="+mn-cs"/>
              </a:rPr>
              <a:t>this team sees every young person who presents at A and E with self harm or suicidal ideation and provides an assessment and plan of action. They don’t share these plans with schools but if a teacher is aware a young person has attended A and E they can ask the young person about the plan of support put in place and if the young person agrees the staff member can contact CAMHS response team for guidance on this specific young person</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team can also be reached via NHS 111 in </a:t>
            </a:r>
            <a:r>
              <a:rPr lang="en-GB" sz="1200" kern="1200" dirty="0" err="1" smtClean="0">
                <a:solidFill>
                  <a:schemeClr val="tx1"/>
                </a:solidFill>
                <a:effectLst/>
                <a:latin typeface="+mn-lt"/>
                <a:ea typeface="+mn-ea"/>
                <a:cs typeface="+mn-cs"/>
              </a:rPr>
              <a:t>Halton</a:t>
            </a:r>
            <a:r>
              <a:rPr lang="en-GB" sz="1200" kern="1200" dirty="0" smtClean="0">
                <a:solidFill>
                  <a:schemeClr val="tx1"/>
                </a:solidFill>
                <a:effectLst/>
                <a:latin typeface="+mn-lt"/>
                <a:ea typeface="+mn-ea"/>
                <a:cs typeface="+mn-cs"/>
              </a:rPr>
              <a:t> and Warrington</a:t>
            </a:r>
          </a:p>
          <a:p>
            <a:endParaRPr lang="en-GB" dirty="0" smtClean="0"/>
          </a:p>
          <a:p>
            <a:r>
              <a:rPr lang="en-GB" dirty="0" smtClean="0"/>
              <a:t>Contact patients GP, if surgery closed voicemail will inform you of contact details for local</a:t>
            </a:r>
            <a:r>
              <a:rPr lang="en-GB" baseline="0" dirty="0" smtClean="0"/>
              <a:t> out of hours GP service which can offer support and guidance</a:t>
            </a:r>
          </a:p>
          <a:p>
            <a:endParaRPr lang="en-GB" baseline="0" dirty="0" smtClean="0"/>
          </a:p>
          <a:p>
            <a:r>
              <a:rPr lang="en-GB" baseline="0" dirty="0" smtClean="0"/>
              <a:t>Follow up with parent or carer. Consider amber action</a:t>
            </a:r>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35</a:t>
            </a:fld>
            <a:endParaRPr lang="en-GB" dirty="0"/>
          </a:p>
        </p:txBody>
      </p:sp>
    </p:spTree>
    <p:extLst>
      <p:ext uri="{BB962C8B-B14F-4D97-AF65-F5344CB8AC3E}">
        <p14:creationId xmlns:p14="http://schemas.microsoft.com/office/powerpoint/2010/main" val="19566661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Self harm UK is a project dedicated to supporting young people impacted by self harm, providing a safe space to talk, ask questions and be honest what's going on.</a:t>
            </a:r>
          </a:p>
          <a:p>
            <a:endParaRPr lang="en-GB" altLang="en-US" dirty="0" smtClean="0"/>
          </a:p>
          <a:p>
            <a:r>
              <a:rPr lang="en-GB" altLang="en-US" dirty="0" smtClean="0"/>
              <a:t>The site is self-harm support for people aged 16-25</a:t>
            </a:r>
          </a:p>
          <a:p>
            <a:endParaRPr lang="en-GB" altLang="en-US" b="1" dirty="0" smtClean="0"/>
          </a:p>
          <a:p>
            <a:r>
              <a:rPr lang="en-GB" altLang="en-US" b="0" dirty="0" smtClean="0"/>
              <a:t>Live</a:t>
            </a:r>
            <a:r>
              <a:rPr lang="en-GB" altLang="en-US" b="0" baseline="0" dirty="0" smtClean="0"/>
              <a:t> life-well self help support information</a:t>
            </a:r>
          </a:p>
          <a:p>
            <a:endParaRPr lang="en-GB" altLang="en-US" b="0" dirty="0" smtClean="0"/>
          </a:p>
          <a:p>
            <a:r>
              <a:rPr lang="en-US" sz="1200" b="0" i="0" u="none" strike="noStrike" kern="1200" baseline="0" dirty="0" smtClean="0">
                <a:solidFill>
                  <a:schemeClr val="tx1"/>
                </a:solidFill>
                <a:latin typeface="+mn-lt"/>
                <a:ea typeface="+mn-ea"/>
                <a:cs typeface="+mn-cs"/>
              </a:rPr>
              <a:t>MindEd e-learning modules, which offer</a:t>
            </a:r>
          </a:p>
          <a:p>
            <a:r>
              <a:rPr lang="en-US" sz="1200" b="0" i="0" u="none" strike="noStrike" kern="1200" baseline="0" dirty="0" smtClean="0">
                <a:solidFill>
                  <a:schemeClr val="tx1"/>
                </a:solidFill>
                <a:latin typeface="+mn-lt"/>
                <a:ea typeface="+mn-ea"/>
                <a:cs typeface="+mn-cs"/>
              </a:rPr>
              <a:t>free training about a broad range of mental</a:t>
            </a:r>
          </a:p>
          <a:p>
            <a:r>
              <a:rPr lang="en-US" sz="1200" b="0" i="0" u="none" strike="noStrike" kern="1200" baseline="0" dirty="0" smtClean="0">
                <a:solidFill>
                  <a:schemeClr val="tx1"/>
                </a:solidFill>
                <a:latin typeface="+mn-lt"/>
                <a:ea typeface="+mn-ea"/>
                <a:cs typeface="+mn-cs"/>
              </a:rPr>
              <a:t>health problems in children and adolescents,</a:t>
            </a:r>
          </a:p>
          <a:p>
            <a:r>
              <a:rPr lang="en-US" sz="1200" b="0" i="0" u="none" strike="noStrike" kern="1200" baseline="0" dirty="0" smtClean="0">
                <a:solidFill>
                  <a:schemeClr val="tx1"/>
                </a:solidFill>
                <a:latin typeface="+mn-lt"/>
                <a:ea typeface="+mn-ea"/>
                <a:cs typeface="+mn-cs"/>
              </a:rPr>
              <a:t>including self-harm; they are written with a</a:t>
            </a:r>
          </a:p>
          <a:p>
            <a:r>
              <a:rPr lang="en-US" sz="1200" b="0" i="0" u="none" strike="noStrike" kern="1200" baseline="0" dirty="0" smtClean="0">
                <a:solidFill>
                  <a:schemeClr val="tx1"/>
                </a:solidFill>
                <a:latin typeface="+mn-lt"/>
                <a:ea typeface="+mn-ea"/>
                <a:cs typeface="+mn-cs"/>
              </a:rPr>
              <a:t>general rather than a professional audience</a:t>
            </a:r>
          </a:p>
          <a:p>
            <a:r>
              <a:rPr lang="en-US" sz="1200" b="0" i="0" u="none" strike="noStrike" kern="1200" baseline="0" dirty="0" smtClean="0">
                <a:solidFill>
                  <a:schemeClr val="tx1"/>
                </a:solidFill>
                <a:latin typeface="+mn-lt"/>
                <a:ea typeface="+mn-ea"/>
                <a:cs typeface="+mn-cs"/>
              </a:rPr>
              <a:t>in mind, so are intended to have a wide reach</a:t>
            </a:r>
            <a:endParaRPr lang="en-GB" altLang="en-US" b="0" dirty="0" smtClean="0"/>
          </a:p>
          <a:p>
            <a:endParaRPr lang="en-GB" altLang="en-US" dirty="0" smtClean="0"/>
          </a:p>
          <a:p>
            <a:r>
              <a:rPr lang="en-GB" altLang="en-US" dirty="0" smtClean="0"/>
              <a:t>GP first point of contact refer to CBT service </a:t>
            </a:r>
          </a:p>
          <a:p>
            <a:r>
              <a:rPr lang="en-GB" altLang="en-US" dirty="0" smtClean="0"/>
              <a:t>First Aid Training: British Red Cross</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36</a:t>
            </a:fld>
            <a:endParaRPr lang="en-GB" dirty="0"/>
          </a:p>
        </p:txBody>
      </p:sp>
    </p:spTree>
    <p:extLst>
      <p:ext uri="{BB962C8B-B14F-4D97-AF65-F5344CB8AC3E}">
        <p14:creationId xmlns:p14="http://schemas.microsoft.com/office/powerpoint/2010/main" val="1299021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37</a:t>
            </a:fld>
            <a:endParaRPr lang="en-GB" dirty="0"/>
          </a:p>
        </p:txBody>
      </p:sp>
    </p:spTree>
    <p:extLst>
      <p:ext uri="{BB962C8B-B14F-4D97-AF65-F5344CB8AC3E}">
        <p14:creationId xmlns:p14="http://schemas.microsoft.com/office/powerpoint/2010/main" val="942011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38</a:t>
            </a:fld>
            <a:endParaRPr lang="en-GB" dirty="0"/>
          </a:p>
        </p:txBody>
      </p:sp>
    </p:spTree>
    <p:extLst>
      <p:ext uri="{BB962C8B-B14F-4D97-AF65-F5344CB8AC3E}">
        <p14:creationId xmlns:p14="http://schemas.microsoft.com/office/powerpoint/2010/main" val="31270682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39</a:t>
            </a:fld>
            <a:endParaRPr lang="en-GB" dirty="0"/>
          </a:p>
        </p:txBody>
      </p:sp>
    </p:spTree>
    <p:extLst>
      <p:ext uri="{BB962C8B-B14F-4D97-AF65-F5344CB8AC3E}">
        <p14:creationId xmlns:p14="http://schemas.microsoft.com/office/powerpoint/2010/main" val="19916018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40</a:t>
            </a:fld>
            <a:endParaRPr lang="en-GB" dirty="0"/>
          </a:p>
        </p:txBody>
      </p:sp>
    </p:spTree>
    <p:extLst>
      <p:ext uri="{BB962C8B-B14F-4D97-AF65-F5344CB8AC3E}">
        <p14:creationId xmlns:p14="http://schemas.microsoft.com/office/powerpoint/2010/main" val="4784842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A50858D-2FA4-4686-8F7A-47BEAED9AAD3}" type="slidenum">
              <a:rPr lang="en-GB" smtClean="0"/>
              <a:t>41</a:t>
            </a:fld>
            <a:endParaRPr lang="en-GB" dirty="0"/>
          </a:p>
        </p:txBody>
      </p:sp>
    </p:spTree>
    <p:extLst>
      <p:ext uri="{BB962C8B-B14F-4D97-AF65-F5344CB8AC3E}">
        <p14:creationId xmlns:p14="http://schemas.microsoft.com/office/powerpoint/2010/main" val="2614149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’.Self-harm is ‘a way people cope with overwhelming feelings of pain and distress. By hurting themselves they may feel better for a while and be more able to cope with their lives’.</a:t>
            </a:r>
          </a:p>
          <a:p>
            <a:r>
              <a:rPr lang="en-GB" dirty="0" smtClean="0"/>
              <a:t>SH is when somebody intentional </a:t>
            </a:r>
            <a:r>
              <a:rPr lang="en-GB" dirty="0" err="1" smtClean="0"/>
              <a:t>damges</a:t>
            </a:r>
            <a:r>
              <a:rPr lang="en-GB" dirty="0" smtClean="0"/>
              <a:t> or injures the</a:t>
            </a:r>
            <a:r>
              <a:rPr lang="en-GB" baseline="0" dirty="0" smtClean="0"/>
              <a:t> body- </a:t>
            </a:r>
            <a:r>
              <a:rPr lang="en-GB" baseline="0" dirty="0" err="1" smtClean="0"/>
              <a:t>ita</a:t>
            </a:r>
            <a:r>
              <a:rPr lang="en-GB" baseline="0" dirty="0" smtClean="0"/>
              <a:t> a way of coping with emotional distress. SH is a way people cope with overwhelming feelings of pain or distress- by hurting themselves they feel better for a while and able to cope</a:t>
            </a:r>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4</a:t>
            </a:fld>
            <a:endParaRPr lang="en-GB" dirty="0"/>
          </a:p>
        </p:txBody>
      </p:sp>
    </p:spTree>
    <p:extLst>
      <p:ext uri="{BB962C8B-B14F-4D97-AF65-F5344CB8AC3E}">
        <p14:creationId xmlns:p14="http://schemas.microsoft.com/office/powerpoint/2010/main" val="3169713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smtClean="0"/>
              <a:t>The phrase self-harm is used to describe a wide range of behaviours. Self harm is often understood to be a physical response to an emotional pain of some kind, cutting, burning, pinching but there are many ways to hurt yourself including abusing drugs and alcohol or having an eating disorder, poor self care.</a:t>
            </a:r>
          </a:p>
          <a:p>
            <a:endParaRPr lang="en-GB" altLang="en-US" b="1" dirty="0" smtClean="0"/>
          </a:p>
          <a:p>
            <a:endParaRPr lang="en-GB" altLang="en-US" dirty="0" smtClean="0"/>
          </a:p>
          <a:p>
            <a:r>
              <a:rPr lang="en-GB" altLang="en-US" dirty="0" smtClean="0"/>
              <a:t>Some young people have described self harming as a way to express something that is hard to put into words</a:t>
            </a:r>
          </a:p>
          <a:p>
            <a:r>
              <a:rPr lang="en-GB" altLang="en-US" dirty="0" smtClean="0"/>
              <a:t>Change emotional pain into physical pain</a:t>
            </a:r>
          </a:p>
          <a:p>
            <a:r>
              <a:rPr lang="en-GB" altLang="en-US" dirty="0" smtClean="0"/>
              <a:t>Have a sense of control</a:t>
            </a:r>
          </a:p>
          <a:p>
            <a:endParaRPr lang="en-GB" altLang="en-US" dirty="0" smtClean="0"/>
          </a:p>
          <a:p>
            <a:r>
              <a:rPr lang="en-US" dirty="0" smtClean="0"/>
              <a:t>The bottom line is that anything that causes you harm – even slight harm – </a:t>
            </a:r>
            <a:r>
              <a:rPr lang="en-US" b="1" dirty="0" smtClean="0"/>
              <a:t>which in some small way makes you feel better emotionally</a:t>
            </a:r>
            <a:r>
              <a:rPr lang="en-US" dirty="0" smtClean="0"/>
              <a:t>, can fall under the umbrella of self-harm. The important thing isn’t to focus too much on the labeling, but to recognize when help is needed and find some support as soon as possible.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NICE defines self-harm as “..any act of self-poisoning or self-injury carried out by a person, irrespective of their motivation. This commonly involves self-poisoning with medication or self-injury by cutting. Self-harm is not used to refer to harm arising from overeating, body piercing, body tattooing, and excessive consumption of alcohol or recreational drugs, starvation arising from anorexia nervosa or accidental harm to oneself.” (NICE, 2013)</a:t>
            </a:r>
          </a:p>
          <a:p>
            <a:endParaRPr lang="en-GB" altLang="en-US"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5</a:t>
            </a:fld>
            <a:endParaRPr lang="en-GB" dirty="0"/>
          </a:p>
        </p:txBody>
      </p:sp>
    </p:spTree>
    <p:extLst>
      <p:ext uri="{BB962C8B-B14F-4D97-AF65-F5344CB8AC3E}">
        <p14:creationId xmlns:p14="http://schemas.microsoft.com/office/powerpoint/2010/main" val="1052382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Truth Hurts was the first major national study to include the views and perceptions of young people who had self harmed</a:t>
            </a:r>
          </a:p>
          <a:p>
            <a:endParaRPr lang="en-GB" dirty="0" smtClean="0"/>
          </a:p>
          <a:p>
            <a:r>
              <a:rPr lang="en-GB" sz="1200" b="1" i="0" u="none" strike="noStrike" kern="1200" baseline="0" dirty="0" smtClean="0">
                <a:solidFill>
                  <a:schemeClr val="tx1"/>
                </a:solidFill>
                <a:latin typeface="+mn-lt"/>
                <a:ea typeface="+mn-ea"/>
                <a:cs typeface="+mn-cs"/>
              </a:rPr>
              <a:t>The Grey areas</a:t>
            </a:r>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Risk taking behaviour</a:t>
            </a:r>
          </a:p>
          <a:p>
            <a:r>
              <a:rPr lang="en-GB" sz="1200" b="0" i="0" u="none" strike="noStrike" kern="1200" baseline="0" dirty="0" smtClean="0">
                <a:solidFill>
                  <a:schemeClr val="tx1"/>
                </a:solidFill>
                <a:latin typeface="+mn-lt"/>
                <a:ea typeface="+mn-ea"/>
                <a:cs typeface="+mn-cs"/>
              </a:rPr>
              <a:t>Mental health conditions</a:t>
            </a:r>
          </a:p>
          <a:p>
            <a:r>
              <a:rPr lang="en-GB" sz="1200" b="0" i="0" u="none" strike="noStrike" kern="1200" baseline="0" dirty="0" smtClean="0">
                <a:solidFill>
                  <a:schemeClr val="tx1"/>
                </a:solidFill>
                <a:latin typeface="+mn-lt"/>
                <a:ea typeface="+mn-ea"/>
                <a:cs typeface="+mn-cs"/>
              </a:rPr>
              <a:t>Impulse control disorders</a:t>
            </a:r>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6</a:t>
            </a:fld>
            <a:endParaRPr lang="en-GB" dirty="0"/>
          </a:p>
        </p:txBody>
      </p:sp>
    </p:spTree>
    <p:extLst>
      <p:ext uri="{BB962C8B-B14F-4D97-AF65-F5344CB8AC3E}">
        <p14:creationId xmlns:p14="http://schemas.microsoft.com/office/powerpoint/2010/main" val="3365006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Tx/>
              <a:buAutoNum type="arabicParenR"/>
              <a:defRPr/>
            </a:pPr>
            <a:r>
              <a:rPr lang="en-GB" dirty="0" smtClean="0"/>
              <a:t>Self harm is attention seeking.</a:t>
            </a:r>
            <a:r>
              <a:rPr lang="en-GB" b="1" dirty="0" smtClean="0"/>
              <a:t> FALSE- </a:t>
            </a:r>
            <a:r>
              <a:rPr lang="en-GB" dirty="0" smtClean="0"/>
              <a:t>many people who self harm don’t talk to anyone about it! People who self-harm often go to great lengths to cover up their injuries. The attention that self-harming does bring is often negative and doesn’t help to relieve distress. So</a:t>
            </a:r>
            <a:r>
              <a:rPr lang="en-GB" baseline="0" dirty="0" smtClean="0"/>
              <a:t> important to</a:t>
            </a:r>
            <a:r>
              <a:rPr lang="en-GB" b="1" baseline="0" dirty="0" smtClean="0"/>
              <a:t> listen this</a:t>
            </a:r>
            <a:r>
              <a:rPr lang="en-GB" dirty="0" smtClean="0"/>
              <a:t> helps somebody who is experiencing distress and dealing with the pressures of everyday life</a:t>
            </a:r>
          </a:p>
          <a:p>
            <a:pPr>
              <a:defRPr/>
            </a:pPr>
            <a:endParaRPr lang="en-GB" dirty="0" smtClean="0"/>
          </a:p>
          <a:p>
            <a:pPr marL="228600" indent="-228600">
              <a:buFontTx/>
              <a:buAutoNum type="arabicParenR"/>
              <a:defRPr/>
            </a:pPr>
            <a:r>
              <a:rPr lang="en-GB" dirty="0" smtClean="0"/>
              <a:t>People who self-harm could stop if they wanted to. </a:t>
            </a:r>
            <a:r>
              <a:rPr lang="en-GB" b="1" dirty="0" smtClean="0"/>
              <a:t>FALSE- </a:t>
            </a:r>
            <a:r>
              <a:rPr lang="en-GB" dirty="0" smtClean="0"/>
              <a:t>Self-harm can become a addictive behaviour for some people. Telling somebody to “just stop it” will not work. They need help and understanding to recover, and learn other </a:t>
            </a:r>
            <a:r>
              <a:rPr lang="en-GB" b="1" dirty="0" smtClean="0"/>
              <a:t>strategies for coping with emotional pain and stressful situations</a:t>
            </a:r>
            <a:r>
              <a:rPr lang="en-GB" dirty="0" smtClean="0"/>
              <a:t>. “I wish I never started because it becomes an addiction. </a:t>
            </a:r>
          </a:p>
          <a:p>
            <a:pPr>
              <a:defRPr/>
            </a:pPr>
            <a:endParaRPr lang="en-GB" dirty="0" smtClean="0"/>
          </a:p>
          <a:p>
            <a:pPr marL="228600" indent="-228600">
              <a:buFontTx/>
              <a:buAutoNum type="arabicParenR"/>
              <a:defRPr/>
            </a:pPr>
            <a:r>
              <a:rPr lang="en-GB" dirty="0" smtClean="0"/>
              <a:t>It’s only a teenage thing- you will grow out of it. </a:t>
            </a:r>
            <a:r>
              <a:rPr lang="en-GB" b="1" dirty="0" smtClean="0"/>
              <a:t>FALSE</a:t>
            </a:r>
            <a:r>
              <a:rPr lang="en-GB" dirty="0" smtClean="0"/>
              <a:t> definitely not just something that affects young people. If somebody is hurting themselves, either by cutting, repeatedly banging their head or pulling their hair out, it’s a sign that something is seriously bothering them. </a:t>
            </a:r>
          </a:p>
          <a:p>
            <a:pPr>
              <a:defRPr/>
            </a:pPr>
            <a:endParaRPr lang="en-GB" dirty="0" smtClean="0"/>
          </a:p>
          <a:p>
            <a:pPr marL="228600" indent="-228600">
              <a:buFontTx/>
              <a:buAutoNum type="arabicParenR"/>
              <a:defRPr/>
            </a:pPr>
            <a:r>
              <a:rPr lang="en-GB" dirty="0" smtClean="0"/>
              <a:t>People who self-harm are always suicidal-</a:t>
            </a:r>
            <a:r>
              <a:rPr lang="en-GB" b="1" dirty="0" smtClean="0"/>
              <a:t> False</a:t>
            </a:r>
            <a:r>
              <a:rPr lang="en-GB" dirty="0" smtClean="0"/>
              <a:t>, Self-harm can become an addictive behaviour.  For some people it is how they deal with emotional</a:t>
            </a:r>
            <a:r>
              <a:rPr lang="en-GB" baseline="0" dirty="0" smtClean="0"/>
              <a:t> pain</a:t>
            </a:r>
            <a:r>
              <a:rPr lang="en-GB" dirty="0" smtClean="0"/>
              <a:t>, they need to learn other strategies for coping with this</a:t>
            </a:r>
            <a:r>
              <a:rPr lang="en-GB" baseline="0" dirty="0" smtClean="0"/>
              <a:t> </a:t>
            </a:r>
            <a:r>
              <a:rPr lang="en-GB" dirty="0" smtClean="0"/>
              <a:t>pain and stressful situations. Self-harm is an expression of personal</a:t>
            </a:r>
            <a:r>
              <a:rPr lang="en-GB" baseline="0" dirty="0" smtClean="0"/>
              <a:t> distress and while it is not always the case that someone is attempting suicide when they self-harm, there is significant risk of this in the future.</a:t>
            </a:r>
            <a:endParaRPr lang="en-GB" dirty="0" smtClean="0"/>
          </a:p>
          <a:p>
            <a:pPr marL="0" indent="0">
              <a:buFontTx/>
              <a:buNone/>
              <a:defRPr/>
            </a:pPr>
            <a:r>
              <a:rPr lang="en-GB" b="1" dirty="0" smtClean="0"/>
              <a:t>Know the is a link between a history of self-harming and suicide</a:t>
            </a:r>
            <a:r>
              <a:rPr lang="en-GB" dirty="0" smtClean="0"/>
              <a:t>. People who self-harm aren’t usually trying to kill themselves. For many it’s a </a:t>
            </a:r>
            <a:r>
              <a:rPr lang="en-GB" b="1" dirty="0" smtClean="0"/>
              <a:t>coping mechanism used to survive </a:t>
            </a:r>
            <a:r>
              <a:rPr lang="en-GB" dirty="0" smtClean="0"/>
              <a:t>– not die. Many more people self-harm than kill themselves –However, some people who self-harm also have suicidal feelings. More training</a:t>
            </a:r>
            <a:r>
              <a:rPr lang="en-GB" baseline="0" dirty="0" smtClean="0"/>
              <a:t> on local </a:t>
            </a:r>
            <a:r>
              <a:rPr lang="en-GB" b="1" baseline="0" dirty="0" smtClean="0"/>
              <a:t>suicide pathway </a:t>
            </a:r>
            <a:r>
              <a:rPr lang="en-GB" baseline="0" dirty="0" smtClean="0"/>
              <a:t>can be given</a:t>
            </a:r>
            <a:endParaRPr lang="en-GB" dirty="0" smtClean="0"/>
          </a:p>
          <a:p>
            <a:pPr>
              <a:defRPr/>
            </a:pPr>
            <a:endParaRPr lang="en-GB" dirty="0" smtClean="0"/>
          </a:p>
          <a:p>
            <a:pPr>
              <a:defRPr/>
            </a:pPr>
            <a:endParaRPr lang="en-GB" dirty="0" smtClean="0"/>
          </a:p>
          <a:p>
            <a:pPr marL="228600" indent="-228600">
              <a:buFontTx/>
              <a:buAutoNum type="arabicParenR"/>
              <a:defRPr/>
            </a:pPr>
            <a:endParaRPr lang="en-GB" dirty="0" smtClean="0"/>
          </a:p>
          <a:p>
            <a:pPr marL="228600" indent="-228600">
              <a:buFontTx/>
              <a:buAutoNum type="arabicParenR"/>
              <a:defRPr/>
            </a:pPr>
            <a:endParaRPr lang="en-GB" dirty="0" smtClean="0"/>
          </a:p>
          <a:p>
            <a:endParaRPr lang="en-GB" dirty="0" smtClean="0"/>
          </a:p>
          <a:p>
            <a:pPr marL="228600" indent="-228600">
              <a:buFontTx/>
              <a:buAutoNum type="arabicParenR"/>
              <a:defRPr/>
            </a:pPr>
            <a:r>
              <a:rPr lang="en-GB" dirty="0" smtClean="0"/>
              <a:t>Self harm is attention seeking.</a:t>
            </a:r>
            <a:r>
              <a:rPr lang="en-GB" b="1" dirty="0" smtClean="0"/>
              <a:t> FALSE- </a:t>
            </a:r>
            <a:r>
              <a:rPr lang="en-GB" dirty="0" smtClean="0"/>
              <a:t>many people who self harm don’t talk to anyone about it! People who self-harm often go to great lengths to cover up their injuries. The attention that self-harming does bring is often negative and doesn’t help to relieve distress. So</a:t>
            </a:r>
            <a:r>
              <a:rPr lang="en-GB" baseline="0" dirty="0" smtClean="0"/>
              <a:t> important to</a:t>
            </a:r>
            <a:r>
              <a:rPr lang="en-GB" b="1" baseline="0" dirty="0" smtClean="0"/>
              <a:t> listen this</a:t>
            </a:r>
            <a:r>
              <a:rPr lang="en-GB" dirty="0" smtClean="0"/>
              <a:t> helps somebody who is experiencing distress and dealing with the pressures of everyday life</a:t>
            </a:r>
          </a:p>
          <a:p>
            <a:pPr>
              <a:defRPr/>
            </a:pPr>
            <a:endParaRPr lang="en-GB" dirty="0" smtClean="0"/>
          </a:p>
          <a:p>
            <a:pPr>
              <a:defRPr/>
            </a:pPr>
            <a:r>
              <a:rPr lang="en-GB" dirty="0" smtClean="0"/>
              <a:t>What is</a:t>
            </a:r>
            <a:r>
              <a:rPr lang="en-GB" baseline="0" dirty="0" smtClean="0"/>
              <a:t> the effects of this stigma?</a:t>
            </a:r>
            <a:endParaRPr lang="en-GB" dirty="0" smtClean="0"/>
          </a:p>
          <a:p>
            <a:pPr>
              <a:defRPr/>
            </a:pPr>
            <a:endParaRPr lang="en-GB" dirty="0" smtClean="0"/>
          </a:p>
          <a:p>
            <a:pPr>
              <a:lnSpc>
                <a:spcPct val="100000"/>
              </a:lnSpc>
              <a:spcAft>
                <a:spcPts val="600"/>
              </a:spcAft>
            </a:pPr>
            <a:r>
              <a:rPr lang="en-GB" dirty="0" smtClean="0"/>
              <a:t>Increase feelings of shame and guilt</a:t>
            </a:r>
          </a:p>
          <a:p>
            <a:pPr>
              <a:lnSpc>
                <a:spcPct val="100000"/>
              </a:lnSpc>
              <a:spcAft>
                <a:spcPts val="600"/>
              </a:spcAft>
            </a:pPr>
            <a:r>
              <a:rPr lang="en-GB" dirty="0" smtClean="0"/>
              <a:t>Encourage likelihood of hiding self-harm</a:t>
            </a:r>
          </a:p>
          <a:p>
            <a:pPr>
              <a:lnSpc>
                <a:spcPct val="100000"/>
              </a:lnSpc>
              <a:spcAft>
                <a:spcPts val="600"/>
              </a:spcAft>
            </a:pPr>
            <a:r>
              <a:rPr lang="en-GB" dirty="0" smtClean="0"/>
              <a:t>Reduce willingness for open discussion/disclosure</a:t>
            </a:r>
          </a:p>
          <a:p>
            <a:pPr>
              <a:lnSpc>
                <a:spcPct val="100000"/>
              </a:lnSpc>
              <a:spcAft>
                <a:spcPts val="600"/>
              </a:spcAft>
            </a:pPr>
            <a:r>
              <a:rPr lang="en-GB" dirty="0" smtClean="0"/>
              <a:t>Increase judgement</a:t>
            </a:r>
          </a:p>
          <a:p>
            <a:pPr>
              <a:lnSpc>
                <a:spcPct val="100000"/>
              </a:lnSpc>
              <a:spcAft>
                <a:spcPts val="600"/>
              </a:spcAft>
            </a:pPr>
            <a:r>
              <a:rPr lang="en-GB" dirty="0" smtClean="0"/>
              <a:t>Add to risk</a:t>
            </a:r>
          </a:p>
          <a:p>
            <a:pPr>
              <a:lnSpc>
                <a:spcPct val="100000"/>
              </a:lnSpc>
              <a:spcAft>
                <a:spcPts val="600"/>
              </a:spcAft>
            </a:pPr>
            <a:r>
              <a:rPr lang="en-GB" dirty="0" smtClean="0"/>
              <a:t>Reduce likelihood of adults identifying young people</a:t>
            </a:r>
          </a:p>
          <a:p>
            <a:pPr>
              <a:lnSpc>
                <a:spcPct val="100000"/>
              </a:lnSpc>
              <a:spcAft>
                <a:spcPts val="600"/>
              </a:spcAft>
            </a:pPr>
            <a:r>
              <a:rPr lang="en-GB" dirty="0" smtClean="0"/>
              <a:t>Increase angry responses</a:t>
            </a:r>
          </a:p>
          <a:p>
            <a:pPr>
              <a:lnSpc>
                <a:spcPct val="100000"/>
              </a:lnSpc>
              <a:spcAft>
                <a:spcPts val="600"/>
              </a:spcAft>
            </a:pPr>
            <a:r>
              <a:rPr lang="en-GB" dirty="0" smtClean="0"/>
              <a:t>Increase in panicked responses</a:t>
            </a:r>
          </a:p>
          <a:p>
            <a:pPr>
              <a:lnSpc>
                <a:spcPct val="100000"/>
              </a:lnSpc>
              <a:spcAft>
                <a:spcPts val="600"/>
              </a:spcAft>
            </a:pPr>
            <a:r>
              <a:rPr lang="en-GB" dirty="0" smtClean="0"/>
              <a:t>Increase in “not taking it seriously” responses</a:t>
            </a:r>
          </a:p>
          <a:p>
            <a:pPr>
              <a:lnSpc>
                <a:spcPct val="100000"/>
              </a:lnSpc>
              <a:spcAft>
                <a:spcPts val="600"/>
              </a:spcAft>
            </a:pPr>
            <a:r>
              <a:rPr lang="en-GB" dirty="0" smtClean="0"/>
              <a:t>Inaccurate and inappropriate referrals</a:t>
            </a:r>
          </a:p>
          <a:p>
            <a:pPr marL="228600" indent="-228600">
              <a:buFontTx/>
              <a:buAutoNum type="arabicParenR"/>
              <a:defRPr/>
            </a:pPr>
            <a:endParaRPr lang="en-GB" dirty="0" smtClean="0"/>
          </a:p>
          <a:p>
            <a:pPr marL="228600" indent="-228600">
              <a:buFontTx/>
              <a:buAutoNum type="arabicParenR"/>
              <a:defRPr/>
            </a:pP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7</a:t>
            </a:fld>
            <a:endParaRPr lang="en-GB" dirty="0"/>
          </a:p>
        </p:txBody>
      </p:sp>
    </p:spTree>
    <p:extLst>
      <p:ext uri="{BB962C8B-B14F-4D97-AF65-F5344CB8AC3E}">
        <p14:creationId xmlns:p14="http://schemas.microsoft.com/office/powerpoint/2010/main" val="2351229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Emotional suffering- stress life event-</a:t>
            </a:r>
            <a:r>
              <a:rPr lang="en-GB" sz="1200" kern="1200" baseline="0" dirty="0" smtClean="0">
                <a:solidFill>
                  <a:schemeClr val="tx1"/>
                </a:solidFill>
                <a:effectLst/>
                <a:latin typeface="+mn-lt"/>
                <a:ea typeface="+mn-ea"/>
                <a:cs typeface="+mn-cs"/>
              </a:rPr>
              <a:t> becomes to much for the young person- coping by 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Cutting triggers your </a:t>
            </a:r>
            <a:r>
              <a:rPr lang="en-GB" sz="1200" kern="1200" dirty="0" err="1" smtClean="0">
                <a:solidFill>
                  <a:schemeClr val="tx1"/>
                </a:solidFill>
                <a:effectLst/>
                <a:latin typeface="+mn-lt"/>
                <a:ea typeface="+mn-ea"/>
                <a:cs typeface="+mn-cs"/>
              </a:rPr>
              <a:t>bodys</a:t>
            </a:r>
            <a:r>
              <a:rPr lang="en-GB" sz="1200" kern="1200" dirty="0" smtClean="0">
                <a:solidFill>
                  <a:schemeClr val="tx1"/>
                </a:solidFill>
                <a:effectLst/>
                <a:latin typeface="+mn-lt"/>
                <a:ea typeface="+mn-ea"/>
                <a:cs typeface="+mn-cs"/>
              </a:rPr>
              <a:t> chemistry - Endorphins are released to help the body deal with pain and stress and cause an actual high designed to cover over real physical pain. When you self harm, your brain is flooded with endorphins, which gives you a rush, and a sense of calmness and relief that makes you feel like everything is ok. Some people claim the high can last up to 90 minutes, but what happens when that high wears off? Unfortunately people can crash . (NHS 2021)  </a:t>
            </a:r>
          </a:p>
          <a:p>
            <a:endParaRPr lang="en-GB" sz="1200" b="0" i="0" u="none" strike="noStrike" kern="1200" baseline="0" dirty="0" smtClean="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8</a:t>
            </a:fld>
            <a:endParaRPr lang="en-GB" dirty="0"/>
          </a:p>
        </p:txBody>
      </p:sp>
    </p:spTree>
    <p:extLst>
      <p:ext uri="{BB962C8B-B14F-4D97-AF65-F5344CB8AC3E}">
        <p14:creationId xmlns:p14="http://schemas.microsoft.com/office/powerpoint/2010/main" val="2877284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Most self-harm happens in the community without seeing  any health services such as Accident and Emergency departments. Research suggests that cutting is the most common form of self-harm in the community, whilst overdosing or self-poisoning is the most common form of self-harm that leads to hospital admissions (Hawdon et al, 2012). </a:t>
            </a:r>
          </a:p>
          <a:p>
            <a:r>
              <a:rPr lang="en-US" sz="1200" b="0" i="0" u="none" strike="noStrike" kern="1200" baseline="0" dirty="0" smtClean="0">
                <a:solidFill>
                  <a:schemeClr val="tx1"/>
                </a:solidFill>
                <a:latin typeface="+mn-lt"/>
                <a:ea typeface="+mn-ea"/>
                <a:cs typeface="+mn-cs"/>
              </a:rPr>
              <a:t>Young minds States 2017</a:t>
            </a:r>
            <a:endParaRPr lang="en-GB" dirty="0"/>
          </a:p>
        </p:txBody>
      </p:sp>
      <p:sp>
        <p:nvSpPr>
          <p:cNvPr id="4" name="Slide Number Placeholder 3"/>
          <p:cNvSpPr>
            <a:spLocks noGrp="1"/>
          </p:cNvSpPr>
          <p:nvPr>
            <p:ph type="sldNum" sz="quarter" idx="10"/>
          </p:nvPr>
        </p:nvSpPr>
        <p:spPr/>
        <p:txBody>
          <a:bodyPr/>
          <a:lstStyle/>
          <a:p>
            <a:fld id="{AA50858D-2FA4-4686-8F7A-47BEAED9AAD3}" type="slidenum">
              <a:rPr lang="en-GB" smtClean="0"/>
              <a:t>9</a:t>
            </a:fld>
            <a:endParaRPr lang="en-GB" dirty="0"/>
          </a:p>
        </p:txBody>
      </p:sp>
    </p:spTree>
    <p:extLst>
      <p:ext uri="{BB962C8B-B14F-4D97-AF65-F5344CB8AC3E}">
        <p14:creationId xmlns:p14="http://schemas.microsoft.com/office/powerpoint/2010/main" val="4830955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78273" y="269468"/>
            <a:ext cx="3593927" cy="819595"/>
          </a:xfrm>
          <a:prstGeom prst="rect">
            <a:avLst/>
          </a:prstGeom>
        </p:spPr>
      </p:pic>
      <p:sp>
        <p:nvSpPr>
          <p:cNvPr id="14" name="TextBox 13"/>
          <p:cNvSpPr txBox="1"/>
          <p:nvPr userDrawn="1"/>
        </p:nvSpPr>
        <p:spPr>
          <a:xfrm>
            <a:off x="1714476" y="1700808"/>
            <a:ext cx="5665836" cy="1231106"/>
          </a:xfrm>
          <a:prstGeom prst="rect">
            <a:avLst/>
          </a:prstGeom>
          <a:noFill/>
        </p:spPr>
        <p:txBody>
          <a:bodyPr wrap="square" rtlCol="0">
            <a:spAutoFit/>
          </a:bodyPr>
          <a:lstStyle/>
          <a:p>
            <a:pPr algn="ctr">
              <a:spcAft>
                <a:spcPts val="1200"/>
              </a:spcAft>
            </a:pPr>
            <a:r>
              <a:rPr lang="en-GB" sz="2800" b="1" dirty="0" smtClean="0"/>
              <a:t>Workplace Training Solutions</a:t>
            </a:r>
          </a:p>
          <a:p>
            <a:pPr algn="ctr"/>
            <a:r>
              <a:rPr lang="en-GB" sz="1800" b="1" dirty="0" smtClean="0"/>
              <a:t>Delivered by </a:t>
            </a:r>
          </a:p>
          <a:p>
            <a:pPr algn="ctr"/>
            <a:r>
              <a:rPr lang="en-GB" sz="1800" b="1" dirty="0" smtClean="0"/>
              <a:t>Halton Health Improvement Team </a:t>
            </a:r>
            <a:endParaRPr lang="en-GB" sz="1800" b="1" dirty="0"/>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28" y="6021288"/>
            <a:ext cx="9145016" cy="836712"/>
          </a:xfrm>
          <a:prstGeom prst="rect">
            <a:avLst/>
          </a:prstGeom>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79712" y="3356992"/>
            <a:ext cx="1505227" cy="1505227"/>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613113" y="3356992"/>
            <a:ext cx="1505227" cy="1505227"/>
          </a:xfrm>
          <a:prstGeom prst="rect">
            <a:avLst/>
          </a:prstGeom>
        </p:spPr>
      </p:pic>
      <p:pic>
        <p:nvPicPr>
          <p:cNvPr id="20" name="Picture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796413" y="3356992"/>
            <a:ext cx="1505227" cy="1505227"/>
          </a:xfrm>
          <a:prstGeom prst="rect">
            <a:avLst/>
          </a:prstGeom>
        </p:spPr>
      </p:pic>
    </p:spTree>
    <p:extLst>
      <p:ext uri="{BB962C8B-B14F-4D97-AF65-F5344CB8AC3E}">
        <p14:creationId xmlns:p14="http://schemas.microsoft.com/office/powerpoint/2010/main" val="77222565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32240" y="247078"/>
            <a:ext cx="2209452" cy="503866"/>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6300192" cy="775232"/>
          </a:xfrm>
          <a:prstGeom prst="rect">
            <a:avLst/>
          </a:prstGeom>
        </p:spPr>
      </p:pic>
    </p:spTree>
    <p:extLst>
      <p:ext uri="{BB962C8B-B14F-4D97-AF65-F5344CB8AC3E}">
        <p14:creationId xmlns:p14="http://schemas.microsoft.com/office/powerpoint/2010/main" val="362401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28" y="6021288"/>
            <a:ext cx="9145016" cy="836712"/>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03648" y="3429001"/>
            <a:ext cx="4120414" cy="754062"/>
          </a:xfrm>
          <a:prstGeom prst="rect">
            <a:avLst/>
          </a:prstGeom>
        </p:spPr>
      </p:pic>
      <p:sp>
        <p:nvSpPr>
          <p:cNvPr id="5" name="TextBox 4"/>
          <p:cNvSpPr txBox="1"/>
          <p:nvPr userDrawn="1"/>
        </p:nvSpPr>
        <p:spPr>
          <a:xfrm>
            <a:off x="1550900" y="1988840"/>
            <a:ext cx="6048672" cy="646331"/>
          </a:xfrm>
          <a:prstGeom prst="rect">
            <a:avLst/>
          </a:prstGeom>
          <a:noFill/>
        </p:spPr>
        <p:txBody>
          <a:bodyPr wrap="square" rtlCol="0">
            <a:spAutoFit/>
          </a:bodyPr>
          <a:lstStyle/>
          <a:p>
            <a:pPr algn="ctr"/>
            <a:r>
              <a:rPr lang="en-GB" b="1" dirty="0" smtClean="0"/>
              <a:t>Workplace</a:t>
            </a:r>
            <a:r>
              <a:rPr lang="en-GB" b="1" baseline="0" dirty="0" smtClean="0"/>
              <a:t> Solutions </a:t>
            </a:r>
          </a:p>
          <a:p>
            <a:pPr algn="ctr"/>
            <a:r>
              <a:rPr lang="en-GB" b="1" baseline="0" dirty="0" smtClean="0"/>
              <a:t>Delivered by</a:t>
            </a:r>
            <a:endParaRPr lang="en-GB" b="1" dirty="0"/>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84168" y="3212976"/>
            <a:ext cx="1008112" cy="832250"/>
          </a:xfrm>
          <a:prstGeom prst="rect">
            <a:avLst/>
          </a:prstGeom>
        </p:spPr>
      </p:pic>
      <p:sp>
        <p:nvSpPr>
          <p:cNvPr id="7" name="TextBox 6"/>
          <p:cNvSpPr txBox="1"/>
          <p:nvPr userDrawn="1"/>
        </p:nvSpPr>
        <p:spPr>
          <a:xfrm>
            <a:off x="1550900" y="4653136"/>
            <a:ext cx="6048672" cy="307777"/>
          </a:xfrm>
          <a:prstGeom prst="rect">
            <a:avLst/>
          </a:prstGeom>
          <a:noFill/>
        </p:spPr>
        <p:txBody>
          <a:bodyPr wrap="square" rtlCol="0">
            <a:spAutoFit/>
          </a:bodyPr>
          <a:lstStyle/>
          <a:p>
            <a:pPr algn="ctr"/>
            <a:r>
              <a:rPr lang="en-GB" sz="1400" b="1" dirty="0" smtClean="0"/>
              <a:t>© Halton Health Improvement Team 2018</a:t>
            </a:r>
            <a:endParaRPr lang="en-GB" sz="1400" b="1" dirty="0"/>
          </a:p>
        </p:txBody>
      </p:sp>
    </p:spTree>
    <p:extLst>
      <p:ext uri="{BB962C8B-B14F-4D97-AF65-F5344CB8AC3E}">
        <p14:creationId xmlns:p14="http://schemas.microsoft.com/office/powerpoint/2010/main" val="5570614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0696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5.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youngminds.org.uk/"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www.selfharm.co.uk/" TargetMode="External"/><Relationship Id="rId5" Type="http://schemas.openxmlformats.org/officeDocument/2006/relationships/hyperlink" Target="http://www.harmless.org.u/" TargetMode="External"/><Relationship Id="rId4" Type="http://schemas.openxmlformats.org/officeDocument/2006/relationships/hyperlink" Target="http://www.childline.org.uk/"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halton.gov.uk/mhinfopoint"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20.emf"/></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2.png"/><Relationship Id="rId4"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www.minded.org.uk/" TargetMode="External"/><Relationship Id="rId3" Type="http://schemas.openxmlformats.org/officeDocument/2006/relationships/hyperlink" Target="http://www.selfharm.co.uk/" TargetMode="External"/><Relationship Id="rId7" Type="http://schemas.openxmlformats.org/officeDocument/2006/relationships/hyperlink" Target="http://www.papyrus-support.com/"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www.live-lifewell.net/" TargetMode="External"/><Relationship Id="rId5" Type="http://schemas.openxmlformats.org/officeDocument/2006/relationships/hyperlink" Target="http://www.thesite.org/mental-health/" TargetMode="External"/><Relationship Id="rId4" Type="http://schemas.openxmlformats.org/officeDocument/2006/relationships/hyperlink" Target="http://www.harmless.org.uk/" TargetMode="External"/><Relationship Id="rId9" Type="http://schemas.openxmlformats.org/officeDocument/2006/relationships/hyperlink" Target="https://web.ntw.nhs.uk/selfhelp/"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mentalhealth.org.uk/publications/truth-hurts-report1/"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712" y="5013176"/>
            <a:ext cx="5256584" cy="1754326"/>
          </a:xfrm>
          <a:prstGeom prst="rect">
            <a:avLst/>
          </a:prstGeom>
          <a:noFill/>
        </p:spPr>
        <p:txBody>
          <a:bodyPr wrap="square" rtlCol="0">
            <a:spAutoFit/>
          </a:bodyPr>
          <a:lstStyle/>
          <a:p>
            <a:pPr algn="ctr"/>
            <a:r>
              <a:rPr lang="en-GB" sz="3600" b="1" dirty="0" smtClean="0"/>
              <a:t>Self-Harm Pathway Training </a:t>
            </a:r>
          </a:p>
          <a:p>
            <a:pPr algn="ctr"/>
            <a:endParaRPr lang="en-GB" b="1" dirty="0"/>
          </a:p>
          <a:p>
            <a:pPr algn="ctr"/>
            <a:endParaRPr lang="en-GB" b="1" dirty="0"/>
          </a:p>
        </p:txBody>
      </p:sp>
    </p:spTree>
    <p:extLst>
      <p:ext uri="{BB962C8B-B14F-4D97-AF65-F5344CB8AC3E}">
        <p14:creationId xmlns:p14="http://schemas.microsoft.com/office/powerpoint/2010/main" val="5483459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052736"/>
            <a:ext cx="8856984" cy="861774"/>
          </a:xfrm>
          <a:prstGeom prst="rect">
            <a:avLst/>
          </a:prstGeom>
          <a:noFill/>
        </p:spPr>
        <p:txBody>
          <a:bodyPr wrap="square" rtlCol="0">
            <a:spAutoFit/>
          </a:bodyPr>
          <a:lstStyle/>
          <a:p>
            <a:pPr algn="ctr"/>
            <a:r>
              <a:rPr lang="en-GB" sz="3200" b="1" dirty="0">
                <a:latin typeface="Arial Rounded MT Bold" panose="020F0704030504030204" pitchFamily="34" charset="0"/>
              </a:rPr>
              <a:t>Self-Harm Statistics</a:t>
            </a:r>
            <a:endParaRPr lang="en-GB" altLang="en-US" sz="3200" b="1" u="sng" dirty="0">
              <a:latin typeface="Arial Rounded MT Bold" panose="020F0704030504030204" pitchFamily="34" charset="0"/>
              <a:cs typeface="Arial" panose="020B0604020202020204" pitchFamily="34" charset="0"/>
            </a:endParaRPr>
          </a:p>
          <a:p>
            <a:endParaRPr lang="en-GB" dirty="0"/>
          </a:p>
        </p:txBody>
      </p:sp>
      <p:pic>
        <p:nvPicPr>
          <p:cNvPr id="4" name="Picture 3"/>
          <p:cNvPicPr>
            <a:picLocks noChangeAspect="1"/>
          </p:cNvPicPr>
          <p:nvPr/>
        </p:nvPicPr>
        <p:blipFill>
          <a:blip r:embed="rId3"/>
          <a:stretch>
            <a:fillRect/>
          </a:stretch>
        </p:blipFill>
        <p:spPr>
          <a:xfrm>
            <a:off x="174220" y="1809215"/>
            <a:ext cx="8928992" cy="4751738"/>
          </a:xfrm>
          <a:prstGeom prst="rect">
            <a:avLst/>
          </a:prstGeom>
        </p:spPr>
      </p:pic>
    </p:spTree>
    <p:extLst>
      <p:ext uri="{BB962C8B-B14F-4D97-AF65-F5344CB8AC3E}">
        <p14:creationId xmlns:p14="http://schemas.microsoft.com/office/powerpoint/2010/main" val="21596131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844824"/>
            <a:ext cx="7632848" cy="1231106"/>
          </a:xfrm>
          <a:prstGeom prst="rect">
            <a:avLst/>
          </a:prstGeom>
          <a:noFill/>
        </p:spPr>
        <p:txBody>
          <a:bodyPr wrap="square" rtlCol="0">
            <a:spAutoFit/>
          </a:bodyPr>
          <a:lstStyle/>
          <a:p>
            <a:endParaRPr lang="en-GB" dirty="0" smtClean="0"/>
          </a:p>
          <a:p>
            <a:r>
              <a:rPr lang="en-GB" sz="2800" b="1" dirty="0" smtClean="0">
                <a:latin typeface="Arial" panose="020B0604020202020204" pitchFamily="34" charset="0"/>
                <a:cs typeface="Arial" panose="020B0604020202020204" pitchFamily="34" charset="0"/>
              </a:rPr>
              <a:t>Group activity what are the risk factors for someone to self-harm?</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00854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052736"/>
            <a:ext cx="8496944" cy="861774"/>
          </a:xfrm>
          <a:prstGeom prst="rect">
            <a:avLst/>
          </a:prstGeom>
          <a:noFill/>
        </p:spPr>
        <p:txBody>
          <a:bodyPr wrap="square" rtlCol="0">
            <a:spAutoFit/>
          </a:bodyPr>
          <a:lstStyle/>
          <a:p>
            <a:pPr algn="ctr"/>
            <a:r>
              <a:rPr lang="en-GB" sz="3200" b="1" dirty="0">
                <a:latin typeface="Arial Rounded MT Bold" panose="020F0704030504030204" pitchFamily="34" charset="0"/>
              </a:rPr>
              <a:t>Risk Factors For Self-Harming</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395536" y="2348880"/>
            <a:ext cx="8352928" cy="4539704"/>
          </a:xfrm>
          <a:prstGeom prst="rect">
            <a:avLst/>
          </a:prstGeom>
          <a:noFill/>
        </p:spPr>
        <p:txBody>
          <a:bodyPr wrap="square" rtlCol="0">
            <a:spAutoFit/>
          </a:bodyPr>
          <a:lstStyle/>
          <a:p>
            <a:pPr marL="285750" indent="-285750">
              <a:buFont typeface="Arial" panose="020B0604020202020204" pitchFamily="34" charset="0"/>
              <a:buChar char="•"/>
              <a:defRPr/>
            </a:pPr>
            <a:r>
              <a:rPr lang="en-GB" dirty="0">
                <a:latin typeface="Arial" panose="020B0604020202020204" pitchFamily="34" charset="0"/>
                <a:cs typeface="Arial" panose="020B0604020202020204" pitchFamily="34" charset="0"/>
              </a:rPr>
              <a:t>Experience of a mental health disorder. This might include depression, </a:t>
            </a:r>
            <a:r>
              <a:rPr lang="en-GB" dirty="0" smtClean="0">
                <a:latin typeface="Arial" panose="020B0604020202020204" pitchFamily="34" charset="0"/>
                <a:cs typeface="Arial" panose="020B0604020202020204" pitchFamily="34" charset="0"/>
              </a:rPr>
              <a:t>anxiety, personality disorders</a:t>
            </a:r>
          </a:p>
          <a:p>
            <a:pPr marL="285750" indent="-2857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dirty="0" smtClean="0">
                <a:latin typeface="Arial" panose="020B0604020202020204" pitchFamily="34" charset="0"/>
                <a:cs typeface="Arial" panose="020B0604020202020204" pitchFamily="34" charset="0"/>
              </a:rPr>
              <a:t>Socio-economic disadvantage</a:t>
            </a:r>
          </a:p>
          <a:p>
            <a:pPr>
              <a:defRP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dirty="0" smtClean="0">
                <a:latin typeface="Arial" panose="020B0604020202020204" pitchFamily="34" charset="0"/>
                <a:cs typeface="Arial" panose="020B0604020202020204" pitchFamily="34" charset="0"/>
              </a:rPr>
              <a:t>Social isolated</a:t>
            </a:r>
            <a:endParaRPr lang="en-GB" dirty="0">
              <a:latin typeface="Arial" panose="020B0604020202020204" pitchFamily="34" charset="0"/>
              <a:cs typeface="Arial" panose="020B0604020202020204" pitchFamily="34" charset="0"/>
            </a:endParaRPr>
          </a:p>
          <a:p>
            <a:pPr>
              <a:defRP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dirty="0" smtClean="0">
                <a:latin typeface="Arial" panose="020B0604020202020204" pitchFamily="34" charset="0"/>
                <a:cs typeface="Arial" panose="020B0604020202020204" pitchFamily="34" charset="0"/>
              </a:rPr>
              <a:t>Stressful life events</a:t>
            </a:r>
          </a:p>
          <a:p>
            <a:pPr marL="44450">
              <a:defRP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dirty="0">
                <a:latin typeface="Arial" panose="020B0604020202020204" pitchFamily="34" charset="0"/>
                <a:cs typeface="Arial" panose="020B0604020202020204" pitchFamily="34" charset="0"/>
              </a:rPr>
              <a:t>Being part of the LGBT community</a:t>
            </a:r>
          </a:p>
          <a:p>
            <a:pPr marL="21590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en-GB" dirty="0">
                <a:latin typeface="Arial" panose="020B0604020202020204" pitchFamily="34" charset="0"/>
                <a:cs typeface="Arial" panose="020B0604020202020204" pitchFamily="34" charset="0"/>
              </a:rPr>
              <a:t>Having been bereaved by suicide (Mental Health Foundation 2016</a:t>
            </a:r>
            <a:r>
              <a:rPr lang="en-GB" dirty="0" smtClean="0">
                <a:latin typeface="Arial" panose="020B0604020202020204" pitchFamily="34" charset="0"/>
                <a:cs typeface="Arial" panose="020B0604020202020204" pitchFamily="34" charset="0"/>
              </a:rPr>
              <a:t>)</a:t>
            </a:r>
          </a:p>
          <a:p>
            <a:pPr>
              <a:defRPr/>
            </a:pPr>
            <a:endParaRPr lang="en-GB" dirty="0">
              <a:latin typeface="Arial" panose="020B0604020202020204" pitchFamily="34" charset="0"/>
              <a:cs typeface="Arial" panose="020B0604020202020204" pitchFamily="34" charset="0"/>
            </a:endParaRPr>
          </a:p>
          <a:p>
            <a:pPr marL="387350" indent="-342900">
              <a:buFont typeface="Arial" panose="020B0604020202020204" pitchFamily="34" charset="0"/>
              <a:buChar char="•"/>
              <a:defRPr/>
            </a:pPr>
            <a:endParaRPr lang="en-GB" sz="7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altLang="en-US" b="1" dirty="0">
                <a:latin typeface="Arial" panose="020B0604020202020204" pitchFamily="34" charset="0"/>
                <a:cs typeface="Arial" panose="020B0604020202020204" pitchFamily="34" charset="0"/>
              </a:rPr>
              <a:t>Young people who self harm are 50 x higher risk of suicide within the first year of self harming </a:t>
            </a:r>
            <a:r>
              <a:rPr lang="en-GB" altLang="en-US" sz="1200" b="1" dirty="0">
                <a:latin typeface="Arial" panose="020B0604020202020204" pitchFamily="34" charset="0"/>
                <a:cs typeface="Arial" panose="020B0604020202020204" pitchFamily="34" charset="0"/>
              </a:rPr>
              <a:t>(2</a:t>
            </a:r>
            <a:r>
              <a:rPr lang="en-GB" altLang="en-US" sz="1200" b="1" dirty="0" smtClean="0">
                <a:latin typeface="Arial" panose="020B0604020202020204" pitchFamily="34" charset="0"/>
                <a:cs typeface="Arial" panose="020B0604020202020204" pitchFamily="34" charset="0"/>
              </a:rPr>
              <a:t>)</a:t>
            </a:r>
          </a:p>
          <a:p>
            <a:pPr>
              <a:defRPr/>
            </a:pP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853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908720"/>
            <a:ext cx="8568952" cy="861774"/>
          </a:xfrm>
          <a:prstGeom prst="rect">
            <a:avLst/>
          </a:prstGeom>
          <a:noFill/>
        </p:spPr>
        <p:txBody>
          <a:bodyPr wrap="square" rtlCol="0">
            <a:spAutoFit/>
          </a:bodyPr>
          <a:lstStyle/>
          <a:p>
            <a:pPr algn="ctr"/>
            <a:r>
              <a:rPr lang="en-GB" sz="3200" b="1" dirty="0">
                <a:latin typeface="Arial Rounded MT Bold" panose="020F0704030504030204" pitchFamily="34" charset="0"/>
              </a:rPr>
              <a:t>Why People Self-Harm</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4" name="TextBox 3"/>
          <p:cNvSpPr txBox="1"/>
          <p:nvPr/>
        </p:nvSpPr>
        <p:spPr>
          <a:xfrm>
            <a:off x="395536" y="1988840"/>
            <a:ext cx="8352928" cy="3447098"/>
          </a:xfrm>
          <a:prstGeom prst="rect">
            <a:avLst/>
          </a:prstGeom>
          <a:noFill/>
        </p:spPr>
        <p:txBody>
          <a:bodyPr wrap="square" rtlCol="0">
            <a:spAutoFit/>
          </a:bodyPr>
          <a:lstStyle/>
          <a:p>
            <a:pPr marL="44450">
              <a:buNone/>
              <a:defRPr/>
            </a:pPr>
            <a:r>
              <a:rPr lang="en-GB" sz="2000" b="1" dirty="0">
                <a:latin typeface="Arial" panose="020B0604020202020204" pitchFamily="34" charset="0"/>
                <a:cs typeface="Arial" panose="020B0604020202020204" pitchFamily="34" charset="0"/>
              </a:rPr>
              <a:t>Some of the reasons why young people self-harm:</a:t>
            </a:r>
          </a:p>
          <a:p>
            <a:pPr marL="387350" indent="-34290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Difficulties at home</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Arguments or problems with friends and family</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School pressures</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Bullying</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Depression</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Anxiety</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Low self-esteem</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Transition and changes, such as changing schools</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Alcohol and drug use</a:t>
            </a:r>
          </a:p>
          <a:p>
            <a:endParaRPr lang="en-GB" dirty="0"/>
          </a:p>
        </p:txBody>
      </p:sp>
    </p:spTree>
    <p:extLst>
      <p:ext uri="{BB962C8B-B14F-4D97-AF65-F5344CB8AC3E}">
        <p14:creationId xmlns:p14="http://schemas.microsoft.com/office/powerpoint/2010/main" val="3136344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908720"/>
            <a:ext cx="7920880" cy="1138773"/>
          </a:xfrm>
          <a:prstGeom prst="rect">
            <a:avLst/>
          </a:prstGeom>
          <a:noFill/>
        </p:spPr>
        <p:txBody>
          <a:bodyPr wrap="square" rtlCol="0">
            <a:spAutoFit/>
          </a:bodyPr>
          <a:lstStyle/>
          <a:p>
            <a:r>
              <a:rPr lang="en-GB" sz="3200" b="1" dirty="0"/>
              <a:t>So why self harm in particular?</a:t>
            </a:r>
          </a:p>
          <a:p>
            <a:r>
              <a:rPr lang="en-GB" dirty="0" smtClean="0"/>
              <a:t>	</a:t>
            </a:r>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705592296"/>
              </p:ext>
            </p:extLst>
          </p:nvPr>
        </p:nvGraphicFramePr>
        <p:xfrm>
          <a:off x="683568" y="1628799"/>
          <a:ext cx="7704856" cy="4485834"/>
        </p:xfrm>
        <a:graphic>
          <a:graphicData uri="http://schemas.openxmlformats.org/drawingml/2006/table">
            <a:tbl>
              <a:tblPr firstRow="1" bandRow="1">
                <a:tableStyleId>{5C22544A-7EE6-4342-B048-85BDC9FD1C3A}</a:tableStyleId>
              </a:tblPr>
              <a:tblGrid>
                <a:gridCol w="3852428">
                  <a:extLst>
                    <a:ext uri="{9D8B030D-6E8A-4147-A177-3AD203B41FA5}">
                      <a16:colId xmlns:a16="http://schemas.microsoft.com/office/drawing/2014/main" val="1222872558"/>
                    </a:ext>
                  </a:extLst>
                </a:gridCol>
                <a:gridCol w="3852428">
                  <a:extLst>
                    <a:ext uri="{9D8B030D-6E8A-4147-A177-3AD203B41FA5}">
                      <a16:colId xmlns:a16="http://schemas.microsoft.com/office/drawing/2014/main" val="19205592"/>
                    </a:ext>
                  </a:extLst>
                </a:gridCol>
              </a:tblGrid>
              <a:tr h="351399">
                <a:tc>
                  <a:txBody>
                    <a:bodyPr/>
                    <a:lstStyle/>
                    <a:p>
                      <a:r>
                        <a:rPr lang="en-GB" b="1" dirty="0" smtClean="0"/>
                        <a:t>Function</a:t>
                      </a:r>
                      <a:r>
                        <a:rPr lang="en-GB" dirty="0" smtClean="0"/>
                        <a:t>	</a:t>
                      </a:r>
                      <a:endParaRPr lang="en-GB" dirty="0"/>
                    </a:p>
                  </a:txBody>
                  <a:tcPr/>
                </a:tc>
                <a:tc>
                  <a:txBody>
                    <a:bodyPr/>
                    <a:lstStyle/>
                    <a:p>
                      <a:r>
                        <a:rPr lang="en-GB" b="1" dirty="0" smtClean="0"/>
                        <a:t>Could meet this need….</a:t>
                      </a:r>
                      <a:endParaRPr lang="en-GB" dirty="0"/>
                    </a:p>
                  </a:txBody>
                  <a:tcPr/>
                </a:tc>
                <a:extLst>
                  <a:ext uri="{0D108BD9-81ED-4DB2-BD59-A6C34878D82A}">
                    <a16:rowId xmlns:a16="http://schemas.microsoft.com/office/drawing/2014/main" val="4055134712"/>
                  </a:ext>
                </a:extLst>
              </a:tr>
              <a:tr h="351399">
                <a:tc>
                  <a:txBody>
                    <a:bodyPr/>
                    <a:lstStyle/>
                    <a:p>
                      <a:r>
                        <a:rPr lang="en-GB" dirty="0" smtClean="0"/>
                        <a:t>To make me feel real</a:t>
                      </a:r>
                      <a:endParaRPr lang="en-GB" dirty="0"/>
                    </a:p>
                  </a:txBody>
                  <a:tcPr/>
                </a:tc>
                <a:tc>
                  <a:txBody>
                    <a:bodyPr/>
                    <a:lstStyle/>
                    <a:p>
                      <a:r>
                        <a:rPr lang="en-GB" dirty="0" smtClean="0"/>
                        <a:t>Counteracts dissociation</a:t>
                      </a:r>
                      <a:endParaRPr lang="en-GB" dirty="0"/>
                    </a:p>
                  </a:txBody>
                  <a:tcPr/>
                </a:tc>
                <a:extLst>
                  <a:ext uri="{0D108BD9-81ED-4DB2-BD59-A6C34878D82A}">
                    <a16:rowId xmlns:a16="http://schemas.microsoft.com/office/drawing/2014/main" val="2034247562"/>
                  </a:ext>
                </a:extLst>
              </a:tr>
              <a:tr h="878498">
                <a:tc>
                  <a:txBody>
                    <a:bodyPr/>
                    <a:lstStyle/>
                    <a:p>
                      <a:r>
                        <a:rPr lang="en-GB" dirty="0" smtClean="0"/>
                        <a:t>To punish me</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Temporarily lessens guilt and shame	</a:t>
                      </a:r>
                    </a:p>
                    <a:p>
                      <a:endParaRPr lang="en-GB" dirty="0"/>
                    </a:p>
                  </a:txBody>
                  <a:tcPr/>
                </a:tc>
                <a:extLst>
                  <a:ext uri="{0D108BD9-81ED-4DB2-BD59-A6C34878D82A}">
                    <a16:rowId xmlns:a16="http://schemas.microsoft.com/office/drawing/2014/main" val="12903469"/>
                  </a:ext>
                </a:extLst>
              </a:tr>
              <a:tr h="614948">
                <a:tc>
                  <a:txBody>
                    <a:bodyPr/>
                    <a:lstStyle/>
                    <a:p>
                      <a:r>
                        <a:rPr lang="en-GB" dirty="0" smtClean="0"/>
                        <a:t>To stop me from feeling</a:t>
                      </a:r>
                      <a:endParaRPr lang="en-GB" dirty="0"/>
                    </a:p>
                  </a:txBody>
                  <a:tcPr/>
                </a:tc>
                <a:tc>
                  <a:txBody>
                    <a:bodyPr/>
                    <a:lstStyle/>
                    <a:p>
                      <a:r>
                        <a:rPr lang="en-GB" dirty="0" smtClean="0"/>
                        <a:t>When strong feelings are too dangerous</a:t>
                      </a:r>
                      <a:endParaRPr lang="en-GB" dirty="0"/>
                    </a:p>
                  </a:txBody>
                  <a:tcPr/>
                </a:tc>
                <a:extLst>
                  <a:ext uri="{0D108BD9-81ED-4DB2-BD59-A6C34878D82A}">
                    <a16:rowId xmlns:a16="http://schemas.microsoft.com/office/drawing/2014/main" val="3665242757"/>
                  </a:ext>
                </a:extLst>
              </a:tr>
              <a:tr h="614948">
                <a:tc>
                  <a:txBody>
                    <a:bodyPr/>
                    <a:lstStyle/>
                    <a:p>
                      <a:r>
                        <a:rPr lang="en-GB" dirty="0" smtClean="0"/>
                        <a:t>To physically mark the body</a:t>
                      </a:r>
                      <a:endParaRPr lang="en-GB" dirty="0"/>
                    </a:p>
                  </a:txBody>
                  <a:tcPr/>
                </a:tc>
                <a:tc>
                  <a:txBody>
                    <a:bodyPr/>
                    <a:lstStyle/>
                    <a:p>
                      <a:r>
                        <a:rPr lang="en-GB" dirty="0" smtClean="0"/>
                        <a:t>Translation of emotional pain into physical sensation</a:t>
                      </a:r>
                      <a:endParaRPr lang="en-GB" dirty="0"/>
                    </a:p>
                  </a:txBody>
                  <a:tcPr/>
                </a:tc>
                <a:extLst>
                  <a:ext uri="{0D108BD9-81ED-4DB2-BD59-A6C34878D82A}">
                    <a16:rowId xmlns:a16="http://schemas.microsoft.com/office/drawing/2014/main" val="2063223391"/>
                  </a:ext>
                </a:extLst>
              </a:tr>
              <a:tr h="614948">
                <a:tc>
                  <a:txBody>
                    <a:bodyPr/>
                    <a:lstStyle/>
                    <a:p>
                      <a:r>
                        <a:rPr lang="en-GB" dirty="0" smtClean="0"/>
                        <a:t>To let something bad out/release</a:t>
                      </a:r>
                      <a:endParaRPr lang="en-GB" dirty="0"/>
                    </a:p>
                  </a:txBody>
                  <a:tcPr/>
                </a:tc>
                <a:tc>
                  <a:txBody>
                    <a:bodyPr/>
                    <a:lstStyle/>
                    <a:p>
                      <a:r>
                        <a:rPr lang="en-GB" dirty="0" smtClean="0"/>
                        <a:t>Symbolically getting rid of shame</a:t>
                      </a:r>
                      <a:endParaRPr lang="en-GB" dirty="0"/>
                    </a:p>
                  </a:txBody>
                  <a:tcPr/>
                </a:tc>
                <a:extLst>
                  <a:ext uri="{0D108BD9-81ED-4DB2-BD59-A6C34878D82A}">
                    <a16:rowId xmlns:a16="http://schemas.microsoft.com/office/drawing/2014/main" val="3723054170"/>
                  </a:ext>
                </a:extLst>
              </a:tr>
              <a:tr h="351399">
                <a:tc>
                  <a:txBody>
                    <a:bodyPr/>
                    <a:lstStyle/>
                    <a:p>
                      <a:r>
                        <a:rPr lang="en-GB" dirty="0" smtClean="0"/>
                        <a:t>To regain control</a:t>
                      </a:r>
                      <a:endParaRPr lang="en-GB" dirty="0"/>
                    </a:p>
                  </a:txBody>
                  <a:tcPr/>
                </a:tc>
                <a:tc>
                  <a:txBody>
                    <a:bodyPr/>
                    <a:lstStyle/>
                    <a:p>
                      <a:r>
                        <a:rPr lang="en-GB" dirty="0" smtClean="0"/>
                        <a:t>I’m in charge</a:t>
                      </a:r>
                      <a:endParaRPr lang="en-GB" dirty="0"/>
                    </a:p>
                  </a:txBody>
                  <a:tcPr/>
                </a:tc>
                <a:extLst>
                  <a:ext uri="{0D108BD9-81ED-4DB2-BD59-A6C34878D82A}">
                    <a16:rowId xmlns:a16="http://schemas.microsoft.com/office/drawing/2014/main" val="1860776539"/>
                  </a:ext>
                </a:extLst>
              </a:tr>
              <a:tr h="614948">
                <a:tc>
                  <a:txBody>
                    <a:bodyPr/>
                    <a:lstStyle/>
                    <a:p>
                      <a:r>
                        <a:rPr lang="en-GB" dirty="0" smtClean="0"/>
                        <a:t>To stop the thoughts and emotions</a:t>
                      </a:r>
                      <a:endParaRPr lang="en-GB" dirty="0"/>
                    </a:p>
                  </a:txBody>
                  <a:tcPr/>
                </a:tc>
                <a:tc>
                  <a:txBody>
                    <a:bodyPr/>
                    <a:lstStyle/>
                    <a:p>
                      <a:r>
                        <a:rPr lang="en-GB" dirty="0" smtClean="0"/>
                        <a:t>Disrupts distressing emotional states</a:t>
                      </a:r>
                      <a:endParaRPr lang="en-GB" dirty="0"/>
                    </a:p>
                  </a:txBody>
                  <a:tcPr/>
                </a:tc>
                <a:extLst>
                  <a:ext uri="{0D108BD9-81ED-4DB2-BD59-A6C34878D82A}">
                    <a16:rowId xmlns:a16="http://schemas.microsoft.com/office/drawing/2014/main" val="671462017"/>
                  </a:ext>
                </a:extLst>
              </a:tr>
            </a:tbl>
          </a:graphicData>
        </a:graphic>
      </p:graphicFrame>
    </p:spTree>
    <p:extLst>
      <p:ext uri="{BB962C8B-B14F-4D97-AF65-F5344CB8AC3E}">
        <p14:creationId xmlns:p14="http://schemas.microsoft.com/office/powerpoint/2010/main" val="3183412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980728"/>
            <a:ext cx="8280920" cy="861774"/>
          </a:xfrm>
          <a:prstGeom prst="rect">
            <a:avLst/>
          </a:prstGeom>
          <a:noFill/>
        </p:spPr>
        <p:txBody>
          <a:bodyPr wrap="square" rtlCol="0">
            <a:spAutoFit/>
          </a:bodyPr>
          <a:lstStyle/>
          <a:p>
            <a:pPr algn="ctr"/>
            <a:r>
              <a:rPr lang="en-GB" sz="3200" b="1" dirty="0">
                <a:latin typeface="Arial Rounded MT Bold" panose="020F0704030504030204" pitchFamily="34" charset="0"/>
              </a:rPr>
              <a:t>Signs &amp; Behaviour To Be Aware Of</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827584" y="2204864"/>
            <a:ext cx="8136904" cy="3416320"/>
          </a:xfrm>
          <a:prstGeom prst="rect">
            <a:avLst/>
          </a:prstGeom>
          <a:noFill/>
        </p:spPr>
        <p:txBody>
          <a:bodyPr wrap="square" rtlCol="0">
            <a:spAutoFit/>
          </a:bodyPr>
          <a:lstStyle/>
          <a:p>
            <a:pPr>
              <a:defRPr/>
            </a:pPr>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smtClean="0">
                <a:latin typeface="Arial" panose="020B0604020202020204" pitchFamily="34" charset="0"/>
                <a:cs typeface="Arial" panose="020B0604020202020204" pitchFamily="34" charset="0"/>
              </a:rPr>
              <a:t>Withdrawal </a:t>
            </a:r>
            <a:r>
              <a:rPr lang="en-GB" dirty="0">
                <a:latin typeface="Arial" panose="020B0604020202020204" pitchFamily="34" charset="0"/>
                <a:cs typeface="Arial" panose="020B0604020202020204" pitchFamily="34" charset="0"/>
              </a:rPr>
              <a:t>or isolation from everyday life</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Signs of depression such as low mood, tearfulness or lack of       motivation</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Changes in mood</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Changes in eating/sleeping habits</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Talking about self-harming or suicide</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Abusing drugs or alcohol</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Signs of low self esteem</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Unexplained cuts, bruises or marks</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Covering up all the time, when in hot weather</a:t>
            </a:r>
          </a:p>
          <a:p>
            <a:endParaRPr lang="en-GB" dirty="0"/>
          </a:p>
        </p:txBody>
      </p:sp>
    </p:spTree>
    <p:extLst>
      <p:ext uri="{BB962C8B-B14F-4D97-AF65-F5344CB8AC3E}">
        <p14:creationId xmlns:p14="http://schemas.microsoft.com/office/powerpoint/2010/main" val="38043261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1052736"/>
            <a:ext cx="7560840" cy="861774"/>
          </a:xfrm>
          <a:prstGeom prst="rect">
            <a:avLst/>
          </a:prstGeom>
          <a:noFill/>
        </p:spPr>
        <p:txBody>
          <a:bodyPr wrap="square" rtlCol="0">
            <a:spAutoFit/>
          </a:bodyPr>
          <a:lstStyle/>
          <a:p>
            <a:pPr algn="ctr"/>
            <a:r>
              <a:rPr lang="en-GB" altLang="en-US" sz="3200" b="1" dirty="0">
                <a:latin typeface="Arial Rounded MT Bold" panose="020F0704030504030204" pitchFamily="34" charset="0"/>
                <a:cs typeface="Arial" panose="020B0604020202020204" pitchFamily="34" charset="0"/>
              </a:rPr>
              <a:t>START THE CONVERSATION</a:t>
            </a:r>
          </a:p>
          <a:p>
            <a:endParaRPr lang="en-GB" dirty="0"/>
          </a:p>
        </p:txBody>
      </p:sp>
      <p:sp>
        <p:nvSpPr>
          <p:cNvPr id="3" name="TextBox 2"/>
          <p:cNvSpPr txBox="1"/>
          <p:nvPr/>
        </p:nvSpPr>
        <p:spPr>
          <a:xfrm>
            <a:off x="395536" y="1914510"/>
            <a:ext cx="8568952" cy="4124206"/>
          </a:xfrm>
          <a:prstGeom prst="rect">
            <a:avLst/>
          </a:prstGeom>
          <a:noFill/>
        </p:spPr>
        <p:txBody>
          <a:bodyPr wrap="square" rtlCol="0">
            <a:spAutoFit/>
          </a:bodyPr>
          <a:lstStyle/>
          <a:p>
            <a:pPr>
              <a:buNone/>
              <a:defRPr/>
            </a:pPr>
            <a:r>
              <a:rPr lang="en-GB" dirty="0">
                <a:latin typeface="Arial" panose="020B0604020202020204" pitchFamily="34" charset="0"/>
                <a:cs typeface="Arial" panose="020B0604020202020204" pitchFamily="34" charset="0"/>
              </a:rPr>
              <a:t>Have you noticed a change in behaviour and/or mood of a young person.   Are you concerned about their state of mind?</a:t>
            </a:r>
          </a:p>
          <a:p>
            <a:pPr>
              <a:buNone/>
              <a:defRPr/>
            </a:pPr>
            <a:endParaRPr lang="en-GB" sz="700" dirty="0">
              <a:latin typeface="Arial" panose="020B0604020202020204" pitchFamily="34" charset="0"/>
              <a:cs typeface="Arial" panose="020B0604020202020204" pitchFamily="34" charset="0"/>
            </a:endParaRPr>
          </a:p>
          <a:p>
            <a:pPr>
              <a:buNone/>
              <a:defRPr/>
            </a:pPr>
            <a:r>
              <a:rPr lang="en-GB" b="1" dirty="0">
                <a:latin typeface="Arial" panose="020B0604020202020204" pitchFamily="34" charset="0"/>
                <a:cs typeface="Arial" panose="020B0604020202020204" pitchFamily="34" charset="0"/>
              </a:rPr>
              <a:t>Have they experienced changes in . . . </a:t>
            </a:r>
            <a:endParaRPr lang="en-GB" dirty="0">
              <a:latin typeface="Arial" panose="020B0604020202020204" pitchFamily="34" charset="0"/>
              <a:cs typeface="Arial" panose="020B0604020202020204" pitchFamily="34" charset="0"/>
            </a:endParaRPr>
          </a:p>
          <a:p>
            <a:pPr>
              <a:buNone/>
              <a:defRPr/>
            </a:pPr>
            <a:r>
              <a:rPr lang="en-GB" sz="700" dirty="0">
                <a:latin typeface="Arial" panose="020B0604020202020204" pitchFamily="34" charset="0"/>
                <a:cs typeface="Arial" panose="020B0604020202020204" pitchFamily="34" charset="0"/>
              </a:rPr>
              <a:t> </a:t>
            </a:r>
          </a:p>
          <a:p>
            <a:pPr>
              <a:buNone/>
              <a:defRPr/>
            </a:pPr>
            <a:r>
              <a:rPr lang="en-GB" b="1" dirty="0" smtClean="0">
                <a:latin typeface="Arial" panose="020B0604020202020204" pitchFamily="34" charset="0"/>
                <a:cs typeface="Arial" panose="020B0604020202020204" pitchFamily="34" charset="0"/>
              </a:rPr>
              <a:t>LIFE </a:t>
            </a:r>
            <a:r>
              <a:rPr lang="en-GB" b="1" dirty="0">
                <a:latin typeface="Arial" panose="020B0604020202020204" pitchFamily="34" charset="0"/>
                <a:cs typeface="Arial" panose="020B0604020202020204" pitchFamily="34" charset="0"/>
              </a:rPr>
              <a:t>EVENTS </a:t>
            </a:r>
            <a:r>
              <a:rPr lang="en-GB" dirty="0" smtClean="0">
                <a:latin typeface="Arial" panose="020B0604020202020204" pitchFamily="34" charset="0"/>
                <a:cs typeface="Arial" panose="020B0604020202020204" pitchFamily="34" charset="0"/>
              </a:rPr>
              <a:t>-Bereavement</a:t>
            </a:r>
            <a:r>
              <a:rPr lang="en-GB" dirty="0">
                <a:latin typeface="Arial" panose="020B0604020202020204" pitchFamily="34" charset="0"/>
                <a:cs typeface="Arial" panose="020B0604020202020204" pitchFamily="34" charset="0"/>
              </a:rPr>
              <a:t>/ relationship </a:t>
            </a:r>
            <a:r>
              <a:rPr lang="en-GB" dirty="0" smtClean="0">
                <a:latin typeface="Arial" panose="020B0604020202020204" pitchFamily="34" charset="0"/>
                <a:cs typeface="Arial" panose="020B0604020202020204" pitchFamily="34" charset="0"/>
              </a:rPr>
              <a:t>problems/school </a:t>
            </a:r>
            <a:r>
              <a:rPr lang="en-GB" dirty="0">
                <a:latin typeface="Arial" panose="020B0604020202020204" pitchFamily="34" charset="0"/>
                <a:cs typeface="Arial" panose="020B0604020202020204" pitchFamily="34" charset="0"/>
              </a:rPr>
              <a:t>pressures/ difficulties at home</a:t>
            </a:r>
          </a:p>
          <a:p>
            <a:pPr>
              <a:buNone/>
              <a:defRPr/>
            </a:pPr>
            <a:r>
              <a:rPr lang="en-GB" b="1" dirty="0" smtClean="0">
                <a:latin typeface="Arial" panose="020B0604020202020204" pitchFamily="34" charset="0"/>
                <a:cs typeface="Arial" panose="020B0604020202020204" pitchFamily="34" charset="0"/>
              </a:rPr>
              <a:t>PHYSICAL </a:t>
            </a:r>
            <a:r>
              <a:rPr lang="en-GB" b="1" dirty="0">
                <a:latin typeface="Arial" panose="020B0604020202020204" pitchFamily="34" charset="0"/>
                <a:cs typeface="Arial" panose="020B0604020202020204" pitchFamily="34" charset="0"/>
              </a:rPr>
              <a:t>HEALTH - </a:t>
            </a:r>
            <a:r>
              <a:rPr lang="en-GB" dirty="0">
                <a:latin typeface="Arial" panose="020B0604020202020204" pitchFamily="34" charset="0"/>
                <a:cs typeface="Arial" panose="020B0604020202020204" pitchFamily="34" charset="0"/>
              </a:rPr>
              <a:t>   Appearance, low self-esteem, weight </a:t>
            </a:r>
            <a:r>
              <a:rPr lang="en-GB" dirty="0" smtClean="0">
                <a:latin typeface="Arial" panose="020B0604020202020204" pitchFamily="34" charset="0"/>
                <a:cs typeface="Arial" panose="020B0604020202020204" pitchFamily="34" charset="0"/>
              </a:rPr>
              <a:t>change</a:t>
            </a:r>
            <a:r>
              <a:rPr lang="en-GB" dirty="0">
                <a:latin typeface="Arial" panose="020B0604020202020204" pitchFamily="34" charset="0"/>
                <a:cs typeface="Arial" panose="020B0604020202020204" pitchFamily="34" charset="0"/>
              </a:rPr>
              <a:t>, low energy, ill health, increased drug </a:t>
            </a:r>
            <a:r>
              <a:rPr lang="en-GB" dirty="0" smtClean="0">
                <a:latin typeface="Arial" panose="020B0604020202020204" pitchFamily="34" charset="0"/>
                <a:cs typeface="Arial" panose="020B0604020202020204" pitchFamily="34" charset="0"/>
              </a:rPr>
              <a:t>and </a:t>
            </a:r>
            <a:r>
              <a:rPr lang="en-GB" dirty="0">
                <a:latin typeface="Arial" panose="020B0604020202020204" pitchFamily="34" charset="0"/>
                <a:cs typeface="Arial" panose="020B0604020202020204" pitchFamily="34" charset="0"/>
              </a:rPr>
              <a:t>alcohol use.</a:t>
            </a:r>
          </a:p>
          <a:p>
            <a:pPr>
              <a:buNone/>
              <a:defRPr/>
            </a:pPr>
            <a:endParaRPr lang="en-GB" sz="700" dirty="0">
              <a:latin typeface="Arial" panose="020B0604020202020204" pitchFamily="34" charset="0"/>
              <a:cs typeface="Arial" panose="020B0604020202020204" pitchFamily="34" charset="0"/>
            </a:endParaRPr>
          </a:p>
          <a:p>
            <a:pPr>
              <a:buNone/>
              <a:defRPr/>
            </a:pPr>
            <a:r>
              <a:rPr lang="en-GB" b="1" dirty="0" smtClean="0">
                <a:latin typeface="Arial" panose="020B0604020202020204" pitchFamily="34" charset="0"/>
                <a:cs typeface="Arial" panose="020B0604020202020204" pitchFamily="34" charset="0"/>
              </a:rPr>
              <a:t>MENTAL </a:t>
            </a:r>
            <a:r>
              <a:rPr lang="en-GB" b="1" dirty="0">
                <a:latin typeface="Arial" panose="020B0604020202020204" pitchFamily="34" charset="0"/>
                <a:cs typeface="Arial" panose="020B0604020202020204" pitchFamily="34" charset="0"/>
              </a:rPr>
              <a:t>HEALTH - </a:t>
            </a:r>
            <a:r>
              <a:rPr lang="en-GB" dirty="0" smtClean="0">
                <a:latin typeface="Arial" panose="020B0604020202020204" pitchFamily="34" charset="0"/>
                <a:cs typeface="Arial" panose="020B0604020202020204" pitchFamily="34" charset="0"/>
              </a:rPr>
              <a:t>Changes </a:t>
            </a:r>
            <a:r>
              <a:rPr lang="en-GB" dirty="0">
                <a:latin typeface="Arial" panose="020B0604020202020204" pitchFamily="34" charset="0"/>
                <a:cs typeface="Arial" panose="020B0604020202020204" pitchFamily="34" charset="0"/>
              </a:rPr>
              <a:t>in mood / Socially Isolated </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Hopelessness / Withdrawing publically</a:t>
            </a:r>
            <a:r>
              <a:rPr lang="en-GB" dirty="0" smtClean="0">
                <a:latin typeface="Arial" panose="020B0604020202020204" pitchFamily="34" charset="0"/>
                <a:cs typeface="Arial" panose="020B0604020202020204" pitchFamily="34" charset="0"/>
              </a:rPr>
              <a:t>.</a:t>
            </a:r>
          </a:p>
          <a:p>
            <a:pPr>
              <a:buNone/>
              <a:defRPr/>
            </a:pPr>
            <a:endParaRPr lang="en-GB" dirty="0" smtClean="0">
              <a:latin typeface="Arial" panose="020B0604020202020204" pitchFamily="34" charset="0"/>
              <a:cs typeface="Arial" panose="020B0604020202020204" pitchFamily="34" charset="0"/>
            </a:endParaRPr>
          </a:p>
          <a:p>
            <a:pPr>
              <a:buNone/>
              <a:defRPr/>
            </a:pPr>
            <a:endParaRPr lang="en-GB" dirty="0">
              <a:latin typeface="Arial" panose="020B0604020202020204" pitchFamily="34" charset="0"/>
              <a:cs typeface="Arial" panose="020B0604020202020204" pitchFamily="34" charset="0"/>
            </a:endParaRPr>
          </a:p>
          <a:p>
            <a:pPr>
              <a:buNone/>
              <a:defRPr/>
            </a:pPr>
            <a:endParaRPr lang="en-GB" sz="700" dirty="0">
              <a:latin typeface="Arial" panose="020B0604020202020204" pitchFamily="34" charset="0"/>
              <a:cs typeface="Arial" panose="020B0604020202020204" pitchFamily="34" charset="0"/>
            </a:endParaRPr>
          </a:p>
          <a:p>
            <a:pPr algn="ctr">
              <a:buNone/>
              <a:defRPr/>
            </a:pPr>
            <a:r>
              <a:rPr lang="en-GB" b="1" dirty="0">
                <a:latin typeface="Arial" panose="020B0604020202020204" pitchFamily="34" charset="0"/>
                <a:cs typeface="Arial" panose="020B0604020202020204" pitchFamily="34" charset="0"/>
              </a:rPr>
              <a:t>SIGNALS - Remember to listen with </a:t>
            </a:r>
            <a:r>
              <a:rPr lang="en-GB" b="1" u="sng" dirty="0">
                <a:latin typeface="Arial" panose="020B0604020202020204" pitchFamily="34" charset="0"/>
                <a:cs typeface="Arial" panose="020B0604020202020204" pitchFamily="34" charset="0"/>
              </a:rPr>
              <a:t>ALL</a:t>
            </a:r>
            <a:r>
              <a:rPr lang="en-GB" b="1" dirty="0">
                <a:latin typeface="Arial" panose="020B0604020202020204" pitchFamily="34" charset="0"/>
                <a:cs typeface="Arial" panose="020B0604020202020204" pitchFamily="34" charset="0"/>
              </a:rPr>
              <a:t> your senses</a:t>
            </a:r>
            <a:endParaRPr lang="en-GB" dirty="0"/>
          </a:p>
          <a:p>
            <a:endParaRPr lang="en-GB" dirty="0"/>
          </a:p>
        </p:txBody>
      </p:sp>
    </p:spTree>
    <p:extLst>
      <p:ext uri="{BB962C8B-B14F-4D97-AF65-F5344CB8AC3E}">
        <p14:creationId xmlns:p14="http://schemas.microsoft.com/office/powerpoint/2010/main" val="13793938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052736"/>
            <a:ext cx="8280920" cy="1354217"/>
          </a:xfrm>
          <a:prstGeom prst="rect">
            <a:avLst/>
          </a:prstGeom>
          <a:noFill/>
        </p:spPr>
        <p:txBody>
          <a:bodyPr wrap="square" rtlCol="0">
            <a:spAutoFit/>
          </a:bodyPr>
          <a:lstStyle/>
          <a:p>
            <a:pPr algn="ctr"/>
            <a:r>
              <a:rPr lang="en-GB" altLang="en-US" sz="3200" b="1" dirty="0">
                <a:latin typeface="Arial Rounded MT Bold" panose="020F0704030504030204" pitchFamily="34" charset="0"/>
                <a:cs typeface="Arial" panose="020B0604020202020204" pitchFamily="34" charset="0"/>
              </a:rPr>
              <a:t>Case Study </a:t>
            </a:r>
            <a:r>
              <a:rPr lang="en-GB" altLang="en-US" sz="3200" b="1" dirty="0" smtClean="0">
                <a:latin typeface="Arial Rounded MT Bold" panose="020F0704030504030204" pitchFamily="34" charset="0"/>
                <a:cs typeface="Arial" panose="020B0604020202020204" pitchFamily="34" charset="0"/>
              </a:rPr>
              <a:t>1</a:t>
            </a:r>
          </a:p>
          <a:p>
            <a:pPr algn="ctr"/>
            <a:endParaRPr lang="en-GB" altLang="en-US" sz="3200" b="1"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755576" y="1916833"/>
            <a:ext cx="7488832"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I am </a:t>
            </a:r>
            <a:r>
              <a:rPr lang="en-GB" dirty="0" smtClean="0">
                <a:latin typeface="Arial" panose="020B0604020202020204" pitchFamily="34" charset="0"/>
                <a:cs typeface="Arial" panose="020B0604020202020204" pitchFamily="34" charset="0"/>
              </a:rPr>
              <a:t>14 </a:t>
            </a:r>
            <a:r>
              <a:rPr lang="en-GB" dirty="0">
                <a:latin typeface="Arial" panose="020B0604020202020204" pitchFamily="34" charset="0"/>
                <a:cs typeface="Arial" panose="020B0604020202020204" pitchFamily="34" charset="0"/>
              </a:rPr>
              <a:t>and started self-harming. Everyday was the same. Arguments, fall-outs and loneliness. I just can’t take the stress anymore.</a:t>
            </a:r>
          </a:p>
          <a:p>
            <a:endParaRPr lang="en-GB" dirty="0"/>
          </a:p>
        </p:txBody>
      </p:sp>
      <p:pic>
        <p:nvPicPr>
          <p:cNvPr id="4" name="Picture 2" descr="C:\Users\mcnultym\AppData\Local\Microsoft\Windows\Temporary Internet Files\Content.Outlook\EE0VU09R\Younger gir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2050"/>
          <a:stretch/>
        </p:blipFill>
        <p:spPr bwMode="auto">
          <a:xfrm>
            <a:off x="2968046" y="2924944"/>
            <a:ext cx="3423931" cy="30243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853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340768"/>
            <a:ext cx="8064896" cy="5816977"/>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Things not to say</a:t>
            </a:r>
            <a:endParaRPr lang="en-GB" sz="24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•What have you done that for?</a:t>
            </a:r>
          </a:p>
          <a:p>
            <a:r>
              <a:rPr lang="en-GB" dirty="0">
                <a:latin typeface="Arial" panose="020B0604020202020204" pitchFamily="34" charset="0"/>
                <a:cs typeface="Arial" panose="020B0604020202020204" pitchFamily="34" charset="0"/>
              </a:rPr>
              <a:t>•Don’t be so silly</a:t>
            </a:r>
          </a:p>
          <a:p>
            <a:r>
              <a:rPr lang="en-GB" dirty="0">
                <a:latin typeface="Arial" panose="020B0604020202020204" pitchFamily="34" charset="0"/>
                <a:cs typeface="Arial" panose="020B0604020202020204" pitchFamily="34" charset="0"/>
              </a:rPr>
              <a:t>•It’s just superficial (</a:t>
            </a:r>
            <a:r>
              <a:rPr lang="en-GB" dirty="0" err="1">
                <a:latin typeface="Arial" panose="020B0604020202020204" pitchFamily="34" charset="0"/>
                <a:cs typeface="Arial" panose="020B0604020202020204" pitchFamily="34" charset="0"/>
              </a:rPr>
              <a:t>etc</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•You must stop at once</a:t>
            </a:r>
          </a:p>
          <a:p>
            <a:r>
              <a:rPr lang="en-GB" dirty="0">
                <a:latin typeface="Arial" panose="020B0604020202020204" pitchFamily="34" charset="0"/>
                <a:cs typeface="Arial" panose="020B0604020202020204" pitchFamily="34" charset="0"/>
              </a:rPr>
              <a:t>•Attention-seeking</a:t>
            </a:r>
          </a:p>
          <a:p>
            <a:r>
              <a:rPr lang="en-GB" dirty="0">
                <a:latin typeface="Arial" panose="020B0604020202020204" pitchFamily="34" charset="0"/>
                <a:cs typeface="Arial" panose="020B0604020202020204" pitchFamily="34" charset="0"/>
              </a:rPr>
              <a:t>•</a:t>
            </a:r>
            <a:r>
              <a:rPr lang="en-GB" i="1" dirty="0">
                <a:latin typeface="Arial" panose="020B0604020202020204" pitchFamily="34" charset="0"/>
                <a:cs typeface="Arial" panose="020B0604020202020204" pitchFamily="34" charset="0"/>
              </a:rPr>
              <a:t>Why</a:t>
            </a:r>
            <a:r>
              <a:rPr lang="en-GB" dirty="0">
                <a:latin typeface="Arial" panose="020B0604020202020204" pitchFamily="34" charset="0"/>
                <a:cs typeface="Arial" panose="020B0604020202020204" pitchFamily="34" charset="0"/>
              </a:rPr>
              <a:t>?</a:t>
            </a:r>
          </a:p>
          <a:p>
            <a:endParaRPr lang="en-GB" dirty="0" smtClean="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Things to say…</a:t>
            </a:r>
            <a:endParaRPr lang="en-GB" sz="24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•Thank you for telling me</a:t>
            </a:r>
          </a:p>
          <a:p>
            <a:r>
              <a:rPr lang="en-GB" dirty="0">
                <a:latin typeface="Arial" panose="020B0604020202020204" pitchFamily="34" charset="0"/>
                <a:cs typeface="Arial" panose="020B0604020202020204" pitchFamily="34" charset="0"/>
              </a:rPr>
              <a:t>•You’re not on your own with this</a:t>
            </a:r>
          </a:p>
          <a:p>
            <a:r>
              <a:rPr lang="en-GB" dirty="0">
                <a:latin typeface="Arial" panose="020B0604020202020204" pitchFamily="34" charset="0"/>
                <a:cs typeface="Arial" panose="020B0604020202020204" pitchFamily="34" charset="0"/>
              </a:rPr>
              <a:t>•You are important and deserve support</a:t>
            </a:r>
          </a:p>
          <a:p>
            <a:r>
              <a:rPr lang="en-GB" dirty="0">
                <a:latin typeface="Arial" panose="020B0604020202020204" pitchFamily="34" charset="0"/>
                <a:cs typeface="Arial" panose="020B0604020202020204" pitchFamily="34" charset="0"/>
              </a:rPr>
              <a:t>•You are doing the right thing by asking for support</a:t>
            </a:r>
          </a:p>
          <a:p>
            <a:r>
              <a:rPr lang="en-GB" dirty="0">
                <a:latin typeface="Arial" panose="020B0604020202020204" pitchFamily="34" charset="0"/>
                <a:cs typeface="Arial" panose="020B0604020202020204" pitchFamily="34" charset="0"/>
              </a:rPr>
              <a:t>•I’m sorry things are so difficult</a:t>
            </a:r>
          </a:p>
          <a:p>
            <a:r>
              <a:rPr lang="en-GB" dirty="0">
                <a:latin typeface="Arial" panose="020B0604020202020204" pitchFamily="34" charset="0"/>
                <a:cs typeface="Arial" panose="020B0604020202020204" pitchFamily="34" charset="0"/>
              </a:rPr>
              <a:t>•Tell me more about what’s happening for you at the moment</a:t>
            </a:r>
          </a:p>
          <a:p>
            <a:r>
              <a:rPr lang="en-GB" dirty="0">
                <a:latin typeface="Arial" panose="020B0604020202020204" pitchFamily="34" charset="0"/>
                <a:cs typeface="Arial" panose="020B0604020202020204" pitchFamily="34" charset="0"/>
              </a:rPr>
              <a:t>•So you are telling me…(reflect)</a:t>
            </a:r>
          </a:p>
          <a:p>
            <a:r>
              <a:rPr lang="en-GB" dirty="0">
                <a:latin typeface="Arial" panose="020B0604020202020204" pitchFamily="34" charset="0"/>
                <a:cs typeface="Arial" panose="020B0604020202020204" pitchFamily="34" charset="0"/>
              </a:rPr>
              <a:t>•I want to help, and there are places we can get you some support</a:t>
            </a:r>
          </a:p>
          <a:p>
            <a:r>
              <a:rPr lang="en-GB" dirty="0">
                <a:latin typeface="Arial" panose="020B0604020202020204" pitchFamily="34" charset="0"/>
                <a:cs typeface="Arial" panose="020B0604020202020204" pitchFamily="34" charset="0"/>
              </a:rPr>
              <a:t>•How are you? (x 2) </a:t>
            </a:r>
          </a:p>
          <a:p>
            <a:endParaRPr lang="en-GB" dirty="0"/>
          </a:p>
          <a:p>
            <a:endParaRPr lang="en-GB" dirty="0"/>
          </a:p>
        </p:txBody>
      </p:sp>
      <p:pic>
        <p:nvPicPr>
          <p:cNvPr id="3" name="Picture 2"/>
          <p:cNvPicPr>
            <a:picLocks noChangeAspect="1"/>
          </p:cNvPicPr>
          <p:nvPr/>
        </p:nvPicPr>
        <p:blipFill>
          <a:blip r:embed="rId2"/>
          <a:stretch>
            <a:fillRect/>
          </a:stretch>
        </p:blipFill>
        <p:spPr>
          <a:xfrm>
            <a:off x="7524328" y="6237312"/>
            <a:ext cx="1447800" cy="419100"/>
          </a:xfrm>
          <a:prstGeom prst="rect">
            <a:avLst/>
          </a:prstGeom>
        </p:spPr>
      </p:pic>
    </p:spTree>
    <p:extLst>
      <p:ext uri="{BB962C8B-B14F-4D97-AF65-F5344CB8AC3E}">
        <p14:creationId xmlns:p14="http://schemas.microsoft.com/office/powerpoint/2010/main" val="106302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 calcmode="lin" valueType="num">
                                      <p:cBhvr additive="base">
                                        <p:cTn id="2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 calcmode="lin" valueType="num">
                                      <p:cBhvr additive="base">
                                        <p:cTn id="3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anim calcmode="lin" valueType="num">
                                      <p:cBhvr additive="base">
                                        <p:cTn id="39"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 calcmode="lin" valueType="num">
                                      <p:cBhvr additive="base">
                                        <p:cTn id="4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 calcmode="lin" valueType="num">
                                      <p:cBhvr additive="base">
                                        <p:cTn id="47"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
                                            <p:txEl>
                                              <p:pRg st="12" end="12"/>
                                            </p:txEl>
                                          </p:spTgt>
                                        </p:tgtEl>
                                        <p:attrNameLst>
                                          <p:attrName>style.visibility</p:attrName>
                                        </p:attrNameLst>
                                      </p:cBhvr>
                                      <p:to>
                                        <p:strVal val="visible"/>
                                      </p:to>
                                    </p:set>
                                    <p:anim calcmode="lin" valueType="num">
                                      <p:cBhvr additive="base">
                                        <p:cTn id="51"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12" end="12"/>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
                                            <p:txEl>
                                              <p:pRg st="13" end="13"/>
                                            </p:txEl>
                                          </p:spTgt>
                                        </p:tgtEl>
                                        <p:attrNameLst>
                                          <p:attrName>style.visibility</p:attrName>
                                        </p:attrNameLst>
                                      </p:cBhvr>
                                      <p:to>
                                        <p:strVal val="visible"/>
                                      </p:to>
                                    </p:set>
                                    <p:anim calcmode="lin" valueType="num">
                                      <p:cBhvr additive="base">
                                        <p:cTn id="55"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3" end="13"/>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
                                            <p:txEl>
                                              <p:pRg st="14" end="14"/>
                                            </p:txEl>
                                          </p:spTgt>
                                        </p:tgtEl>
                                        <p:attrNameLst>
                                          <p:attrName>style.visibility</p:attrName>
                                        </p:attrNameLst>
                                      </p:cBhvr>
                                      <p:to>
                                        <p:strVal val="visible"/>
                                      </p:to>
                                    </p:set>
                                    <p:anim calcmode="lin" valueType="num">
                                      <p:cBhvr additive="base">
                                        <p:cTn id="59" dur="500" fill="hold"/>
                                        <p:tgtEl>
                                          <p:spTgt spid="2">
                                            <p:txEl>
                                              <p:pRg st="14" end="14"/>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
                                            <p:txEl>
                                              <p:pRg st="14" end="14"/>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2">
                                            <p:txEl>
                                              <p:pRg st="15" end="15"/>
                                            </p:txEl>
                                          </p:spTgt>
                                        </p:tgtEl>
                                        <p:attrNameLst>
                                          <p:attrName>style.visibility</p:attrName>
                                        </p:attrNameLst>
                                      </p:cBhvr>
                                      <p:to>
                                        <p:strVal val="visible"/>
                                      </p:to>
                                    </p:set>
                                    <p:anim calcmode="lin" valueType="num">
                                      <p:cBhvr additive="base">
                                        <p:cTn id="63"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2">
                                            <p:txEl>
                                              <p:pRg st="15" end="15"/>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
                                            <p:txEl>
                                              <p:pRg st="16" end="16"/>
                                            </p:txEl>
                                          </p:spTgt>
                                        </p:tgtEl>
                                        <p:attrNameLst>
                                          <p:attrName>style.visibility</p:attrName>
                                        </p:attrNameLst>
                                      </p:cBhvr>
                                      <p:to>
                                        <p:strVal val="visible"/>
                                      </p:to>
                                    </p:set>
                                    <p:anim calcmode="lin" valueType="num">
                                      <p:cBhvr additive="base">
                                        <p:cTn id="67" dur="500" fill="hold"/>
                                        <p:tgtEl>
                                          <p:spTgt spid="2">
                                            <p:txEl>
                                              <p:pRg st="16" end="16"/>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6" end="16"/>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
                                            <p:txEl>
                                              <p:pRg st="17" end="17"/>
                                            </p:txEl>
                                          </p:spTgt>
                                        </p:tgtEl>
                                        <p:attrNameLst>
                                          <p:attrName>style.visibility</p:attrName>
                                        </p:attrNameLst>
                                      </p:cBhvr>
                                      <p:to>
                                        <p:strVal val="visible"/>
                                      </p:to>
                                    </p:set>
                                    <p:anim calcmode="lin" valueType="num">
                                      <p:cBhvr additive="base">
                                        <p:cTn id="71" dur="500" fill="hold"/>
                                        <p:tgtEl>
                                          <p:spTgt spid="2">
                                            <p:txEl>
                                              <p:pRg st="17" end="17"/>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592" y="1720840"/>
            <a:ext cx="7992888" cy="2308324"/>
          </a:xfrm>
          <a:prstGeom prst="rect">
            <a:avLst/>
          </a:prstGeom>
        </p:spPr>
        <p:txBody>
          <a:bodyPr wrap="square">
            <a:spAutoFit/>
          </a:bodyPr>
          <a:lstStyle/>
          <a:p>
            <a:r>
              <a:rPr lang="en-GB" dirty="0">
                <a:solidFill>
                  <a:srgbClr val="002060"/>
                </a:solidFill>
                <a:latin typeface="Arial" panose="020B0604020202020204" pitchFamily="34" charset="0"/>
                <a:cs typeface="Arial" panose="020B0604020202020204" pitchFamily="34" charset="0"/>
              </a:rPr>
              <a:t>Cutting for me releases all the built up anger and frustration and pain I feel inside. There are many things that happen to me in my life which cause the pain I feel and how I release it. </a:t>
            </a:r>
          </a:p>
          <a:p>
            <a:endParaRPr lang="en-GB" dirty="0">
              <a:solidFill>
                <a:srgbClr val="002060"/>
              </a:solidFill>
              <a:latin typeface="Arial" panose="020B0604020202020204" pitchFamily="34" charset="0"/>
              <a:cs typeface="Arial" panose="020B0604020202020204" pitchFamily="34" charset="0"/>
            </a:endParaRPr>
          </a:p>
          <a:p>
            <a:r>
              <a:rPr lang="en-GB" dirty="0">
                <a:solidFill>
                  <a:srgbClr val="002060"/>
                </a:solidFill>
                <a:latin typeface="Arial" panose="020B0604020202020204" pitchFamily="34" charset="0"/>
                <a:cs typeface="Arial" panose="020B0604020202020204" pitchFamily="34" charset="0"/>
              </a:rPr>
              <a:t>Mostly the feelings of isolation like being outcast pretty much from relationships altogether </a:t>
            </a:r>
            <a:r>
              <a:rPr lang="mr-IN" dirty="0">
                <a:solidFill>
                  <a:srgbClr val="002060"/>
                </a:solidFill>
                <a:latin typeface="Arial" panose="020B0604020202020204" pitchFamily="34" charset="0"/>
                <a:cs typeface="Arial" panose="020B0604020202020204" pitchFamily="34" charset="0"/>
              </a:rPr>
              <a:t>…</a:t>
            </a:r>
            <a:endParaRPr lang="en-GB" dirty="0">
              <a:solidFill>
                <a:srgbClr val="002060"/>
              </a:solidFill>
              <a:latin typeface="Arial" panose="020B0604020202020204" pitchFamily="34" charset="0"/>
              <a:cs typeface="Arial" panose="020B0604020202020204" pitchFamily="34" charset="0"/>
            </a:endParaRPr>
          </a:p>
          <a:p>
            <a:endParaRPr lang="en-GB" dirty="0">
              <a:solidFill>
                <a:srgbClr val="002060"/>
              </a:solidFill>
              <a:latin typeface="Arial" panose="020B0604020202020204" pitchFamily="34" charset="0"/>
              <a:cs typeface="Arial" panose="020B0604020202020204" pitchFamily="34" charset="0"/>
            </a:endParaRPr>
          </a:p>
          <a:p>
            <a:r>
              <a:rPr lang="en-GB" dirty="0">
                <a:solidFill>
                  <a:srgbClr val="002060"/>
                </a:solidFill>
                <a:latin typeface="Arial" panose="020B0604020202020204" pitchFamily="34" charset="0"/>
                <a:cs typeface="Arial" panose="020B0604020202020204" pitchFamily="34" charset="0"/>
              </a:rPr>
              <a:t>School is stressful, home life I can’t handle sometimes.</a:t>
            </a:r>
          </a:p>
        </p:txBody>
      </p:sp>
    </p:spTree>
    <p:extLst>
      <p:ext uri="{BB962C8B-B14F-4D97-AF65-F5344CB8AC3E}">
        <p14:creationId xmlns:p14="http://schemas.microsoft.com/office/powerpoint/2010/main" val="3646498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568" y="2204864"/>
            <a:ext cx="7848872" cy="3416320"/>
          </a:xfrm>
          <a:prstGeom prst="rect">
            <a:avLst/>
          </a:prstGeom>
          <a:noFill/>
        </p:spPr>
        <p:txBody>
          <a:bodyPr wrap="square" rtlCol="0">
            <a:spAutoFit/>
          </a:bodyPr>
          <a:lstStyle/>
          <a:p>
            <a:pPr marL="342900" indent="-342900">
              <a:defRPr/>
            </a:pPr>
            <a:r>
              <a:rPr lang="en-GB" sz="2000" dirty="0">
                <a:latin typeface="Arial" panose="020B0604020202020204" pitchFamily="34" charset="0"/>
                <a:ea typeface="Segoe UI" panose="020B0502040204020203" pitchFamily="34" charset="0"/>
                <a:cs typeface="Arial" panose="020B0604020202020204" pitchFamily="34" charset="0"/>
              </a:rPr>
              <a:t> </a:t>
            </a:r>
            <a:r>
              <a:rPr lang="en-GB" sz="2000" b="1" dirty="0">
                <a:latin typeface="Arial" panose="020B0604020202020204" pitchFamily="34" charset="0"/>
                <a:ea typeface="Segoe UI" panose="020B0502040204020203" pitchFamily="34" charset="0"/>
                <a:cs typeface="Arial" panose="020B0604020202020204" pitchFamily="34" charset="0"/>
              </a:rPr>
              <a:t>House keeping</a:t>
            </a:r>
          </a:p>
          <a:p>
            <a:pPr marL="1085850" lvl="1" indent="-342900">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Fire alarm</a:t>
            </a:r>
          </a:p>
          <a:p>
            <a:pPr marL="1085850" lvl="1" indent="-342900">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Mobiles</a:t>
            </a:r>
          </a:p>
          <a:p>
            <a:pPr marL="1085850" lvl="1" indent="-342900">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Toilets</a:t>
            </a:r>
          </a:p>
          <a:p>
            <a:pPr marL="1085850" lvl="1" indent="-342900">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Confidentiality</a:t>
            </a:r>
          </a:p>
          <a:p>
            <a:pPr marL="1085850" lvl="1" indent="-342900">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Emotive subject </a:t>
            </a:r>
          </a:p>
          <a:p>
            <a:pPr marL="1085850" lvl="1" indent="-342900">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Respect</a:t>
            </a:r>
          </a:p>
          <a:p>
            <a:pPr marL="1085850" lvl="1" indent="-342900">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Questions</a:t>
            </a:r>
          </a:p>
          <a:p>
            <a:pPr marL="1085850" lvl="1" indent="-342900">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Any you would like to add?</a:t>
            </a:r>
          </a:p>
          <a:p>
            <a:pPr marL="457200" indent="-457200">
              <a:buFont typeface="Arial" panose="020B0604020202020204" pitchFamily="34" charset="0"/>
              <a:buChar char="•"/>
              <a:defRPr/>
            </a:pPr>
            <a:r>
              <a:rPr lang="en-GB" sz="2000" b="1" dirty="0">
                <a:latin typeface="Arial" panose="020B0604020202020204" pitchFamily="34" charset="0"/>
                <a:ea typeface="Segoe UI" panose="020B0502040204020203" pitchFamily="34" charset="0"/>
                <a:cs typeface="Arial" panose="020B0604020202020204" pitchFamily="34" charset="0"/>
              </a:rPr>
              <a:t>Introducing yourselves</a:t>
            </a:r>
          </a:p>
          <a:p>
            <a:pPr marL="1074420" lvl="1">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Name </a:t>
            </a:r>
          </a:p>
          <a:p>
            <a:pPr marL="1074420" lvl="1">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Role</a:t>
            </a:r>
          </a:p>
          <a:p>
            <a:pPr marL="1074420" lvl="1">
              <a:buFont typeface="Courier New" panose="02070309020205020404" pitchFamily="49" charset="0"/>
              <a:buChar char="o"/>
              <a:defRPr/>
            </a:pPr>
            <a:r>
              <a:rPr lang="en-GB" sz="1600" dirty="0">
                <a:latin typeface="Arial" panose="020B0604020202020204" pitchFamily="34" charset="0"/>
                <a:ea typeface="Segoe UI" panose="020B0502040204020203" pitchFamily="34" charset="0"/>
                <a:cs typeface="Arial" panose="020B0604020202020204" pitchFamily="34" charset="0"/>
              </a:rPr>
              <a:t>What do you hope to gain from todays training?</a:t>
            </a:r>
            <a:endParaRPr lang="en-GB" dirty="0"/>
          </a:p>
        </p:txBody>
      </p:sp>
      <p:sp>
        <p:nvSpPr>
          <p:cNvPr id="4" name="TextBox 3"/>
          <p:cNvSpPr txBox="1"/>
          <p:nvPr/>
        </p:nvSpPr>
        <p:spPr>
          <a:xfrm>
            <a:off x="827584" y="1052736"/>
            <a:ext cx="7704856" cy="707886"/>
          </a:xfrm>
          <a:prstGeom prst="rect">
            <a:avLst/>
          </a:prstGeom>
          <a:noFill/>
        </p:spPr>
        <p:txBody>
          <a:bodyPr wrap="square" rtlCol="0">
            <a:spAutoFit/>
          </a:bodyPr>
          <a:lstStyle/>
          <a:p>
            <a:pPr algn="ctr">
              <a:spcBef>
                <a:spcPct val="0"/>
              </a:spcBef>
              <a:buNone/>
            </a:pPr>
            <a:r>
              <a:rPr lang="en-GB" altLang="en-US" sz="4000" spc="200" dirty="0">
                <a:latin typeface="Arial Rounded MT Bold" panose="020F0704030504030204" pitchFamily="34" charset="0"/>
                <a:cs typeface="Segoe UI" pitchFamily="34" charset="0"/>
              </a:rPr>
              <a:t>Ground Rules</a:t>
            </a:r>
            <a:endParaRPr lang="en-GB" altLang="en-US" sz="4000" u="sng" dirty="0">
              <a:latin typeface="Arial Rounded MT Bold" panose="020F0704030504030204" pitchFamily="34" charset="0"/>
              <a:cs typeface="Arial" panose="020B0604020202020204" pitchFamily="34" charset="0"/>
            </a:endParaRPr>
          </a:p>
        </p:txBody>
      </p:sp>
    </p:spTree>
    <p:extLst>
      <p:ext uri="{BB962C8B-B14F-4D97-AF65-F5344CB8AC3E}">
        <p14:creationId xmlns:p14="http://schemas.microsoft.com/office/powerpoint/2010/main" val="9408039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oHarmDone _ Responding to Self-Harm _ YoungMinds(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7531" y="1052736"/>
            <a:ext cx="8472941" cy="4766030"/>
          </a:xfrm>
          <a:prstGeom prst="rect">
            <a:avLst/>
          </a:prstGeom>
        </p:spPr>
      </p:pic>
    </p:spTree>
    <p:extLst>
      <p:ext uri="{BB962C8B-B14F-4D97-AF65-F5344CB8AC3E}">
        <p14:creationId xmlns:p14="http://schemas.microsoft.com/office/powerpoint/2010/main" val="28916657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908720"/>
            <a:ext cx="8856984" cy="1077218"/>
          </a:xfrm>
          <a:prstGeom prst="rect">
            <a:avLst/>
          </a:prstGeom>
          <a:noFill/>
        </p:spPr>
        <p:txBody>
          <a:bodyPr wrap="square" rtlCol="0">
            <a:spAutoFit/>
          </a:bodyPr>
          <a:lstStyle/>
          <a:p>
            <a:r>
              <a:rPr lang="en-GB" altLang="en-US" sz="3200" b="1" u="sng" dirty="0">
                <a:latin typeface="Arial Rounded MT Bold" panose="020F0704030504030204" pitchFamily="34" charset="0"/>
              </a:rPr>
              <a:t>ASK</a:t>
            </a:r>
            <a:r>
              <a:rPr lang="en-GB" altLang="en-US" sz="3200" dirty="0">
                <a:latin typeface="Arial Rounded MT Bold" panose="020F0704030504030204" pitchFamily="34" charset="0"/>
              </a:rPr>
              <a:t> </a:t>
            </a:r>
            <a:r>
              <a:rPr lang="en-GB" altLang="en-US" sz="3200" b="1" dirty="0">
                <a:latin typeface="Arial Rounded MT Bold" panose="020F0704030504030204" pitchFamily="34" charset="0"/>
              </a:rPr>
              <a:t>the question .  .  .  .  .  .</a:t>
            </a:r>
            <a:endParaRPr lang="en-GB" altLang="en-US" sz="3200" b="1" u="sng" dirty="0">
              <a:latin typeface="Arial Rounded MT Bold" panose="020F0704030504030204" pitchFamily="34" charset="0"/>
              <a:cs typeface="Arial" panose="020B0604020202020204" pitchFamily="34" charset="0"/>
            </a:endParaRPr>
          </a:p>
          <a:p>
            <a:endParaRPr lang="en-GB" sz="3200" dirty="0"/>
          </a:p>
        </p:txBody>
      </p:sp>
      <p:sp>
        <p:nvSpPr>
          <p:cNvPr id="3" name="TextBox 2"/>
          <p:cNvSpPr txBox="1"/>
          <p:nvPr/>
        </p:nvSpPr>
        <p:spPr>
          <a:xfrm>
            <a:off x="323528" y="1985938"/>
            <a:ext cx="8280920" cy="2739211"/>
          </a:xfrm>
          <a:prstGeom prst="rect">
            <a:avLst/>
          </a:prstGeom>
          <a:noFill/>
        </p:spPr>
        <p:txBody>
          <a:bodyPr wrap="square" rtlCol="0">
            <a:spAutoFit/>
          </a:bodyPr>
          <a:lstStyle/>
          <a:p>
            <a:pPr lvl="0" algn="ctr" eaLnBrk="0" fontAlgn="base" hangingPunct="0">
              <a:spcAft>
                <a:spcPct val="0"/>
              </a:spcAft>
              <a:buNone/>
              <a:defRPr/>
            </a:pPr>
            <a:r>
              <a:rPr lang="en-GB" sz="3200" b="1" dirty="0">
                <a:latin typeface="Arial" panose="020B0604020202020204" pitchFamily="34" charset="0"/>
                <a:cs typeface="Arial" panose="020B0604020202020204" pitchFamily="34" charset="0"/>
              </a:rPr>
              <a:t>Have you had thoughts of, or are you Self-Harming?</a:t>
            </a:r>
            <a:endParaRPr lang="en-GB" sz="2400" dirty="0">
              <a:latin typeface="Arial" panose="020B0604020202020204" pitchFamily="34" charset="0"/>
              <a:cs typeface="Arial" panose="020B0604020202020204" pitchFamily="34" charset="0"/>
            </a:endParaRPr>
          </a:p>
          <a:p>
            <a:pPr lvl="0" eaLnBrk="0" fontAlgn="base" hangingPunct="0">
              <a:spcAft>
                <a:spcPct val="0"/>
              </a:spcAft>
              <a:buNone/>
              <a:defRPr/>
            </a:pPr>
            <a:endParaRPr lang="en-GB" sz="2000" dirty="0">
              <a:latin typeface="Arial" panose="020B0604020202020204" pitchFamily="34" charset="0"/>
              <a:cs typeface="Arial" panose="020B0604020202020204" pitchFamily="34" charset="0"/>
            </a:endParaRPr>
          </a:p>
          <a:p>
            <a:pPr lvl="0" eaLnBrk="0" fontAlgn="base" hangingPunct="0">
              <a:spcAft>
                <a:spcPct val="0"/>
              </a:spcAft>
              <a:buNone/>
              <a:defRPr/>
            </a:pPr>
            <a:endParaRPr lang="en-GB" sz="1400" dirty="0">
              <a:latin typeface="Arial" panose="020B0604020202020204" pitchFamily="34" charset="0"/>
              <a:cs typeface="Arial" panose="020B0604020202020204" pitchFamily="34" charset="0"/>
            </a:endParaRPr>
          </a:p>
          <a:p>
            <a:pPr lvl="0" algn="ctr" eaLnBrk="0" fontAlgn="base" hangingPunct="0">
              <a:spcAft>
                <a:spcPct val="0"/>
              </a:spcAft>
              <a:buNone/>
              <a:defRPr/>
            </a:pPr>
            <a:r>
              <a:rPr lang="en-GB" sz="2000" u="sng" dirty="0">
                <a:latin typeface="Arial" panose="020B0604020202020204" pitchFamily="34" charset="0"/>
                <a:cs typeface="Arial" panose="020B0604020202020204" pitchFamily="34" charset="0"/>
              </a:rPr>
              <a:t>BE DIRECT TO AVOID MISUNDERSTANDING</a:t>
            </a:r>
            <a:endParaRPr lang="en-GB" sz="2000" dirty="0">
              <a:latin typeface="Arial" panose="020B0604020202020204" pitchFamily="34" charset="0"/>
              <a:cs typeface="Arial" panose="020B0604020202020204" pitchFamily="34" charset="0"/>
            </a:endParaRPr>
          </a:p>
          <a:p>
            <a:pPr lvl="0" algn="ctr" eaLnBrk="0" fontAlgn="base" hangingPunct="0">
              <a:spcAft>
                <a:spcPct val="0"/>
              </a:spcAft>
              <a:buNone/>
              <a:defRPr/>
            </a:pPr>
            <a:endParaRPr lang="en-GB" dirty="0">
              <a:latin typeface="Arial" panose="020B0604020202020204" pitchFamily="34" charset="0"/>
              <a:cs typeface="Arial" panose="020B0604020202020204" pitchFamily="34" charset="0"/>
            </a:endParaRPr>
          </a:p>
          <a:p>
            <a:pPr lvl="0" eaLnBrk="0" fontAlgn="base" hangingPunct="0">
              <a:spcAft>
                <a:spcPct val="0"/>
              </a:spcAft>
              <a:buNone/>
              <a:defRPr/>
            </a:pPr>
            <a:r>
              <a:rPr lang="en-GB" b="1" dirty="0">
                <a:latin typeface="Arial" panose="020B0604020202020204" pitchFamily="34" charset="0"/>
                <a:cs typeface="Arial" panose="020B0604020202020204" pitchFamily="34" charset="0"/>
              </a:rPr>
              <a:t>NB: </a:t>
            </a:r>
            <a:r>
              <a:rPr lang="en-GB" dirty="0">
                <a:latin typeface="Arial" panose="020B0604020202020204" pitchFamily="34" charset="0"/>
                <a:cs typeface="Arial" panose="020B0604020202020204" pitchFamily="34" charset="0"/>
              </a:rPr>
              <a:t>The </a:t>
            </a:r>
            <a:r>
              <a:rPr lang="en-GB" u="sng" dirty="0">
                <a:latin typeface="Arial" panose="020B0604020202020204" pitchFamily="34" charset="0"/>
                <a:cs typeface="Arial" panose="020B0604020202020204" pitchFamily="34" charset="0"/>
              </a:rPr>
              <a:t>reaction</a:t>
            </a:r>
            <a:r>
              <a:rPr lang="en-GB" dirty="0">
                <a:latin typeface="Arial" panose="020B0604020202020204" pitchFamily="34" charset="0"/>
                <a:cs typeface="Arial" panose="020B0604020202020204" pitchFamily="34" charset="0"/>
              </a:rPr>
              <a:t> the young person receives when they </a:t>
            </a:r>
            <a:r>
              <a:rPr lang="en-GB" u="sng" dirty="0">
                <a:latin typeface="Arial" panose="020B0604020202020204" pitchFamily="34" charset="0"/>
                <a:cs typeface="Arial" panose="020B0604020202020204" pitchFamily="34" charset="0"/>
              </a:rPr>
              <a:t>disclose</a:t>
            </a:r>
            <a:r>
              <a:rPr lang="en-GB" dirty="0">
                <a:latin typeface="Arial" panose="020B0604020202020204" pitchFamily="34" charset="0"/>
                <a:cs typeface="Arial" panose="020B0604020202020204" pitchFamily="34" charset="0"/>
              </a:rPr>
              <a:t> their self-harm can have critical </a:t>
            </a:r>
            <a:r>
              <a:rPr lang="en-GB" u="sng" dirty="0">
                <a:latin typeface="Arial" panose="020B0604020202020204" pitchFamily="34" charset="0"/>
                <a:cs typeface="Arial" panose="020B0604020202020204" pitchFamily="34" charset="0"/>
              </a:rPr>
              <a:t>influences</a:t>
            </a:r>
            <a:r>
              <a:rPr lang="en-GB" dirty="0">
                <a:latin typeface="Arial" panose="020B0604020202020204" pitchFamily="34" charset="0"/>
                <a:cs typeface="Arial" panose="020B0604020202020204" pitchFamily="34" charset="0"/>
              </a:rPr>
              <a:t> on </a:t>
            </a:r>
            <a:r>
              <a:rPr lang="en-GB" u="sng" dirty="0">
                <a:latin typeface="Arial" panose="020B0604020202020204" pitchFamily="34" charset="0"/>
                <a:cs typeface="Arial" panose="020B0604020202020204" pitchFamily="34" charset="0"/>
              </a:rPr>
              <a:t>whether they access support services</a:t>
            </a:r>
            <a:endParaRPr lang="en-GB" dirty="0"/>
          </a:p>
        </p:txBody>
      </p:sp>
    </p:spTree>
    <p:extLst>
      <p:ext uri="{BB962C8B-B14F-4D97-AF65-F5344CB8AC3E}">
        <p14:creationId xmlns:p14="http://schemas.microsoft.com/office/powerpoint/2010/main" val="23678887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980728"/>
            <a:ext cx="8640960" cy="861774"/>
          </a:xfrm>
          <a:prstGeom prst="rect">
            <a:avLst/>
          </a:prstGeom>
          <a:noFill/>
        </p:spPr>
        <p:txBody>
          <a:bodyPr wrap="square" rtlCol="0">
            <a:spAutoFit/>
          </a:bodyPr>
          <a:lstStyle/>
          <a:p>
            <a:r>
              <a:rPr lang="en-GB" sz="3200" b="1" dirty="0">
                <a:latin typeface="Arial Rounded MT Bold" panose="020F0704030504030204" pitchFamily="34" charset="0"/>
              </a:rPr>
              <a:t>Tips For Having Self-Harm Conversations</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251520" y="2276872"/>
            <a:ext cx="8496944" cy="3508653"/>
          </a:xfrm>
          <a:prstGeom prst="rect">
            <a:avLst/>
          </a:prstGeom>
          <a:noFill/>
        </p:spPr>
        <p:txBody>
          <a:bodyPr wrap="square" rtlCol="0">
            <a:spAutoFit/>
          </a:bodyPr>
          <a:lstStyle/>
          <a:p>
            <a:pPr marL="44450">
              <a:buNone/>
              <a:defRPr/>
            </a:pPr>
            <a:r>
              <a:rPr lang="en-GB" sz="2400" u="sng" dirty="0">
                <a:latin typeface="Arial" panose="020B0604020202020204" pitchFamily="34" charset="0"/>
                <a:cs typeface="Arial" panose="020B0604020202020204" pitchFamily="34" charset="0"/>
              </a:rPr>
              <a:t>Managing Self-Harm is everyone's Responsibility</a:t>
            </a:r>
          </a:p>
          <a:p>
            <a:pPr marL="44450" algn="ctr">
              <a:buNone/>
              <a:defRPr/>
            </a:pPr>
            <a:r>
              <a:rPr lang="en-GB" b="1" u="sng" dirty="0"/>
              <a:t> </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Make Time</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Listen</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Be open and Honest</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Don’t Judge- You don’t need to understand why they self-harm, key is listen to them</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Think about body language and facial expressions/ don’t be shocked when you hear about what they have </a:t>
            </a:r>
            <a:r>
              <a:rPr lang="en-GB" dirty="0" smtClean="0">
                <a:latin typeface="Arial" panose="020B0604020202020204" pitchFamily="34" charset="0"/>
                <a:cs typeface="Arial" panose="020B0604020202020204" pitchFamily="34" charset="0"/>
              </a:rPr>
              <a:t>done</a:t>
            </a:r>
          </a:p>
          <a:p>
            <a:pPr marL="342900" indent="-342900">
              <a:buFont typeface="Arial" panose="020B0604020202020204" pitchFamily="34" charset="0"/>
              <a:buChar char="•"/>
              <a:defRPr/>
            </a:pPr>
            <a:r>
              <a:rPr lang="en-US" dirty="0" smtClean="0">
                <a:latin typeface="Arial" panose="020B0604020202020204" pitchFamily="34" charset="0"/>
                <a:cs typeface="Arial" panose="020B0604020202020204" pitchFamily="34" charset="0"/>
              </a:rPr>
              <a:t>Let them be in control of their decisions</a:t>
            </a:r>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Offer Support/ know local support services</a:t>
            </a:r>
          </a:p>
          <a:p>
            <a:endParaRPr lang="en-GB" dirty="0"/>
          </a:p>
        </p:txBody>
      </p:sp>
    </p:spTree>
    <p:extLst>
      <p:ext uri="{BB962C8B-B14F-4D97-AF65-F5344CB8AC3E}">
        <p14:creationId xmlns:p14="http://schemas.microsoft.com/office/powerpoint/2010/main" val="2138962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908720"/>
            <a:ext cx="8352928" cy="861774"/>
          </a:xfrm>
          <a:prstGeom prst="rect">
            <a:avLst/>
          </a:prstGeom>
          <a:noFill/>
        </p:spPr>
        <p:txBody>
          <a:bodyPr wrap="square" rtlCol="0">
            <a:spAutoFit/>
          </a:bodyPr>
          <a:lstStyle/>
          <a:p>
            <a:r>
              <a:rPr lang="en-GB" altLang="en-US" sz="3200" b="1" dirty="0">
                <a:latin typeface="Arial Rounded MT Bold" panose="020F0704030504030204" pitchFamily="34" charset="0"/>
                <a:cs typeface="Arial" panose="020B0604020202020204" pitchFamily="34" charset="0"/>
              </a:rPr>
              <a:t>Supporting Questions</a:t>
            </a:r>
          </a:p>
          <a:p>
            <a:endParaRPr lang="en-GB" dirty="0"/>
          </a:p>
        </p:txBody>
      </p:sp>
      <p:sp>
        <p:nvSpPr>
          <p:cNvPr id="3" name="TextBox 2"/>
          <p:cNvSpPr txBox="1"/>
          <p:nvPr/>
        </p:nvSpPr>
        <p:spPr>
          <a:xfrm>
            <a:off x="395536" y="2276872"/>
            <a:ext cx="8424936" cy="3139321"/>
          </a:xfrm>
          <a:prstGeom prst="rect">
            <a:avLst/>
          </a:prstGeom>
          <a:noFill/>
        </p:spPr>
        <p:txBody>
          <a:bodyPr wrap="square" rtlCol="0">
            <a:spAutoFit/>
          </a:bodyPr>
          <a:lstStyle/>
          <a:p>
            <a:pPr lvl="0" eaLnBrk="0" fontAlgn="base" hangingPunct="0">
              <a:spcAft>
                <a:spcPct val="0"/>
              </a:spcAft>
              <a:buNone/>
              <a:defRPr/>
            </a:pPr>
            <a:r>
              <a:rPr lang="en-GB" kern="0" dirty="0">
                <a:solidFill>
                  <a:srgbClr val="000000"/>
                </a:solidFill>
                <a:latin typeface="Arial" panose="020B0604020202020204" pitchFamily="34" charset="0"/>
                <a:cs typeface="Arial" panose="020B0604020202020204" pitchFamily="34" charset="0"/>
              </a:rPr>
              <a:t>Self-harm can be treated- thousands of people every year stop self-harm with the right help.</a:t>
            </a:r>
          </a:p>
          <a:p>
            <a:pPr lvl="0" eaLnBrk="0" fontAlgn="base" hangingPunct="0">
              <a:spcAft>
                <a:spcPct val="0"/>
              </a:spcAft>
              <a:buNone/>
              <a:defRPr/>
            </a:pPr>
            <a:endParaRPr lang="en-GB" kern="0" dirty="0">
              <a:solidFill>
                <a:srgbClr val="000000"/>
              </a:solidFill>
              <a:latin typeface="Arial" panose="020B0604020202020204" pitchFamily="34" charset="0"/>
              <a:cs typeface="Arial" panose="020B0604020202020204" pitchFamily="34" charset="0"/>
            </a:endParaRPr>
          </a:p>
          <a:p>
            <a:pPr lvl="0" eaLnBrk="0" fontAlgn="base" hangingPunct="0">
              <a:spcAft>
                <a:spcPct val="0"/>
              </a:spcAft>
              <a:buNone/>
              <a:defRPr/>
            </a:pPr>
            <a:r>
              <a:rPr lang="en-GB" kern="0" dirty="0">
                <a:solidFill>
                  <a:srgbClr val="000000"/>
                </a:solidFill>
                <a:latin typeface="Arial" panose="020B0604020202020204" pitchFamily="34" charset="0"/>
                <a:cs typeface="Arial" panose="020B0604020202020204" pitchFamily="34" charset="0"/>
              </a:rPr>
              <a:t>Start by thinking about why they do it:</a:t>
            </a:r>
          </a:p>
          <a:p>
            <a:pPr lvl="0" eaLnBrk="0" fontAlgn="base" hangingPunct="0">
              <a:spcAft>
                <a:spcPct val="0"/>
              </a:spcAft>
              <a:buNone/>
              <a:defRPr/>
            </a:pPr>
            <a:endParaRPr lang="en-GB" kern="0" dirty="0">
              <a:solidFill>
                <a:srgbClr val="000000"/>
              </a:solidFill>
              <a:latin typeface="Arial" panose="020B0604020202020204" pitchFamily="34" charset="0"/>
              <a:cs typeface="Arial" panose="020B0604020202020204" pitchFamily="34" charset="0"/>
            </a:endParaRPr>
          </a:p>
          <a:p>
            <a:pPr lvl="0" eaLnBrk="0" fontAlgn="base" hangingPunct="0">
              <a:spcAft>
                <a:spcPct val="0"/>
              </a:spcAft>
              <a:buNone/>
              <a:defRPr/>
            </a:pPr>
            <a:r>
              <a:rPr lang="en-GB" kern="0" dirty="0">
                <a:solidFill>
                  <a:srgbClr val="000000"/>
                </a:solidFill>
                <a:latin typeface="Arial" panose="020B0604020202020204" pitchFamily="34" charset="0"/>
                <a:cs typeface="Arial" panose="020B0604020202020204" pitchFamily="34" charset="0"/>
              </a:rPr>
              <a:t>What was happening when they first started?</a:t>
            </a:r>
          </a:p>
          <a:p>
            <a:pPr lvl="0" eaLnBrk="0" fontAlgn="base" hangingPunct="0">
              <a:spcAft>
                <a:spcPct val="0"/>
              </a:spcAft>
              <a:buNone/>
              <a:defRPr/>
            </a:pPr>
            <a:endParaRPr lang="en-GB" kern="0" dirty="0">
              <a:solidFill>
                <a:srgbClr val="000000"/>
              </a:solidFill>
              <a:latin typeface="Arial" panose="020B0604020202020204" pitchFamily="34" charset="0"/>
              <a:cs typeface="Arial" panose="020B0604020202020204" pitchFamily="34" charset="0"/>
            </a:endParaRPr>
          </a:p>
          <a:p>
            <a:pPr lvl="0" eaLnBrk="0" fontAlgn="base" hangingPunct="0">
              <a:spcAft>
                <a:spcPct val="0"/>
              </a:spcAft>
              <a:buNone/>
              <a:defRPr/>
            </a:pPr>
            <a:r>
              <a:rPr lang="en-GB" kern="0" dirty="0">
                <a:solidFill>
                  <a:srgbClr val="000000"/>
                </a:solidFill>
                <a:latin typeface="Arial" panose="020B0604020202020204" pitchFamily="34" charset="0"/>
                <a:cs typeface="Arial" panose="020B0604020202020204" pitchFamily="34" charset="0"/>
              </a:rPr>
              <a:t>Is there something that triggers the urge to harm yourself?</a:t>
            </a:r>
          </a:p>
          <a:p>
            <a:pPr lvl="0" eaLnBrk="0" fontAlgn="base" hangingPunct="0">
              <a:spcAft>
                <a:spcPct val="0"/>
              </a:spcAft>
              <a:buNone/>
              <a:defRPr/>
            </a:pPr>
            <a:endParaRPr lang="en-GB" kern="0" dirty="0">
              <a:solidFill>
                <a:srgbClr val="000000"/>
              </a:solidFill>
              <a:latin typeface="Arial" panose="020B0604020202020204" pitchFamily="34" charset="0"/>
              <a:cs typeface="Arial" panose="020B0604020202020204" pitchFamily="34" charset="0"/>
            </a:endParaRPr>
          </a:p>
          <a:p>
            <a:pPr lvl="0" eaLnBrk="0" fontAlgn="base" hangingPunct="0">
              <a:spcAft>
                <a:spcPct val="0"/>
              </a:spcAft>
              <a:buNone/>
              <a:defRPr/>
            </a:pPr>
            <a:r>
              <a:rPr lang="en-GB" kern="0" dirty="0">
                <a:solidFill>
                  <a:srgbClr val="000000"/>
                </a:solidFill>
                <a:latin typeface="Arial" panose="020B0604020202020204" pitchFamily="34" charset="0"/>
                <a:cs typeface="Arial" panose="020B0604020202020204" pitchFamily="34" charset="0"/>
              </a:rPr>
              <a:t>Are they accessing professional support? Do they have </a:t>
            </a:r>
            <a:r>
              <a:rPr lang="en-GB" kern="0" dirty="0" smtClean="0">
                <a:solidFill>
                  <a:srgbClr val="000000"/>
                </a:solidFill>
                <a:latin typeface="Arial" panose="020B0604020202020204" pitchFamily="34" charset="0"/>
                <a:cs typeface="Arial" panose="020B0604020202020204" pitchFamily="34" charset="0"/>
              </a:rPr>
              <a:t>a safety </a:t>
            </a:r>
            <a:r>
              <a:rPr lang="en-GB" kern="0" dirty="0">
                <a:solidFill>
                  <a:srgbClr val="000000"/>
                </a:solidFill>
                <a:latin typeface="Arial" panose="020B0604020202020204" pitchFamily="34" charset="0"/>
                <a:cs typeface="Arial" panose="020B0604020202020204" pitchFamily="34" charset="0"/>
              </a:rPr>
              <a:t>plan?</a:t>
            </a:r>
          </a:p>
          <a:p>
            <a:endParaRPr lang="en-GB" dirty="0"/>
          </a:p>
        </p:txBody>
      </p:sp>
    </p:spTree>
    <p:extLst>
      <p:ext uri="{BB962C8B-B14F-4D97-AF65-F5344CB8AC3E}">
        <p14:creationId xmlns:p14="http://schemas.microsoft.com/office/powerpoint/2010/main" val="22017342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980728"/>
            <a:ext cx="7776864" cy="861774"/>
          </a:xfrm>
          <a:prstGeom prst="rect">
            <a:avLst/>
          </a:prstGeom>
          <a:noFill/>
        </p:spPr>
        <p:txBody>
          <a:bodyPr wrap="square" rtlCol="0">
            <a:spAutoFit/>
          </a:bodyPr>
          <a:lstStyle/>
          <a:p>
            <a:pPr algn="ctr"/>
            <a:r>
              <a:rPr lang="en-GB" altLang="en-US" sz="3200" b="1" dirty="0">
                <a:latin typeface="Arial Rounded MT Bold" panose="020F0704030504030204" pitchFamily="34" charset="0"/>
              </a:rPr>
              <a:t>Protective Factors</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4" name="TextBox 3"/>
          <p:cNvSpPr txBox="1"/>
          <p:nvPr/>
        </p:nvSpPr>
        <p:spPr>
          <a:xfrm>
            <a:off x="539552" y="2132856"/>
            <a:ext cx="8280920" cy="2862322"/>
          </a:xfrm>
          <a:prstGeom prst="rect">
            <a:avLst/>
          </a:prstGeom>
          <a:noFill/>
        </p:spPr>
        <p:txBody>
          <a:bodyPr wrap="square" rtlCol="0">
            <a:spAutoFit/>
          </a:bodyPr>
          <a:lstStyle/>
          <a:p>
            <a:pPr>
              <a:buNone/>
              <a:defRPr/>
            </a:pPr>
            <a:r>
              <a:rPr lang="en-GB" dirty="0">
                <a:latin typeface="Arial" panose="020B0604020202020204" pitchFamily="34" charset="0"/>
                <a:cs typeface="Arial" panose="020B0604020202020204" pitchFamily="34" charset="0"/>
              </a:rPr>
              <a:t>Factors that will keep </a:t>
            </a:r>
            <a:r>
              <a:rPr lang="en-GB" dirty="0" smtClean="0">
                <a:latin typeface="Arial" panose="020B0604020202020204" pitchFamily="34" charset="0"/>
                <a:cs typeface="Arial" panose="020B0604020202020204" pitchFamily="34" charset="0"/>
              </a:rPr>
              <a:t>them </a:t>
            </a:r>
            <a:r>
              <a:rPr lang="en-GB" dirty="0">
                <a:latin typeface="Arial" panose="020B0604020202020204" pitchFamily="34" charset="0"/>
                <a:cs typeface="Arial" panose="020B0604020202020204" pitchFamily="34" charset="0"/>
              </a:rPr>
              <a:t>safe, Are they accessing support? Do they have a key worker or a care plan?</a:t>
            </a:r>
          </a:p>
          <a:p>
            <a:pPr>
              <a:buNone/>
              <a:defRPr/>
            </a:pPr>
            <a:endParaRPr lang="en-GB" dirty="0">
              <a:latin typeface="Arial" panose="020B0604020202020204" pitchFamily="34" charset="0"/>
              <a:cs typeface="Arial" panose="020B0604020202020204" pitchFamily="34" charset="0"/>
            </a:endParaRPr>
          </a:p>
          <a:p>
            <a:pPr>
              <a:buNone/>
              <a:defRPr/>
            </a:pPr>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Plans for the future</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Support from family, friends, school</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Hobbies, clubs, groups</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Pets</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Faith</a:t>
            </a:r>
          </a:p>
          <a:p>
            <a:endParaRPr lang="en-GB" dirty="0"/>
          </a:p>
        </p:txBody>
      </p:sp>
    </p:spTree>
    <p:extLst>
      <p:ext uri="{BB962C8B-B14F-4D97-AF65-F5344CB8AC3E}">
        <p14:creationId xmlns:p14="http://schemas.microsoft.com/office/powerpoint/2010/main" val="18695833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oHarmDone Things Can Change _ Self-Harm _ YoungMind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3568" y="908720"/>
            <a:ext cx="7776864" cy="4752528"/>
          </a:xfrm>
          <a:prstGeom prst="rect">
            <a:avLst/>
          </a:prstGeom>
        </p:spPr>
      </p:pic>
    </p:spTree>
    <p:extLst>
      <p:ext uri="{BB962C8B-B14F-4D97-AF65-F5344CB8AC3E}">
        <p14:creationId xmlns:p14="http://schemas.microsoft.com/office/powerpoint/2010/main" val="9079322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788024" y="1700807"/>
            <a:ext cx="3470208" cy="4190971"/>
          </a:xfrm>
          <a:prstGeom prst="rect">
            <a:avLst/>
          </a:prstGeom>
        </p:spPr>
      </p:pic>
      <p:sp>
        <p:nvSpPr>
          <p:cNvPr id="3" name="Rectangle 2"/>
          <p:cNvSpPr/>
          <p:nvPr/>
        </p:nvSpPr>
        <p:spPr>
          <a:xfrm>
            <a:off x="755576" y="2204864"/>
            <a:ext cx="4032447" cy="1077218"/>
          </a:xfrm>
          <a:prstGeom prst="rect">
            <a:avLst/>
          </a:prstGeom>
        </p:spPr>
        <p:txBody>
          <a:bodyPr wrap="square">
            <a:spAutoFit/>
          </a:bodyPr>
          <a:lstStyle/>
          <a:p>
            <a:r>
              <a:rPr lang="en-GB" sz="3200" b="1" dirty="0">
                <a:latin typeface="Arial" panose="020B0604020202020204" pitchFamily="34" charset="0"/>
                <a:cs typeface="Arial" panose="020B0604020202020204" pitchFamily="34" charset="0"/>
              </a:rPr>
              <a:t>There is no Magic Wand</a:t>
            </a:r>
          </a:p>
        </p:txBody>
      </p:sp>
    </p:spTree>
    <p:extLst>
      <p:ext uri="{BB962C8B-B14F-4D97-AF65-F5344CB8AC3E}">
        <p14:creationId xmlns:p14="http://schemas.microsoft.com/office/powerpoint/2010/main" val="12734941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980728"/>
            <a:ext cx="8640960" cy="1354217"/>
          </a:xfrm>
          <a:prstGeom prst="rect">
            <a:avLst/>
          </a:prstGeom>
          <a:noFill/>
        </p:spPr>
        <p:txBody>
          <a:bodyPr wrap="square" rtlCol="0">
            <a:spAutoFit/>
          </a:bodyPr>
          <a:lstStyle/>
          <a:p>
            <a:r>
              <a:rPr lang="en-GB" altLang="en-US" sz="3200" b="1" dirty="0">
                <a:latin typeface="Arial Rounded MT Bold" panose="020F0704030504030204" pitchFamily="34" charset="0"/>
                <a:cs typeface="Arial" panose="020B0604020202020204" pitchFamily="34" charset="0"/>
              </a:rPr>
              <a:t>Concerned About A Young Persons Intent to Self-Harm</a:t>
            </a:r>
          </a:p>
          <a:p>
            <a:endParaRPr lang="en-GB" dirty="0"/>
          </a:p>
        </p:txBody>
      </p:sp>
      <p:sp>
        <p:nvSpPr>
          <p:cNvPr id="3" name="TextBox 2"/>
          <p:cNvSpPr txBox="1"/>
          <p:nvPr/>
        </p:nvSpPr>
        <p:spPr>
          <a:xfrm>
            <a:off x="323528" y="2334945"/>
            <a:ext cx="8496944" cy="4647426"/>
          </a:xfrm>
          <a:prstGeom prst="rect">
            <a:avLst/>
          </a:prstGeom>
          <a:noFill/>
        </p:spPr>
        <p:txBody>
          <a:bodyPr wrap="square" rtlCol="0">
            <a:spAutoFit/>
          </a:bodyPr>
          <a:lstStyle/>
          <a:p>
            <a:pPr marL="285750" lvl="0" indent="-285750" eaLnBrk="0" fontAlgn="base" hangingPunct="0">
              <a:spcAft>
                <a:spcPct val="0"/>
              </a:spcAft>
              <a:buFont typeface="Arial" panose="020B0604020202020204" pitchFamily="34" charset="0"/>
              <a:buChar char="•"/>
              <a:defRPr/>
            </a:pPr>
            <a:r>
              <a:rPr lang="en-GB" sz="2000" b="1" u="sng" dirty="0" smtClean="0">
                <a:latin typeface="Arial" panose="020B0604020202020204" pitchFamily="34" charset="0"/>
                <a:cs typeface="Arial" panose="020B0604020202020204" pitchFamily="34" charset="0"/>
              </a:rPr>
              <a:t> GP</a:t>
            </a:r>
            <a:endParaRPr lang="en-GB" sz="2000" b="1" u="sng" dirty="0">
              <a:latin typeface="Arial" panose="020B0604020202020204" pitchFamily="34" charset="0"/>
              <a:cs typeface="Arial" panose="020B0604020202020204" pitchFamily="34" charset="0"/>
            </a:endParaRPr>
          </a:p>
          <a:p>
            <a:pPr marL="342900" indent="-342900" eaLnBrk="0" fontAlgn="base" hangingPunct="0">
              <a:spcBef>
                <a:spcPts val="0"/>
              </a:spcBef>
              <a:spcAft>
                <a:spcPct val="0"/>
              </a:spcAft>
              <a:buFont typeface="Arial" panose="020B0604020202020204" pitchFamily="34" charset="0"/>
              <a:buChar char="•"/>
              <a:defRPr/>
            </a:pPr>
            <a:r>
              <a:rPr lang="en-GB" sz="2000" b="1" u="sng" dirty="0">
                <a:latin typeface="Arial" panose="020B0604020202020204" pitchFamily="34" charset="0"/>
                <a:cs typeface="Arial" panose="020B0604020202020204" pitchFamily="34" charset="0"/>
              </a:rPr>
              <a:t>Helplines &amp; Online Support</a:t>
            </a:r>
          </a:p>
          <a:p>
            <a:pPr marL="342900" indent="-342900" eaLnBrk="0" fontAlgn="base" hangingPunct="0">
              <a:spcBef>
                <a:spcPts val="0"/>
              </a:spcBef>
              <a:spcAft>
                <a:spcPct val="0"/>
              </a:spcAft>
              <a:buFont typeface="Arial" panose="020B0604020202020204" pitchFamily="34" charset="0"/>
              <a:buChar char="•"/>
              <a:defRPr/>
            </a:pPr>
            <a:r>
              <a:rPr lang="en-GB" altLang="en-US" sz="2000" b="1" dirty="0">
                <a:solidFill>
                  <a:srgbClr val="000000"/>
                </a:solidFill>
                <a:latin typeface="Arial" panose="020B0604020202020204" pitchFamily="34" charset="0"/>
                <a:cs typeface="Arial" panose="020B0604020202020204" pitchFamily="34" charset="0"/>
              </a:rPr>
              <a:t>Childline </a:t>
            </a:r>
            <a:r>
              <a:rPr lang="en-GB" altLang="en-US" sz="2000" dirty="0">
                <a:solidFill>
                  <a:srgbClr val="000000"/>
                </a:solidFill>
                <a:latin typeface="Arial" panose="020B0604020202020204" pitchFamily="34" charset="0"/>
                <a:cs typeface="Arial" panose="020B0604020202020204" pitchFamily="34" charset="0"/>
              </a:rPr>
              <a:t>0800 1111 online or  phone </a:t>
            </a:r>
            <a:r>
              <a:rPr lang="en-GB" altLang="en-US" sz="2000" dirty="0" smtClean="0">
                <a:solidFill>
                  <a:srgbClr val="000000"/>
                </a:solidFill>
                <a:latin typeface="Arial" panose="020B0604020202020204" pitchFamily="34" charset="0"/>
                <a:cs typeface="Arial" panose="020B0604020202020204" pitchFamily="34" charset="0"/>
              </a:rPr>
              <a:t>anytime</a:t>
            </a:r>
          </a:p>
          <a:p>
            <a:pPr marL="342900" indent="-342900" eaLnBrk="0" fontAlgn="base" hangingPunct="0">
              <a:spcBef>
                <a:spcPts val="0"/>
              </a:spcBef>
              <a:spcAft>
                <a:spcPct val="0"/>
              </a:spcAft>
              <a:buFont typeface="Arial" panose="020B0604020202020204" pitchFamily="34" charset="0"/>
              <a:buChar char="•"/>
              <a:defRPr/>
            </a:pPr>
            <a:r>
              <a:rPr lang="en-GB" sz="2000" b="1" dirty="0" smtClean="0">
                <a:latin typeface="Arial" panose="020B0604020202020204" pitchFamily="34" charset="0"/>
                <a:cs typeface="Arial" panose="020B0604020202020204" pitchFamily="34" charset="0"/>
              </a:rPr>
              <a:t>Reach </a:t>
            </a:r>
            <a:r>
              <a:rPr lang="en-GB" sz="2000" b="1" dirty="0">
                <a:latin typeface="Arial" panose="020B0604020202020204" pitchFamily="34" charset="0"/>
                <a:cs typeface="Arial" panose="020B0604020202020204" pitchFamily="34" charset="0"/>
              </a:rPr>
              <a:t>to </a:t>
            </a:r>
            <a:r>
              <a:rPr lang="en-GB" sz="2000" b="1" dirty="0" smtClean="0">
                <a:latin typeface="Arial" panose="020B0604020202020204" pitchFamily="34" charset="0"/>
                <a:cs typeface="Arial" panose="020B0604020202020204" pitchFamily="34" charset="0"/>
              </a:rPr>
              <a:t>85258   24/7</a:t>
            </a:r>
            <a:endParaRPr lang="en-GB" altLang="en-US" sz="2000" b="1" dirty="0" smtClean="0">
              <a:solidFill>
                <a:srgbClr val="000000"/>
              </a:solidFill>
              <a:latin typeface="Arial" panose="020B0604020202020204" pitchFamily="34" charset="0"/>
              <a:cs typeface="Arial" panose="020B0604020202020204" pitchFamily="34" charset="0"/>
            </a:endParaRPr>
          </a:p>
          <a:p>
            <a:pPr marL="342900" indent="-342900" eaLnBrk="0" fontAlgn="base" hangingPunct="0">
              <a:spcAft>
                <a:spcPct val="0"/>
              </a:spcAft>
              <a:buFont typeface="Arial" panose="020B0604020202020204" pitchFamily="34" charset="0"/>
              <a:buChar char="•"/>
              <a:defRPr/>
            </a:pPr>
            <a:r>
              <a:rPr lang="en-US" sz="2000" b="1" kern="0" dirty="0">
                <a:solidFill>
                  <a:srgbClr val="000000"/>
                </a:solidFill>
                <a:latin typeface="Arial" panose="020B0604020202020204" pitchFamily="34" charset="0"/>
                <a:cs typeface="Arial" panose="020B0604020202020204" pitchFamily="34" charset="0"/>
              </a:rPr>
              <a:t>Young Minds Crisis Messenger; TEXT YM to </a:t>
            </a:r>
            <a:r>
              <a:rPr lang="en-US" sz="2000" b="1" kern="0" dirty="0" smtClean="0">
                <a:solidFill>
                  <a:srgbClr val="000000"/>
                </a:solidFill>
                <a:latin typeface="Arial" panose="020B0604020202020204" pitchFamily="34" charset="0"/>
                <a:cs typeface="Arial" panose="020B0604020202020204" pitchFamily="34" charset="0"/>
              </a:rPr>
              <a:t>85258</a:t>
            </a:r>
            <a:endParaRPr lang="en-GB" altLang="en-US" sz="2000" dirty="0" smtClean="0">
              <a:solidFill>
                <a:srgbClr val="000000"/>
              </a:solidFill>
              <a:latin typeface="Arial" panose="020B0604020202020204" pitchFamily="34" charset="0"/>
              <a:cs typeface="Arial" panose="020B0604020202020204" pitchFamily="34" charset="0"/>
            </a:endParaRPr>
          </a:p>
          <a:p>
            <a:pPr marL="342900" indent="-342900" eaLnBrk="0" fontAlgn="base" hangingPunct="0">
              <a:spcBef>
                <a:spcPts val="0"/>
              </a:spcBef>
              <a:spcAft>
                <a:spcPct val="0"/>
              </a:spcAft>
              <a:buFont typeface="Arial" panose="020B0604020202020204" pitchFamily="34" charset="0"/>
              <a:buChar char="•"/>
              <a:defRPr/>
            </a:pPr>
            <a:r>
              <a:rPr lang="en-GB" sz="2000" b="1" kern="0" dirty="0">
                <a:solidFill>
                  <a:srgbClr val="000000"/>
                </a:solidFill>
                <a:latin typeface="Arial" panose="020B0604020202020204" pitchFamily="34" charset="0"/>
                <a:cs typeface="Arial" panose="020B0604020202020204" pitchFamily="34" charset="0"/>
              </a:rPr>
              <a:t>Parents Helpline: 0808 802 5544 </a:t>
            </a:r>
            <a:r>
              <a:rPr lang="en-GB" sz="2000" kern="0" dirty="0">
                <a:solidFill>
                  <a:srgbClr val="000000"/>
                </a:solidFill>
                <a:latin typeface="Arial" panose="020B0604020202020204" pitchFamily="34" charset="0"/>
                <a:cs typeface="Arial" panose="020B0604020202020204" pitchFamily="34" charset="0"/>
              </a:rPr>
              <a:t>from young minds (0-25 yrs.) </a:t>
            </a:r>
            <a:endParaRPr lang="en-GB" sz="2000" b="1" u="sng" dirty="0">
              <a:latin typeface="Arial" panose="020B0604020202020204" pitchFamily="34" charset="0"/>
              <a:cs typeface="Arial" panose="020B0604020202020204" pitchFamily="34" charset="0"/>
            </a:endParaRPr>
          </a:p>
          <a:p>
            <a:pPr marL="285750" lvl="0" indent="-285750" eaLnBrk="0" fontAlgn="base" hangingPunct="0">
              <a:spcBef>
                <a:spcPts val="0"/>
              </a:spcBef>
              <a:spcAft>
                <a:spcPct val="0"/>
              </a:spcAft>
              <a:buFont typeface="Arial" panose="020B0604020202020204" pitchFamily="34" charset="0"/>
              <a:buChar char="•"/>
              <a:defRPr/>
            </a:pPr>
            <a:r>
              <a:rPr lang="en-GB" sz="2000" b="1" dirty="0">
                <a:latin typeface="Arial" panose="020B0604020202020204" pitchFamily="34" charset="0"/>
                <a:cs typeface="Arial" panose="020B0604020202020204" pitchFamily="34" charset="0"/>
              </a:rPr>
              <a:t>Samaritans</a:t>
            </a:r>
            <a:r>
              <a:rPr lang="en-GB" sz="2000" dirty="0">
                <a:latin typeface="Arial" panose="020B0604020202020204" pitchFamily="34" charset="0"/>
                <a:cs typeface="Arial" panose="020B0604020202020204" pitchFamily="34" charset="0"/>
              </a:rPr>
              <a:t> 116 123 ( free phone number for all ages)</a:t>
            </a:r>
          </a:p>
          <a:p>
            <a:pPr marL="342900" indent="-342900" eaLnBrk="0" fontAlgn="base" hangingPunct="0">
              <a:spcBef>
                <a:spcPts val="0"/>
              </a:spcBef>
              <a:spcAft>
                <a:spcPct val="0"/>
              </a:spcAft>
              <a:buFont typeface="Arial" panose="020B0604020202020204" pitchFamily="34" charset="0"/>
              <a:buChar char="•"/>
              <a:defRPr/>
            </a:pPr>
            <a:r>
              <a:rPr lang="en-GB" sz="2000" b="1" dirty="0">
                <a:latin typeface="Arial" panose="020B0604020202020204" pitchFamily="34" charset="0"/>
                <a:cs typeface="Arial" panose="020B0604020202020204" pitchFamily="34" charset="0"/>
              </a:rPr>
              <a:t>Papyrus</a:t>
            </a:r>
            <a:r>
              <a:rPr lang="en-GB" sz="2000" dirty="0">
                <a:latin typeface="Arial" panose="020B0604020202020204" pitchFamily="34" charset="0"/>
                <a:cs typeface="Arial" panose="020B0604020202020204" pitchFamily="34" charset="0"/>
              </a:rPr>
              <a:t> 0800 068 4141 or </a:t>
            </a:r>
            <a:r>
              <a:rPr lang="en-GB" sz="2000" dirty="0" smtClean="0">
                <a:latin typeface="Arial" panose="020B0604020202020204" pitchFamily="34" charset="0"/>
                <a:cs typeface="Arial" panose="020B0604020202020204" pitchFamily="34" charset="0"/>
              </a:rPr>
              <a:t>text </a:t>
            </a:r>
            <a:r>
              <a:rPr lang="en-GB" sz="2000" dirty="0">
                <a:latin typeface="Arial" panose="020B0604020202020204" pitchFamily="34" charset="0"/>
                <a:cs typeface="Arial" panose="020B0604020202020204" pitchFamily="34" charset="0"/>
              </a:rPr>
              <a:t>07860 </a:t>
            </a:r>
            <a:r>
              <a:rPr lang="en-GB" sz="2000">
                <a:latin typeface="Arial" panose="020B0604020202020204" pitchFamily="34" charset="0"/>
                <a:cs typeface="Arial" panose="020B0604020202020204" pitchFamily="34" charset="0"/>
              </a:rPr>
              <a:t>039 </a:t>
            </a:r>
            <a:r>
              <a:rPr lang="en-GB" sz="2000" smtClean="0">
                <a:latin typeface="Arial" panose="020B0604020202020204" pitchFamily="34" charset="0"/>
                <a:cs typeface="Arial" panose="020B0604020202020204" pitchFamily="34" charset="0"/>
              </a:rPr>
              <a:t>967</a:t>
            </a:r>
            <a:r>
              <a:rPr lang="en-GB" sz="2000" smtClean="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(0-35 yrs &amp; anyone worried </a:t>
            </a:r>
            <a:r>
              <a:rPr lang="en-GB" sz="2000" dirty="0" smtClean="0">
                <a:latin typeface="Arial" panose="020B0604020202020204" pitchFamily="34" charset="0"/>
                <a:cs typeface="Arial" panose="020B0604020202020204" pitchFamily="34" charset="0"/>
              </a:rPr>
              <a:t>about someone</a:t>
            </a:r>
            <a:r>
              <a:rPr lang="en-GB" sz="2000" dirty="0">
                <a:latin typeface="Arial" panose="020B0604020202020204" pitchFamily="34" charset="0"/>
                <a:cs typeface="Arial" panose="020B0604020202020204" pitchFamily="34" charset="0"/>
              </a:rPr>
              <a:t>)</a:t>
            </a:r>
          </a:p>
          <a:p>
            <a:pPr marL="342900" indent="-342900" eaLnBrk="0" fontAlgn="base" hangingPunct="0">
              <a:spcBef>
                <a:spcPts val="0"/>
              </a:spcBef>
              <a:spcAft>
                <a:spcPct val="0"/>
              </a:spcAft>
              <a:buFont typeface="Arial" panose="020B0604020202020204" pitchFamily="34" charset="0"/>
              <a:buChar char="•"/>
              <a:defRPr/>
            </a:pPr>
            <a:r>
              <a:rPr lang="en-GB" sz="2000" b="1" dirty="0">
                <a:latin typeface="Arial" panose="020B0604020202020204" pitchFamily="34" charset="0"/>
                <a:cs typeface="Arial" panose="020B0604020202020204" pitchFamily="34" charset="0"/>
              </a:rPr>
              <a:t>Amparo</a:t>
            </a:r>
            <a:r>
              <a:rPr lang="en-GB" sz="2000" dirty="0">
                <a:latin typeface="Arial" panose="020B0604020202020204" pitchFamily="34" charset="0"/>
                <a:cs typeface="Arial" panose="020B0604020202020204" pitchFamily="34" charset="0"/>
              </a:rPr>
              <a:t> (Listening Ear) 0330 088 9255 for those bereaved by suicide</a:t>
            </a:r>
          </a:p>
          <a:p>
            <a:pPr marL="342900" indent="-342900" eaLnBrk="0" fontAlgn="base" hangingPunct="0">
              <a:spcBef>
                <a:spcPts val="0"/>
              </a:spcBef>
              <a:spcAft>
                <a:spcPct val="0"/>
              </a:spcAft>
              <a:buFont typeface="Arial" panose="020B0604020202020204" pitchFamily="34" charset="0"/>
              <a:buChar char="•"/>
              <a:defRPr/>
            </a:pPr>
            <a:r>
              <a:rPr lang="en-GB" sz="2000" b="1" dirty="0">
                <a:latin typeface="Arial" panose="020B0604020202020204" pitchFamily="34" charset="0"/>
                <a:cs typeface="Arial" panose="020B0604020202020204" pitchFamily="34" charset="0"/>
              </a:rPr>
              <a:t>Kooth.com </a:t>
            </a:r>
            <a:r>
              <a:rPr lang="en-GB" sz="2000" dirty="0">
                <a:latin typeface="Arial" panose="020B0604020202020204" pitchFamily="34" charset="0"/>
                <a:cs typeface="Arial" panose="020B0604020202020204" pitchFamily="34" charset="0"/>
              </a:rPr>
              <a:t>online support (</a:t>
            </a:r>
            <a:r>
              <a:rPr lang="en-GB" sz="2000" dirty="0" smtClean="0">
                <a:latin typeface="Arial" panose="020B0604020202020204" pitchFamily="34" charset="0"/>
                <a:cs typeface="Arial" panose="020B0604020202020204" pitchFamily="34" charset="0"/>
              </a:rPr>
              <a:t>10-25 </a:t>
            </a:r>
            <a:r>
              <a:rPr lang="en-GB" sz="2000" dirty="0">
                <a:latin typeface="Arial" panose="020B0604020202020204" pitchFamily="34" charset="0"/>
                <a:cs typeface="Arial" panose="020B0604020202020204" pitchFamily="34" charset="0"/>
              </a:rPr>
              <a:t>yrs)</a:t>
            </a:r>
          </a:p>
          <a:p>
            <a:pPr marL="342900" indent="-342900" eaLnBrk="0" fontAlgn="base" hangingPunct="0">
              <a:spcBef>
                <a:spcPts val="0"/>
              </a:spcBef>
              <a:spcAft>
                <a:spcPct val="0"/>
              </a:spcAft>
              <a:buFont typeface="Arial" panose="020B0604020202020204" pitchFamily="34" charset="0"/>
              <a:buChar char="•"/>
              <a:defRPr/>
            </a:pPr>
            <a:r>
              <a:rPr lang="en-GB" sz="2000" b="1" dirty="0" smtClean="0">
                <a:latin typeface="Arial" panose="020B0604020202020204" pitchFamily="34" charset="0"/>
                <a:cs typeface="Arial" panose="020B0604020202020204" pitchFamily="34" charset="0"/>
              </a:rPr>
              <a:t>Child </a:t>
            </a:r>
            <a:r>
              <a:rPr lang="en-GB" sz="2000" b="1" dirty="0">
                <a:latin typeface="Arial" panose="020B0604020202020204" pitchFamily="34" charset="0"/>
                <a:cs typeface="Arial" panose="020B0604020202020204" pitchFamily="34" charset="0"/>
              </a:rPr>
              <a:t>Bereavement UK </a:t>
            </a:r>
            <a:r>
              <a:rPr lang="en-GB" sz="2000" dirty="0">
                <a:latin typeface="Arial" panose="020B0604020202020204" pitchFamily="34" charset="0"/>
                <a:cs typeface="Arial" panose="020B0604020202020204" pitchFamily="34" charset="0"/>
              </a:rPr>
              <a:t>01928 577164 support for those who have suffered a close bereavement</a:t>
            </a:r>
          </a:p>
          <a:p>
            <a:pPr eaLnBrk="0" fontAlgn="base" hangingPunct="0">
              <a:spcAft>
                <a:spcPct val="0"/>
              </a:spcAft>
              <a:defRPr/>
            </a:pPr>
            <a:endParaRPr lang="en-GB" altLang="en-US" dirty="0">
              <a:solidFill>
                <a:srgbClr val="000000"/>
              </a:solidFill>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3411149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196752"/>
            <a:ext cx="8352928" cy="1354217"/>
          </a:xfrm>
          <a:prstGeom prst="rect">
            <a:avLst/>
          </a:prstGeom>
          <a:noFill/>
        </p:spPr>
        <p:txBody>
          <a:bodyPr wrap="square" rtlCol="0">
            <a:spAutoFit/>
          </a:bodyPr>
          <a:lstStyle/>
          <a:p>
            <a:r>
              <a:rPr lang="en-GB" altLang="en-US" sz="3200" b="1" dirty="0">
                <a:latin typeface="Arial Rounded MT Bold" panose="020F0704030504030204" pitchFamily="34" charset="0"/>
                <a:cs typeface="Arial" panose="020B0604020202020204" pitchFamily="34" charset="0"/>
              </a:rPr>
              <a:t>…..cont  Concerned About A Young Persons Intent to Self-Harm</a:t>
            </a:r>
          </a:p>
          <a:p>
            <a:endParaRPr lang="en-GB" dirty="0"/>
          </a:p>
        </p:txBody>
      </p:sp>
      <p:sp>
        <p:nvSpPr>
          <p:cNvPr id="3" name="TextBox 2"/>
          <p:cNvSpPr txBox="1"/>
          <p:nvPr/>
        </p:nvSpPr>
        <p:spPr>
          <a:xfrm>
            <a:off x="323528" y="2708920"/>
            <a:ext cx="8352928" cy="3046988"/>
          </a:xfrm>
          <a:prstGeom prst="rect">
            <a:avLst/>
          </a:prstGeom>
          <a:noFill/>
        </p:spPr>
        <p:txBody>
          <a:bodyPr wrap="square" rtlCol="0">
            <a:spAutoFit/>
          </a:bodyPr>
          <a:lstStyle/>
          <a:p>
            <a:pPr algn="just">
              <a:buNone/>
              <a:defRPr/>
            </a:pPr>
            <a:r>
              <a:rPr lang="en-GB" altLang="en-US" sz="2400" b="1" u="sng" dirty="0">
                <a:solidFill>
                  <a:srgbClr val="000000"/>
                </a:solidFill>
                <a:latin typeface="Arial" panose="020B0604020202020204" pitchFamily="34" charset="0"/>
                <a:cs typeface="Arial" panose="020B0604020202020204" pitchFamily="34" charset="0"/>
              </a:rPr>
              <a:t>Web Sites:</a:t>
            </a:r>
          </a:p>
          <a:p>
            <a:pPr algn="just">
              <a:buNone/>
              <a:defRPr/>
            </a:pPr>
            <a:endParaRPr lang="en-GB" altLang="en-US" sz="2400" b="1" u="sng" dirty="0">
              <a:solidFill>
                <a:srgbClr val="000000"/>
              </a:solidFill>
              <a:latin typeface="Arial" panose="020B0604020202020204" pitchFamily="34" charset="0"/>
              <a:cs typeface="Arial" panose="020B0604020202020204" pitchFamily="34" charset="0"/>
            </a:endParaRPr>
          </a:p>
          <a:p>
            <a:pPr algn="just">
              <a:buNone/>
              <a:defRPr/>
            </a:pPr>
            <a:r>
              <a:rPr lang="en-GB" altLang="en-US" dirty="0">
                <a:solidFill>
                  <a:srgbClr val="000000"/>
                </a:solidFill>
                <a:latin typeface="Arial" panose="020B0604020202020204" pitchFamily="34" charset="0"/>
                <a:cs typeface="Arial" panose="020B0604020202020204" pitchFamily="34" charset="0"/>
                <a:hlinkClick r:id="rId3"/>
              </a:rPr>
              <a:t>www.youngminds.org.uk</a:t>
            </a:r>
            <a:endParaRPr lang="en-GB" altLang="en-US" dirty="0">
              <a:solidFill>
                <a:srgbClr val="000000"/>
              </a:solidFill>
              <a:latin typeface="Arial" panose="020B0604020202020204" pitchFamily="34" charset="0"/>
              <a:cs typeface="Arial" panose="020B0604020202020204" pitchFamily="34" charset="0"/>
            </a:endParaRPr>
          </a:p>
          <a:p>
            <a:pPr algn="just">
              <a:buNone/>
              <a:defRPr/>
            </a:pPr>
            <a:endParaRPr lang="en-GB" altLang="en-US" dirty="0">
              <a:solidFill>
                <a:srgbClr val="000000"/>
              </a:solidFill>
              <a:latin typeface="Arial" panose="020B0604020202020204" pitchFamily="34" charset="0"/>
              <a:cs typeface="Arial" panose="020B0604020202020204" pitchFamily="34" charset="0"/>
            </a:endParaRPr>
          </a:p>
          <a:p>
            <a:pPr algn="just">
              <a:buNone/>
              <a:defRPr/>
            </a:pPr>
            <a:r>
              <a:rPr lang="en-GB" altLang="en-US" dirty="0">
                <a:solidFill>
                  <a:srgbClr val="000000"/>
                </a:solidFill>
                <a:latin typeface="Arial" panose="020B0604020202020204" pitchFamily="34" charset="0"/>
                <a:cs typeface="Arial" panose="020B0604020202020204" pitchFamily="34" charset="0"/>
                <a:hlinkClick r:id="rId4"/>
              </a:rPr>
              <a:t>www.childline.org.uk</a:t>
            </a:r>
            <a:endParaRPr lang="en-GB" altLang="en-US" dirty="0">
              <a:solidFill>
                <a:srgbClr val="000000"/>
              </a:solidFill>
              <a:latin typeface="Arial" panose="020B0604020202020204" pitchFamily="34" charset="0"/>
              <a:cs typeface="Arial" panose="020B0604020202020204" pitchFamily="34" charset="0"/>
            </a:endParaRPr>
          </a:p>
          <a:p>
            <a:pPr algn="just">
              <a:buNone/>
              <a:defRPr/>
            </a:pPr>
            <a:endParaRPr lang="en-GB" altLang="en-US" dirty="0">
              <a:solidFill>
                <a:srgbClr val="000000"/>
              </a:solidFill>
              <a:latin typeface="Arial" panose="020B0604020202020204" pitchFamily="34" charset="0"/>
              <a:cs typeface="Arial" panose="020B0604020202020204" pitchFamily="34" charset="0"/>
            </a:endParaRPr>
          </a:p>
          <a:p>
            <a:pPr algn="just">
              <a:buNone/>
              <a:defRPr/>
            </a:pPr>
            <a:r>
              <a:rPr lang="en-GB" dirty="0" smtClean="0">
                <a:latin typeface="Arial" panose="020B0604020202020204" pitchFamily="34" charset="0"/>
                <a:cs typeface="Arial" panose="020B0604020202020204" pitchFamily="34" charset="0"/>
                <a:hlinkClick r:id="rId5"/>
              </a:rPr>
              <a:t>www.harmless.org.u</a:t>
            </a:r>
            <a:endParaRPr lang="en-GB" dirty="0" smtClean="0">
              <a:latin typeface="Arial" panose="020B0604020202020204" pitchFamily="34" charset="0"/>
              <a:cs typeface="Arial" panose="020B0604020202020204" pitchFamily="34" charset="0"/>
            </a:endParaRPr>
          </a:p>
          <a:p>
            <a:pPr algn="just">
              <a:buNone/>
              <a:defRPr/>
            </a:pPr>
            <a:endParaRPr lang="en-GB" altLang="en-US" dirty="0">
              <a:solidFill>
                <a:srgbClr val="000000"/>
              </a:solidFill>
              <a:latin typeface="Arial" panose="020B0604020202020204" pitchFamily="34" charset="0"/>
              <a:cs typeface="Arial" panose="020B0604020202020204" pitchFamily="34" charset="0"/>
            </a:endParaRPr>
          </a:p>
          <a:p>
            <a:pPr algn="just">
              <a:buNone/>
              <a:defRPr/>
            </a:pPr>
            <a:r>
              <a:rPr lang="en-GB" altLang="en-US" dirty="0">
                <a:solidFill>
                  <a:srgbClr val="000000"/>
                </a:solidFill>
                <a:latin typeface="Arial" panose="020B0604020202020204" pitchFamily="34" charset="0"/>
                <a:cs typeface="Arial" panose="020B0604020202020204" pitchFamily="34" charset="0"/>
                <a:hlinkClick r:id="rId6"/>
              </a:rPr>
              <a:t>www.selfharm.co.uk</a:t>
            </a:r>
            <a:endParaRPr lang="en-GB" altLang="en-US" dirty="0">
              <a:solidFill>
                <a:srgbClr val="000000"/>
              </a:solidFill>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9110899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9832" y="6309320"/>
            <a:ext cx="3235886" cy="369332"/>
          </a:xfrm>
          <a:prstGeom prst="rect">
            <a:avLst/>
          </a:prstGeom>
        </p:spPr>
        <p:txBody>
          <a:bodyPr wrap="none">
            <a:spAutoFit/>
          </a:bodyPr>
          <a:lstStyle/>
          <a:p>
            <a:pPr>
              <a:spcAft>
                <a:spcPts val="0"/>
              </a:spcAft>
            </a:pPr>
            <a:r>
              <a:rPr lang="en-GB" u="sng" dirty="0">
                <a:solidFill>
                  <a:srgbClr val="1F497D"/>
                </a:solidFill>
                <a:latin typeface="Calibri" panose="020F0502020204030204" pitchFamily="34" charset="0"/>
                <a:ea typeface="Calibri" panose="020F0502020204030204" pitchFamily="34" charset="0"/>
                <a:hlinkClick r:id="rId2"/>
              </a:rPr>
              <a:t>www.halton.gov.uk/mhinfopoint</a:t>
            </a:r>
            <a:endParaRPr lang="en-GB" dirty="0">
              <a:latin typeface="Calibri" panose="020F0502020204030204" pitchFamily="34" charset="0"/>
              <a:ea typeface="Calibri" panose="020F0502020204030204" pitchFamily="34" charset="0"/>
            </a:endParaRPr>
          </a:p>
        </p:txBody>
      </p:sp>
      <p:pic>
        <p:nvPicPr>
          <p:cNvPr id="3" name="Picture 2"/>
          <p:cNvPicPr>
            <a:picLocks noChangeAspect="1"/>
          </p:cNvPicPr>
          <p:nvPr/>
        </p:nvPicPr>
        <p:blipFill rotWithShape="1">
          <a:blip r:embed="rId3"/>
          <a:srcRect t="23227"/>
          <a:stretch/>
        </p:blipFill>
        <p:spPr>
          <a:xfrm>
            <a:off x="696325" y="1783420"/>
            <a:ext cx="7962899" cy="2476473"/>
          </a:xfrm>
          <a:prstGeom prst="rect">
            <a:avLst/>
          </a:prstGeom>
        </p:spPr>
      </p:pic>
      <p:pic>
        <p:nvPicPr>
          <p:cNvPr id="4" name="Picture 3"/>
          <p:cNvPicPr>
            <a:picLocks noChangeAspect="1"/>
          </p:cNvPicPr>
          <p:nvPr/>
        </p:nvPicPr>
        <p:blipFill>
          <a:blip r:embed="rId4"/>
          <a:stretch>
            <a:fillRect/>
          </a:stretch>
        </p:blipFill>
        <p:spPr>
          <a:xfrm>
            <a:off x="615295" y="4259893"/>
            <a:ext cx="8043929" cy="2084387"/>
          </a:xfrm>
          <a:prstGeom prst="rect">
            <a:avLst/>
          </a:prstGeom>
        </p:spPr>
      </p:pic>
      <p:sp>
        <p:nvSpPr>
          <p:cNvPr id="5" name="Title 1"/>
          <p:cNvSpPr txBox="1">
            <a:spLocks/>
          </p:cNvSpPr>
          <p:nvPr/>
        </p:nvSpPr>
        <p:spPr bwMode="auto">
          <a:xfrm>
            <a:off x="179512" y="764704"/>
            <a:ext cx="878497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Times" charset="0"/>
              </a:defRPr>
            </a:lvl1pPr>
            <a:lvl2pPr marL="742950" indent="-285750">
              <a:spcBef>
                <a:spcPct val="20000"/>
              </a:spcBef>
              <a:buChar char="–"/>
              <a:defRPr sz="2800">
                <a:solidFill>
                  <a:schemeClr val="tx1"/>
                </a:solidFill>
                <a:latin typeface="Times" charset="0"/>
              </a:defRPr>
            </a:lvl2pPr>
            <a:lvl3pPr marL="1143000" indent="-228600">
              <a:spcBef>
                <a:spcPct val="20000"/>
              </a:spcBef>
              <a:buChar char="•"/>
              <a:defRPr sz="2400">
                <a:solidFill>
                  <a:schemeClr val="tx1"/>
                </a:solidFill>
                <a:latin typeface="Times" charset="0"/>
              </a:defRPr>
            </a:lvl3pPr>
            <a:lvl4pPr marL="1600200" indent="-228600">
              <a:spcBef>
                <a:spcPct val="20000"/>
              </a:spcBef>
              <a:buChar char="–"/>
              <a:defRPr sz="2000">
                <a:solidFill>
                  <a:schemeClr val="tx1"/>
                </a:solidFill>
                <a:latin typeface="Times" charset="0"/>
              </a:defRPr>
            </a:lvl4pPr>
            <a:lvl5pPr marL="2057400" indent="-228600">
              <a:spcBef>
                <a:spcPct val="20000"/>
              </a:spcBef>
              <a:buChar char="»"/>
              <a:defRPr sz="2000">
                <a:solidFill>
                  <a:schemeClr val="tx1"/>
                </a:solidFill>
                <a:latin typeface="Times" charset="0"/>
              </a:defRPr>
            </a:lvl5pPr>
            <a:lvl6pPr marL="2514600" indent="-228600" eaLnBrk="0" fontAlgn="base" hangingPunct="0">
              <a:spcBef>
                <a:spcPct val="20000"/>
              </a:spcBef>
              <a:spcAft>
                <a:spcPct val="0"/>
              </a:spcAft>
              <a:buChar char="»"/>
              <a:defRPr sz="2000">
                <a:solidFill>
                  <a:schemeClr val="tx1"/>
                </a:solidFill>
                <a:latin typeface="Times" charset="0"/>
              </a:defRPr>
            </a:lvl6pPr>
            <a:lvl7pPr marL="2971800" indent="-228600" eaLnBrk="0" fontAlgn="base" hangingPunct="0">
              <a:spcBef>
                <a:spcPct val="20000"/>
              </a:spcBef>
              <a:spcAft>
                <a:spcPct val="0"/>
              </a:spcAft>
              <a:buChar char="»"/>
              <a:defRPr sz="2000">
                <a:solidFill>
                  <a:schemeClr val="tx1"/>
                </a:solidFill>
                <a:latin typeface="Times" charset="0"/>
              </a:defRPr>
            </a:lvl7pPr>
            <a:lvl8pPr marL="3429000" indent="-228600" eaLnBrk="0" fontAlgn="base" hangingPunct="0">
              <a:spcBef>
                <a:spcPct val="20000"/>
              </a:spcBef>
              <a:spcAft>
                <a:spcPct val="0"/>
              </a:spcAft>
              <a:buChar char="»"/>
              <a:defRPr sz="2000">
                <a:solidFill>
                  <a:schemeClr val="tx1"/>
                </a:solidFill>
                <a:latin typeface="Times" charset="0"/>
              </a:defRPr>
            </a:lvl8pPr>
            <a:lvl9pPr marL="3886200" indent="-228600" eaLnBrk="0" fontAlgn="base" hangingPunct="0">
              <a:spcBef>
                <a:spcPct val="20000"/>
              </a:spcBef>
              <a:spcAft>
                <a:spcPct val="0"/>
              </a:spcAft>
              <a:buChar char="»"/>
              <a:defRPr sz="2000">
                <a:solidFill>
                  <a:schemeClr val="tx1"/>
                </a:solidFill>
                <a:latin typeface="Times" charset="0"/>
              </a:defRPr>
            </a:lvl9pPr>
          </a:lstStyle>
          <a:p>
            <a:pPr algn="ctr">
              <a:spcBef>
                <a:spcPct val="0"/>
              </a:spcBef>
              <a:buNone/>
            </a:pPr>
            <a:r>
              <a:rPr lang="en-GB" altLang="en-US" sz="4400" b="1" dirty="0" smtClean="0">
                <a:latin typeface="+mj-lt"/>
                <a:cs typeface="Arial" panose="020B0604020202020204" pitchFamily="34" charset="0"/>
              </a:rPr>
              <a:t>Mental Health Info Point</a:t>
            </a:r>
            <a:endParaRPr lang="en-GB" altLang="en-US" sz="4400" b="1" dirty="0">
              <a:latin typeface="+mj-lt"/>
              <a:cs typeface="Arial" panose="020B0604020202020204" pitchFamily="34" charset="0"/>
            </a:endParaRPr>
          </a:p>
        </p:txBody>
      </p:sp>
    </p:spTree>
    <p:extLst>
      <p:ext uri="{BB962C8B-B14F-4D97-AF65-F5344CB8AC3E}">
        <p14:creationId xmlns:p14="http://schemas.microsoft.com/office/powerpoint/2010/main" val="29184127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980728"/>
            <a:ext cx="7848872" cy="984885"/>
          </a:xfrm>
          <a:prstGeom prst="rect">
            <a:avLst/>
          </a:prstGeom>
          <a:noFill/>
        </p:spPr>
        <p:txBody>
          <a:bodyPr wrap="square" rtlCol="0">
            <a:spAutoFit/>
          </a:bodyPr>
          <a:lstStyle/>
          <a:p>
            <a:pPr algn="ctr"/>
            <a:r>
              <a:rPr lang="en-GB" altLang="en-US" sz="4000" dirty="0">
                <a:latin typeface="Arial Rounded MT Bold" panose="020F0704030504030204" pitchFamily="34" charset="0"/>
                <a:cs typeface="Arial" panose="020B0604020202020204" pitchFamily="34" charset="0"/>
              </a:rPr>
              <a:t>Aims Of The Session</a:t>
            </a:r>
          </a:p>
          <a:p>
            <a:endParaRPr lang="en-GB" dirty="0"/>
          </a:p>
        </p:txBody>
      </p:sp>
      <p:sp>
        <p:nvSpPr>
          <p:cNvPr id="3" name="TextBox 2"/>
          <p:cNvSpPr txBox="1"/>
          <p:nvPr/>
        </p:nvSpPr>
        <p:spPr>
          <a:xfrm>
            <a:off x="539552" y="2204864"/>
            <a:ext cx="8280920" cy="2585323"/>
          </a:xfrm>
          <a:prstGeom prst="rect">
            <a:avLst/>
          </a:prstGeom>
          <a:noFill/>
        </p:spPr>
        <p:txBody>
          <a:bodyPr wrap="square" rtlCol="0">
            <a:spAutoFit/>
          </a:bodyPr>
          <a:lstStyle/>
          <a:p>
            <a:pPr marL="61722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To gain understanding of what is Self-Harm</a:t>
            </a:r>
          </a:p>
          <a:p>
            <a:pPr marL="388620" indent="-34290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61722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To gain understanding of why people Self-Harm/ Risk factors for Self-harm</a:t>
            </a:r>
          </a:p>
          <a:p>
            <a:pPr marL="45720">
              <a:defRPr/>
            </a:pPr>
            <a:endParaRPr lang="en-GB" dirty="0">
              <a:latin typeface="Arial" panose="020B0604020202020204" pitchFamily="34" charset="0"/>
              <a:cs typeface="Arial" panose="020B0604020202020204" pitchFamily="34" charset="0"/>
            </a:endParaRPr>
          </a:p>
          <a:p>
            <a:pPr marL="61722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Tips for Talking to Someone who Self-Harms</a:t>
            </a:r>
          </a:p>
          <a:p>
            <a:pPr marL="617220" indent="-34290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61722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To learn about local support services for Self-Harm</a:t>
            </a:r>
          </a:p>
          <a:p>
            <a:endParaRPr lang="en-GB" dirty="0"/>
          </a:p>
        </p:txBody>
      </p:sp>
    </p:spTree>
    <p:extLst>
      <p:ext uri="{BB962C8B-B14F-4D97-AF65-F5344CB8AC3E}">
        <p14:creationId xmlns:p14="http://schemas.microsoft.com/office/powerpoint/2010/main" val="27498686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052736"/>
            <a:ext cx="8640960" cy="861774"/>
          </a:xfrm>
          <a:prstGeom prst="rect">
            <a:avLst/>
          </a:prstGeom>
          <a:noFill/>
        </p:spPr>
        <p:txBody>
          <a:bodyPr wrap="square" rtlCol="0">
            <a:spAutoFit/>
          </a:bodyPr>
          <a:lstStyle/>
          <a:p>
            <a:pPr algn="ctr"/>
            <a:r>
              <a:rPr lang="en-GB" altLang="en-US" sz="3200" b="1" u="sng" dirty="0">
                <a:latin typeface="Arial Rounded MT Bold" panose="020F0704030504030204" pitchFamily="34" charset="0"/>
                <a:cs typeface="Arial" panose="020B0604020202020204" pitchFamily="34" charset="0"/>
              </a:rPr>
              <a:t>Useful Apps</a:t>
            </a:r>
          </a:p>
          <a:p>
            <a:endParaRPr lang="en-GB" dirty="0"/>
          </a:p>
        </p:txBody>
      </p:sp>
      <p:pic>
        <p:nvPicPr>
          <p:cNvPr id="5" name="Picture 4"/>
          <p:cNvPicPr>
            <a:picLocks noChangeAspect="1"/>
          </p:cNvPicPr>
          <p:nvPr/>
        </p:nvPicPr>
        <p:blipFill>
          <a:blip r:embed="rId3"/>
          <a:stretch>
            <a:fillRect/>
          </a:stretch>
        </p:blipFill>
        <p:spPr>
          <a:xfrm>
            <a:off x="3541169" y="3034954"/>
            <a:ext cx="1451869" cy="1480807"/>
          </a:xfrm>
          <a:prstGeom prst="rect">
            <a:avLst/>
          </a:prstGeom>
        </p:spPr>
      </p:pic>
      <p:sp>
        <p:nvSpPr>
          <p:cNvPr id="7" name="Rectangle 6"/>
          <p:cNvSpPr/>
          <p:nvPr/>
        </p:nvSpPr>
        <p:spPr>
          <a:xfrm>
            <a:off x="3419872" y="2348880"/>
            <a:ext cx="2088232" cy="600164"/>
          </a:xfrm>
          <a:prstGeom prst="rect">
            <a:avLst/>
          </a:prstGeom>
        </p:spPr>
        <p:txBody>
          <a:bodyPr wrap="square">
            <a:spAutoFit/>
          </a:bodyPr>
          <a:lstStyle/>
          <a:p>
            <a:r>
              <a:rPr lang="en-GB" sz="1100" dirty="0">
                <a:latin typeface="Arial Rounded MT Bold" panose="020F0704030504030204" pitchFamily="34" charset="0"/>
                <a:cs typeface="Arial" panose="020B0604020202020204" pitchFamily="34" charset="0"/>
              </a:rPr>
              <a:t>If you are having thoughts of suicide or if you are concerned about </a:t>
            </a:r>
            <a:r>
              <a:rPr lang="en-GB" sz="1100" dirty="0" smtClean="0">
                <a:latin typeface="Arial Rounded MT Bold" panose="020F0704030504030204" pitchFamily="34" charset="0"/>
                <a:cs typeface="Arial" panose="020B0604020202020204" pitchFamily="34" charset="0"/>
              </a:rPr>
              <a:t>someone</a:t>
            </a:r>
            <a:endParaRPr lang="en-GB" dirty="0">
              <a:latin typeface="Arial Rounded MT Bold" panose="020F0704030504030204" pitchFamily="34" charset="0"/>
              <a:cs typeface="Arial" panose="020B0604020202020204" pitchFamily="34" charset="0"/>
            </a:endParaRPr>
          </a:p>
        </p:txBody>
      </p:sp>
      <p:pic>
        <p:nvPicPr>
          <p:cNvPr id="10" name="Picture 9"/>
          <p:cNvPicPr>
            <a:picLocks noChangeAspect="1"/>
          </p:cNvPicPr>
          <p:nvPr/>
        </p:nvPicPr>
        <p:blipFill>
          <a:blip r:embed="rId4"/>
          <a:stretch>
            <a:fillRect/>
          </a:stretch>
        </p:blipFill>
        <p:spPr>
          <a:xfrm>
            <a:off x="171683" y="4005064"/>
            <a:ext cx="3158618" cy="2045860"/>
          </a:xfrm>
          <a:prstGeom prst="rect">
            <a:avLst/>
          </a:prstGeom>
        </p:spPr>
      </p:pic>
      <p:pic>
        <p:nvPicPr>
          <p:cNvPr id="11" name="Picture 10"/>
          <p:cNvPicPr>
            <a:picLocks noChangeAspect="1"/>
          </p:cNvPicPr>
          <p:nvPr/>
        </p:nvPicPr>
        <p:blipFill>
          <a:blip r:embed="rId5"/>
          <a:stretch>
            <a:fillRect/>
          </a:stretch>
        </p:blipFill>
        <p:spPr>
          <a:xfrm>
            <a:off x="5929841" y="2567917"/>
            <a:ext cx="3158618" cy="2045860"/>
          </a:xfrm>
          <a:prstGeom prst="rect">
            <a:avLst/>
          </a:prstGeom>
        </p:spPr>
      </p:pic>
    </p:spTree>
    <p:extLst>
      <p:ext uri="{BB962C8B-B14F-4D97-AF65-F5344CB8AC3E}">
        <p14:creationId xmlns:p14="http://schemas.microsoft.com/office/powerpoint/2010/main" val="22954199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alm Harm - manage the urge to self har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99592" y="1124744"/>
            <a:ext cx="7488832" cy="4018756"/>
          </a:xfrm>
          <a:prstGeom prst="rect">
            <a:avLst/>
          </a:prstGeom>
        </p:spPr>
      </p:pic>
    </p:spTree>
    <p:extLst>
      <p:ext uri="{BB962C8B-B14F-4D97-AF65-F5344CB8AC3E}">
        <p14:creationId xmlns:p14="http://schemas.microsoft.com/office/powerpoint/2010/main" val="7248817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052736"/>
            <a:ext cx="8640960" cy="861774"/>
          </a:xfrm>
          <a:prstGeom prst="rect">
            <a:avLst/>
          </a:prstGeom>
          <a:noFill/>
        </p:spPr>
        <p:txBody>
          <a:bodyPr wrap="square" rtlCol="0">
            <a:spAutoFit/>
          </a:bodyPr>
          <a:lstStyle/>
          <a:p>
            <a:pPr algn="ctr"/>
            <a:r>
              <a:rPr lang="en-GB" altLang="en-US" sz="3200" b="1" dirty="0">
                <a:latin typeface="Arial Rounded MT Bold" panose="020F0704030504030204" pitchFamily="34" charset="0"/>
                <a:cs typeface="Arial" panose="020B0604020202020204" pitchFamily="34" charset="0"/>
              </a:rPr>
              <a:t>Evidence of Self-Harm</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107504" y="2420888"/>
            <a:ext cx="8856984" cy="3816424"/>
          </a:xfrm>
          <a:prstGeom prst="rect">
            <a:avLst/>
          </a:prstGeom>
          <a:noFill/>
        </p:spPr>
        <p:txBody>
          <a:bodyPr wrap="square" rtlCol="0">
            <a:spAutoFit/>
          </a:bodyPr>
          <a:lstStyle/>
          <a:p>
            <a:endParaRPr lang="en-GB" dirty="0"/>
          </a:p>
        </p:txBody>
      </p:sp>
      <p:sp>
        <p:nvSpPr>
          <p:cNvPr id="4" name="Rectangle 3"/>
          <p:cNvSpPr/>
          <p:nvPr/>
        </p:nvSpPr>
        <p:spPr>
          <a:xfrm>
            <a:off x="1763688" y="1772816"/>
            <a:ext cx="5256583" cy="369332"/>
          </a:xfrm>
          <a:prstGeom prst="rect">
            <a:avLst/>
          </a:prstGeom>
        </p:spPr>
        <p:txBody>
          <a:bodyPr wrap="square">
            <a:spAutoFit/>
          </a:bodyPr>
          <a:lstStyle/>
          <a:p>
            <a:pPr algn="ctr">
              <a:spcBef>
                <a:spcPct val="0"/>
              </a:spcBef>
              <a:buNone/>
            </a:pPr>
            <a:r>
              <a:rPr lang="en-GB" altLang="en-US" b="1" u="sng" dirty="0">
                <a:latin typeface="Arial" panose="020B0604020202020204" pitchFamily="34" charset="0"/>
                <a:cs typeface="Arial" panose="020B0604020202020204" pitchFamily="34" charset="0"/>
              </a:rPr>
              <a:t>No Immediate Risk to Physical Health</a:t>
            </a:r>
          </a:p>
        </p:txBody>
      </p:sp>
      <p:sp>
        <p:nvSpPr>
          <p:cNvPr id="5" name="TextBox 4"/>
          <p:cNvSpPr txBox="1"/>
          <p:nvPr/>
        </p:nvSpPr>
        <p:spPr>
          <a:xfrm>
            <a:off x="611560" y="2204864"/>
            <a:ext cx="8136904" cy="3693319"/>
          </a:xfrm>
          <a:prstGeom prst="rect">
            <a:avLst/>
          </a:prstGeom>
          <a:noFill/>
        </p:spPr>
        <p:txBody>
          <a:bodyPr wrap="square" rtlCol="0">
            <a:spAutoFit/>
          </a:bodyPr>
          <a:lstStyle/>
          <a:p>
            <a:r>
              <a:rPr lang="en-GB" u="sng" dirty="0">
                <a:latin typeface="Arial" panose="020B0604020202020204" pitchFamily="34" charset="0"/>
                <a:cs typeface="Arial" panose="020B0604020202020204" pitchFamily="34" charset="0"/>
              </a:rPr>
              <a:t>All of the previous if appropriate</a:t>
            </a:r>
          </a:p>
          <a:p>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Refer to CAMHS Assessment &amp; Response Team (CART) for any information, advice and guidance needed 01925 </a:t>
            </a:r>
            <a:r>
              <a:rPr lang="en-GB" dirty="0" smtClean="0">
                <a:latin typeface="Arial" panose="020B0604020202020204" pitchFamily="34" charset="0"/>
                <a:cs typeface="Arial" panose="020B0604020202020204" pitchFamily="34" charset="0"/>
              </a:rPr>
              <a:t>579405</a:t>
            </a:r>
          </a:p>
          <a:p>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Child and Family contact and referral team ( icart) for any safeguarding concerns, advice and guidance 0151 511 7722</a:t>
            </a:r>
          </a:p>
          <a:p>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School Nursing Team, Any enquiries for school nursing support 0151 495 5018 or 01928 593 055</a:t>
            </a:r>
          </a:p>
          <a:p>
            <a:pPr algn="ctr"/>
            <a:endParaRPr lang="en-GB" b="1" dirty="0">
              <a:latin typeface="Arial" panose="020B0604020202020204" pitchFamily="34" charset="0"/>
              <a:cs typeface="Arial" panose="020B0604020202020204" pitchFamily="34" charset="0"/>
            </a:endParaRPr>
          </a:p>
          <a:p>
            <a:pPr algn="ctr"/>
            <a:r>
              <a:rPr lang="en-GB" b="1" dirty="0">
                <a:latin typeface="Arial" panose="020B0604020202020204" pitchFamily="34" charset="0"/>
                <a:cs typeface="Arial" panose="020B0604020202020204" pitchFamily="34" charset="0"/>
              </a:rPr>
              <a:t>Give information for KOOTH.COM to </a:t>
            </a:r>
            <a:r>
              <a:rPr lang="en-GB" b="1" u="sng" dirty="0">
                <a:latin typeface="Arial" panose="020B0604020202020204" pitchFamily="34" charset="0"/>
                <a:cs typeface="Arial" panose="020B0604020202020204" pitchFamily="34" charset="0"/>
              </a:rPr>
              <a:t>ALL</a:t>
            </a:r>
            <a:r>
              <a:rPr lang="en-GB" b="1" dirty="0">
                <a:latin typeface="Arial" panose="020B0604020202020204" pitchFamily="34" charset="0"/>
                <a:cs typeface="Arial" panose="020B0604020202020204" pitchFamily="34" charset="0"/>
              </a:rPr>
              <a:t> young people</a:t>
            </a:r>
          </a:p>
          <a:p>
            <a:endParaRPr lang="en-GB" dirty="0"/>
          </a:p>
        </p:txBody>
      </p:sp>
    </p:spTree>
    <p:extLst>
      <p:ext uri="{BB962C8B-B14F-4D97-AF65-F5344CB8AC3E}">
        <p14:creationId xmlns:p14="http://schemas.microsoft.com/office/powerpoint/2010/main" val="20150804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909683"/>
            <a:ext cx="8640960" cy="2462213"/>
          </a:xfrm>
          <a:prstGeom prst="rect">
            <a:avLst/>
          </a:prstGeom>
          <a:noFill/>
        </p:spPr>
        <p:txBody>
          <a:bodyPr wrap="square" rtlCol="0">
            <a:spAutoFit/>
          </a:bodyPr>
          <a:lstStyle/>
          <a:p>
            <a:pPr algn="ctr"/>
            <a:r>
              <a:rPr lang="en-GB" altLang="en-US" sz="3200" b="1" dirty="0">
                <a:latin typeface="Arial Rounded MT Bold" panose="020F0704030504030204" pitchFamily="34" charset="0"/>
                <a:cs typeface="Arial" panose="020B0604020202020204" pitchFamily="34" charset="0"/>
              </a:rPr>
              <a:t>Evidence of </a:t>
            </a:r>
            <a:r>
              <a:rPr lang="en-GB" altLang="en-US" sz="3200" b="1" dirty="0" smtClean="0">
                <a:latin typeface="Arial Rounded MT Bold" panose="020F0704030504030204" pitchFamily="34" charset="0"/>
                <a:cs typeface="Arial" panose="020B0604020202020204" pitchFamily="34" charset="0"/>
              </a:rPr>
              <a:t>Self-Harm</a:t>
            </a:r>
          </a:p>
          <a:p>
            <a:pPr algn="ctr"/>
            <a:endParaRPr lang="en-GB" altLang="en-US" sz="3200" b="1" u="sng" dirty="0">
              <a:latin typeface="Arial Rounded MT Bold" panose="020F0704030504030204" pitchFamily="34" charset="0"/>
              <a:cs typeface="Arial" panose="020B0604020202020204" pitchFamily="34" charset="0"/>
            </a:endParaRPr>
          </a:p>
          <a:p>
            <a:r>
              <a:rPr lang="en-GB" altLang="en-US" sz="2400" b="1" dirty="0">
                <a:latin typeface="Arial" panose="020B0604020202020204" pitchFamily="34" charset="0"/>
                <a:cs typeface="Arial" panose="020B0604020202020204" pitchFamily="34" charset="0"/>
              </a:rPr>
              <a:t>No Immediate Risk to Physical </a:t>
            </a:r>
            <a:r>
              <a:rPr lang="en-GB" altLang="en-US" sz="2400" b="1" dirty="0" smtClean="0">
                <a:latin typeface="Arial" panose="020B0604020202020204" pitchFamily="34" charset="0"/>
                <a:cs typeface="Arial" panose="020B0604020202020204" pitchFamily="34" charset="0"/>
              </a:rPr>
              <a:t>Health 		</a:t>
            </a:r>
            <a:r>
              <a:rPr lang="en-GB" sz="2400" b="1" dirty="0" smtClean="0">
                <a:latin typeface="Arial" panose="020B0604020202020204" pitchFamily="34" charset="0"/>
                <a:cs typeface="Arial" panose="020B0604020202020204" pitchFamily="34" charset="0"/>
              </a:rPr>
              <a:t>Distraction </a:t>
            </a:r>
            <a:r>
              <a:rPr lang="en-GB" sz="2400" b="1" dirty="0">
                <a:latin typeface="Arial" panose="020B0604020202020204" pitchFamily="34" charset="0"/>
                <a:cs typeface="Arial" panose="020B0604020202020204" pitchFamily="34" charset="0"/>
              </a:rPr>
              <a:t>Strategies</a:t>
            </a:r>
          </a:p>
          <a:p>
            <a:endParaRPr lang="en-GB" altLang="en-US" sz="2400" b="1" u="sng" dirty="0">
              <a:latin typeface="Arial" panose="020B0604020202020204" pitchFamily="34" charset="0"/>
              <a:cs typeface="Arial" panose="020B0604020202020204" pitchFamily="34" charset="0"/>
            </a:endParaRPr>
          </a:p>
          <a:p>
            <a:endParaRPr lang="en-GB" dirty="0"/>
          </a:p>
        </p:txBody>
      </p:sp>
      <p:pic>
        <p:nvPicPr>
          <p:cNvPr id="6"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79512" y="2690959"/>
            <a:ext cx="8640960" cy="4167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747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06002557"/>
              </p:ext>
            </p:extLst>
          </p:nvPr>
        </p:nvGraphicFramePr>
        <p:xfrm>
          <a:off x="395536" y="1412775"/>
          <a:ext cx="8208912" cy="5394960"/>
        </p:xfrm>
        <a:graphic>
          <a:graphicData uri="http://schemas.openxmlformats.org/drawingml/2006/table">
            <a:tbl>
              <a:tblPr firstRow="1" bandRow="1">
                <a:tableStyleId>{5940675A-B579-460E-94D1-54222C63F5DA}</a:tableStyleId>
              </a:tblPr>
              <a:tblGrid>
                <a:gridCol w="4178226">
                  <a:extLst>
                    <a:ext uri="{9D8B030D-6E8A-4147-A177-3AD203B41FA5}">
                      <a16:colId xmlns:a16="http://schemas.microsoft.com/office/drawing/2014/main" val="613340711"/>
                    </a:ext>
                  </a:extLst>
                </a:gridCol>
                <a:gridCol w="4030686">
                  <a:extLst>
                    <a:ext uri="{9D8B030D-6E8A-4147-A177-3AD203B41FA5}">
                      <a16:colId xmlns:a16="http://schemas.microsoft.com/office/drawing/2014/main" val="615458011"/>
                    </a:ext>
                  </a:extLst>
                </a:gridCol>
              </a:tblGrid>
              <a:tr h="2460477">
                <a:tc>
                  <a:txBody>
                    <a:bodyPr/>
                    <a:lstStyle/>
                    <a:p>
                      <a:r>
                        <a:rPr lang="en-US" b="1" dirty="0" smtClean="0">
                          <a:latin typeface="Arial" panose="020B0604020202020204" pitchFamily="34" charset="0"/>
                          <a:cs typeface="Arial" panose="020B0604020202020204" pitchFamily="34" charset="0"/>
                        </a:rPr>
                        <a:t>If</a:t>
                      </a:r>
                      <a:r>
                        <a:rPr lang="en-US" b="1" baseline="0" dirty="0" smtClean="0">
                          <a:latin typeface="Arial" panose="020B0604020202020204" pitchFamily="34" charset="0"/>
                          <a:cs typeface="Arial" panose="020B0604020202020204" pitchFamily="34" charset="0"/>
                        </a:rPr>
                        <a:t> you Self-harm to express pain and intense emotions you could:</a:t>
                      </a:r>
                    </a:p>
                    <a:p>
                      <a:r>
                        <a:rPr lang="en-US" baseline="0" dirty="0" smtClean="0">
                          <a:latin typeface="Arial" panose="020B0604020202020204" pitchFamily="34" charset="0"/>
                          <a:cs typeface="Arial" panose="020B0604020202020204" pitchFamily="34" charset="0"/>
                        </a:rPr>
                        <a:t>Paint, draw or scribble on a big piece of paper with red pen</a:t>
                      </a:r>
                    </a:p>
                    <a:p>
                      <a:r>
                        <a:rPr lang="en-US" baseline="0" dirty="0" smtClean="0">
                          <a:latin typeface="Arial" panose="020B0604020202020204" pitchFamily="34" charset="0"/>
                          <a:cs typeface="Arial" panose="020B0604020202020204" pitchFamily="34" charset="0"/>
                        </a:rPr>
                        <a:t>Start a journal in which expressers your feelings</a:t>
                      </a:r>
                    </a:p>
                    <a:p>
                      <a:r>
                        <a:rPr lang="en-US" baseline="0" dirty="0" smtClean="0">
                          <a:latin typeface="Arial" panose="020B0604020202020204" pitchFamily="34" charset="0"/>
                          <a:cs typeface="Arial" panose="020B0604020202020204" pitchFamily="34" charset="0"/>
                        </a:rPr>
                        <a:t>Write down any negative feelings and then rip the paper up</a:t>
                      </a:r>
                    </a:p>
                    <a:p>
                      <a:r>
                        <a:rPr lang="en-US" baseline="0" dirty="0" smtClean="0">
                          <a:latin typeface="Arial" panose="020B0604020202020204" pitchFamily="34" charset="0"/>
                          <a:cs typeface="Arial" panose="020B0604020202020204" pitchFamily="34" charset="0"/>
                        </a:rPr>
                        <a:t>Listen to music</a:t>
                      </a:r>
                      <a:endParaRPr lang="en-GB" dirty="0">
                        <a:latin typeface="Arial" panose="020B0604020202020204" pitchFamily="34" charset="0"/>
                        <a:cs typeface="Arial" panose="020B0604020202020204" pitchFamily="34" charset="0"/>
                      </a:endParaRPr>
                    </a:p>
                  </a:txBody>
                  <a:tcPr/>
                </a:tc>
                <a:tc>
                  <a:txBody>
                    <a:bodyPr/>
                    <a:lstStyle/>
                    <a:p>
                      <a:r>
                        <a:rPr lang="en-US" b="1" dirty="0" smtClean="0">
                          <a:latin typeface="Arial" panose="020B0604020202020204" pitchFamily="34" charset="0"/>
                          <a:cs typeface="Arial" panose="020B0604020202020204" pitchFamily="34" charset="0"/>
                        </a:rPr>
                        <a:t>If you Self-harm</a:t>
                      </a:r>
                      <a:r>
                        <a:rPr lang="en-US" b="1" baseline="0" dirty="0" smtClean="0">
                          <a:latin typeface="Arial" panose="020B0604020202020204" pitchFamily="34" charset="0"/>
                          <a:cs typeface="Arial" panose="020B0604020202020204" pitchFamily="34" charset="0"/>
                        </a:rPr>
                        <a:t> to calm and soothe yourself, you could:</a:t>
                      </a:r>
                    </a:p>
                    <a:p>
                      <a:r>
                        <a:rPr lang="en-US" baseline="0" dirty="0" smtClean="0">
                          <a:latin typeface="Arial" panose="020B0604020202020204" pitchFamily="34" charset="0"/>
                          <a:cs typeface="Arial" panose="020B0604020202020204" pitchFamily="34" charset="0"/>
                        </a:rPr>
                        <a:t>Take a bath or hot shower</a:t>
                      </a:r>
                    </a:p>
                    <a:p>
                      <a:r>
                        <a:rPr lang="en-US" baseline="0" dirty="0" smtClean="0">
                          <a:latin typeface="Arial" panose="020B0604020202020204" pitchFamily="34" charset="0"/>
                          <a:cs typeface="Arial" panose="020B0604020202020204" pitchFamily="34" charset="0"/>
                        </a:rPr>
                        <a:t>Pet or cuddle with a dog or cat</a:t>
                      </a:r>
                    </a:p>
                    <a:p>
                      <a:r>
                        <a:rPr lang="en-US" baseline="0" dirty="0" smtClean="0">
                          <a:latin typeface="Arial" panose="020B0604020202020204" pitchFamily="34" charset="0"/>
                          <a:cs typeface="Arial" panose="020B0604020202020204" pitchFamily="34" charset="0"/>
                        </a:rPr>
                        <a:t>Wrap yourself in a warm blanket</a:t>
                      </a:r>
                    </a:p>
                    <a:p>
                      <a:r>
                        <a:rPr lang="en-US" baseline="0" dirty="0" smtClean="0">
                          <a:latin typeface="Arial" panose="020B0604020202020204" pitchFamily="34" charset="0"/>
                          <a:cs typeface="Arial" panose="020B0604020202020204" pitchFamily="34" charset="0"/>
                        </a:rPr>
                        <a:t>Massage your neck, hands and feet</a:t>
                      </a:r>
                    </a:p>
                    <a:p>
                      <a:r>
                        <a:rPr lang="en-US" baseline="0" dirty="0" smtClean="0">
                          <a:latin typeface="Arial" panose="020B0604020202020204" pitchFamily="34" charset="0"/>
                          <a:cs typeface="Arial" panose="020B0604020202020204" pitchFamily="34" charset="0"/>
                        </a:rPr>
                        <a:t>Listen to calming music</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60113712"/>
                  </a:ext>
                </a:extLst>
              </a:tr>
              <a:tr h="2724100">
                <a:tc>
                  <a:txBody>
                    <a:bodyPr/>
                    <a:lstStyle/>
                    <a:p>
                      <a:r>
                        <a:rPr lang="en-US" b="1" dirty="0" smtClean="0">
                          <a:latin typeface="Arial" panose="020B0604020202020204" pitchFamily="34" charset="0"/>
                          <a:cs typeface="Arial" panose="020B0604020202020204" pitchFamily="34" charset="0"/>
                        </a:rPr>
                        <a:t>If you</a:t>
                      </a:r>
                      <a:r>
                        <a:rPr lang="en-US" b="1" baseline="0" dirty="0" smtClean="0">
                          <a:latin typeface="Arial" panose="020B0604020202020204" pitchFamily="34" charset="0"/>
                          <a:cs typeface="Arial" panose="020B0604020202020204" pitchFamily="34" charset="0"/>
                        </a:rPr>
                        <a:t> Self-harm to release tension or vent anger you could</a:t>
                      </a:r>
                    </a:p>
                    <a:p>
                      <a:r>
                        <a:rPr lang="en-US" baseline="0" dirty="0" smtClean="0">
                          <a:latin typeface="Arial" panose="020B0604020202020204" pitchFamily="34" charset="0"/>
                          <a:cs typeface="Arial" panose="020B0604020202020204" pitchFamily="34" charset="0"/>
                        </a:rPr>
                        <a:t>Exercise vigorously, run, dance, jump rope</a:t>
                      </a:r>
                    </a:p>
                    <a:p>
                      <a:r>
                        <a:rPr lang="en-US" baseline="0" dirty="0" smtClean="0">
                          <a:latin typeface="Arial" panose="020B0604020202020204" pitchFamily="34" charset="0"/>
                          <a:cs typeface="Arial" panose="020B0604020202020204" pitchFamily="34" charset="0"/>
                        </a:rPr>
                        <a:t>Punch a cushion or mattress or scream into your pillow</a:t>
                      </a:r>
                    </a:p>
                    <a:p>
                      <a:r>
                        <a:rPr lang="en-US" baseline="0" dirty="0" smtClean="0">
                          <a:latin typeface="Arial" panose="020B0604020202020204" pitchFamily="34" charset="0"/>
                          <a:cs typeface="Arial" panose="020B0604020202020204" pitchFamily="34" charset="0"/>
                        </a:rPr>
                        <a:t>Squeeze a stress ball</a:t>
                      </a:r>
                    </a:p>
                    <a:p>
                      <a:r>
                        <a:rPr lang="en-US" baseline="0" dirty="0" smtClean="0">
                          <a:latin typeface="Arial" panose="020B0604020202020204" pitchFamily="34" charset="0"/>
                          <a:cs typeface="Arial" panose="020B0604020202020204" pitchFamily="34" charset="0"/>
                        </a:rPr>
                        <a:t>Rip something up ( sheet of paper, a magazine</a:t>
                      </a:r>
                    </a:p>
                    <a:p>
                      <a:r>
                        <a:rPr lang="en-US" baseline="0" dirty="0" smtClean="0">
                          <a:latin typeface="Arial" panose="020B0604020202020204" pitchFamily="34" charset="0"/>
                          <a:cs typeface="Arial" panose="020B0604020202020204" pitchFamily="34" charset="0"/>
                        </a:rPr>
                        <a:t>Make some noise ( play an instrument)</a:t>
                      </a:r>
                      <a:endParaRPr lang="en-US" dirty="0" smtClean="0">
                        <a:latin typeface="Arial" panose="020B0604020202020204" pitchFamily="34" charset="0"/>
                        <a:cs typeface="Arial" panose="020B0604020202020204" pitchFamily="34" charset="0"/>
                      </a:endParaRPr>
                    </a:p>
                  </a:txBody>
                  <a:tcPr/>
                </a:tc>
                <a:tc>
                  <a:txBody>
                    <a:bodyPr/>
                    <a:lstStyle/>
                    <a:p>
                      <a:r>
                        <a:rPr lang="en-US" b="1" dirty="0" smtClean="0">
                          <a:latin typeface="Arial" panose="020B0604020202020204" pitchFamily="34" charset="0"/>
                          <a:cs typeface="Arial" panose="020B0604020202020204" pitchFamily="34" charset="0"/>
                        </a:rPr>
                        <a:t>If you Self-Harm you feel disconnected or numb you could</a:t>
                      </a:r>
                    </a:p>
                    <a:p>
                      <a:r>
                        <a:rPr lang="en-US" dirty="0" smtClean="0">
                          <a:latin typeface="Arial" panose="020B0604020202020204" pitchFamily="34" charset="0"/>
                          <a:cs typeface="Arial" panose="020B0604020202020204" pitchFamily="34" charset="0"/>
                        </a:rPr>
                        <a:t>Call a friend ( you don’t have to talk about self-harm)</a:t>
                      </a:r>
                    </a:p>
                    <a:p>
                      <a:r>
                        <a:rPr lang="en-US" dirty="0" smtClean="0">
                          <a:latin typeface="Arial" panose="020B0604020202020204" pitchFamily="34" charset="0"/>
                          <a:cs typeface="Arial" panose="020B0604020202020204" pitchFamily="34" charset="0"/>
                        </a:rPr>
                        <a:t>Take a cold shower</a:t>
                      </a:r>
                    </a:p>
                    <a:p>
                      <a:r>
                        <a:rPr lang="en-US" dirty="0" smtClean="0">
                          <a:latin typeface="Arial" panose="020B0604020202020204" pitchFamily="34" charset="0"/>
                          <a:cs typeface="Arial" panose="020B0604020202020204" pitchFamily="34" charset="0"/>
                        </a:rPr>
                        <a:t>Hold an ice cube </a:t>
                      </a:r>
                    </a:p>
                    <a:p>
                      <a:r>
                        <a:rPr lang="en-US" dirty="0" smtClean="0">
                          <a:latin typeface="Arial" panose="020B0604020202020204" pitchFamily="34" charset="0"/>
                          <a:cs typeface="Arial" panose="020B0604020202020204" pitchFamily="34" charset="0"/>
                        </a:rPr>
                        <a:t>Chew something with a very strong taste</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50047200"/>
                  </a:ext>
                </a:extLst>
              </a:tr>
            </a:tbl>
          </a:graphicData>
        </a:graphic>
      </p:graphicFrame>
      <p:sp>
        <p:nvSpPr>
          <p:cNvPr id="5" name="TextBox 4"/>
          <p:cNvSpPr txBox="1"/>
          <p:nvPr/>
        </p:nvSpPr>
        <p:spPr>
          <a:xfrm>
            <a:off x="6804248" y="6453336"/>
            <a:ext cx="2339752" cy="369332"/>
          </a:xfrm>
          <a:prstGeom prst="rect">
            <a:avLst/>
          </a:prstGeom>
          <a:noFill/>
        </p:spPr>
        <p:txBody>
          <a:bodyPr wrap="square" rtlCol="0">
            <a:spAutoFit/>
          </a:bodyPr>
          <a:lstStyle/>
          <a:p>
            <a:r>
              <a:rPr lang="en-US" dirty="0" smtClean="0"/>
              <a:t>Ref helpguide.org</a:t>
            </a:r>
            <a:endParaRPr lang="en-GB" dirty="0"/>
          </a:p>
        </p:txBody>
      </p:sp>
    </p:spTree>
    <p:extLst>
      <p:ext uri="{BB962C8B-B14F-4D97-AF65-F5344CB8AC3E}">
        <p14:creationId xmlns:p14="http://schemas.microsoft.com/office/powerpoint/2010/main" val="24125060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980728"/>
            <a:ext cx="8424936" cy="861774"/>
          </a:xfrm>
          <a:prstGeom prst="rect">
            <a:avLst/>
          </a:prstGeom>
          <a:noFill/>
        </p:spPr>
        <p:txBody>
          <a:bodyPr wrap="square" rtlCol="0">
            <a:spAutoFit/>
          </a:bodyPr>
          <a:lstStyle/>
          <a:p>
            <a:pPr algn="ctr"/>
            <a:r>
              <a:rPr lang="en-GB" altLang="en-US" sz="3200" b="1" dirty="0">
                <a:latin typeface="Arial Rounded MT Bold" panose="020F0704030504030204" pitchFamily="34" charset="0"/>
                <a:cs typeface="Arial" panose="020B0604020202020204" pitchFamily="34" charset="0"/>
              </a:rPr>
              <a:t>Urgent Medical Attention Required</a:t>
            </a:r>
          </a:p>
          <a:p>
            <a:endParaRPr lang="en-GB" dirty="0"/>
          </a:p>
        </p:txBody>
      </p:sp>
      <p:sp>
        <p:nvSpPr>
          <p:cNvPr id="3" name="TextBox 2"/>
          <p:cNvSpPr txBox="1"/>
          <p:nvPr/>
        </p:nvSpPr>
        <p:spPr>
          <a:xfrm>
            <a:off x="395536" y="2204864"/>
            <a:ext cx="8424936" cy="3077766"/>
          </a:xfrm>
          <a:prstGeom prst="rect">
            <a:avLst/>
          </a:prstGeom>
          <a:noFill/>
        </p:spPr>
        <p:txBody>
          <a:bodyPr wrap="square" rtlCol="0">
            <a:spAutoFit/>
          </a:bodyPr>
          <a:lstStyle/>
          <a:p>
            <a:pPr lvl="0" eaLnBrk="0" fontAlgn="base" hangingPunct="0">
              <a:spcAft>
                <a:spcPct val="0"/>
              </a:spcAft>
              <a:buNone/>
              <a:defRPr/>
            </a:pPr>
            <a:r>
              <a:rPr lang="en-GB" sz="2000" b="1" u="sng" dirty="0">
                <a:solidFill>
                  <a:srgbClr val="FF0000"/>
                </a:solidFill>
                <a:latin typeface="Arial" panose="020B0604020202020204" pitchFamily="34" charset="0"/>
                <a:cs typeface="Arial" panose="020B0604020202020204" pitchFamily="34" charset="0"/>
              </a:rPr>
              <a:t>If life is in danger contact emergency services immediately</a:t>
            </a:r>
            <a:r>
              <a:rPr lang="en-GB" sz="2000" b="1" u="sng" dirty="0" smtClean="0">
                <a:solidFill>
                  <a:srgbClr val="FF0000"/>
                </a:solidFill>
                <a:latin typeface="Arial" panose="020B0604020202020204" pitchFamily="34" charset="0"/>
                <a:cs typeface="Arial" panose="020B0604020202020204" pitchFamily="34" charset="0"/>
              </a:rPr>
              <a:t>!</a:t>
            </a:r>
          </a:p>
          <a:p>
            <a:pPr lvl="0" eaLnBrk="0" fontAlgn="base" hangingPunct="0">
              <a:spcAft>
                <a:spcPct val="0"/>
              </a:spcAft>
              <a:buNone/>
              <a:defRPr/>
            </a:pPr>
            <a:endParaRPr lang="en-GB" sz="2000" b="1" u="sng" dirty="0">
              <a:solidFill>
                <a:srgbClr val="FF0000"/>
              </a:solidFill>
              <a:latin typeface="Arial" panose="020B0604020202020204" pitchFamily="34" charset="0"/>
              <a:cs typeface="Arial" panose="020B0604020202020204" pitchFamily="34" charset="0"/>
            </a:endParaRPr>
          </a:p>
          <a:p>
            <a:pPr lvl="0" eaLnBrk="0" fontAlgn="base" hangingPunct="0">
              <a:spcAft>
                <a:spcPct val="0"/>
              </a:spcAft>
              <a:buNone/>
              <a:defRPr/>
            </a:pPr>
            <a:endParaRPr lang="en-GB" sz="1600" u="sng" dirty="0">
              <a:latin typeface="Arial" panose="020B0604020202020204" pitchFamily="34" charset="0"/>
              <a:cs typeface="Arial" panose="020B0604020202020204" pitchFamily="34" charset="0"/>
            </a:endParaRPr>
          </a:p>
          <a:p>
            <a:pPr marL="342900" indent="-342900" eaLnBrk="0" fontAlgn="base" hangingPunct="0">
              <a:spcAft>
                <a:spcPct val="0"/>
              </a:spcAft>
              <a:defRPr/>
            </a:pPr>
            <a:r>
              <a:rPr lang="en-GB" sz="2000" dirty="0">
                <a:latin typeface="Arial" panose="020B0604020202020204" pitchFamily="34" charset="0"/>
                <a:cs typeface="Arial" panose="020B0604020202020204" pitchFamily="34" charset="0"/>
              </a:rPr>
              <a:t>Emergency Help- 999, Urgent Care Centres, A&amp;E.</a:t>
            </a:r>
          </a:p>
          <a:p>
            <a:pPr marL="342900" indent="-342900" eaLnBrk="0" fontAlgn="base" hangingPunct="0">
              <a:spcAft>
                <a:spcPct val="0"/>
              </a:spcAft>
              <a:defRPr/>
            </a:pPr>
            <a:endParaRPr lang="en-GB" sz="2000" dirty="0">
              <a:latin typeface="Arial" panose="020B0604020202020204" pitchFamily="34" charset="0"/>
              <a:cs typeface="Arial" panose="020B0604020202020204" pitchFamily="34" charset="0"/>
            </a:endParaRPr>
          </a:p>
          <a:p>
            <a:pPr marL="342900" indent="-342900" eaLnBrk="0" fontAlgn="base" hangingPunct="0">
              <a:spcAft>
                <a:spcPct val="0"/>
              </a:spcAft>
              <a:defRPr/>
            </a:pPr>
            <a:r>
              <a:rPr lang="en-GB" sz="2000" dirty="0">
                <a:latin typeface="Arial" panose="020B0604020202020204" pitchFamily="34" charset="0"/>
                <a:cs typeface="Arial" panose="020B0604020202020204" pitchFamily="34" charset="0"/>
              </a:rPr>
              <a:t>CAMHS </a:t>
            </a:r>
            <a:r>
              <a:rPr lang="en-GB" sz="2000" dirty="0" smtClean="0">
                <a:latin typeface="Arial" panose="020B0604020202020204" pitchFamily="34" charset="0"/>
                <a:cs typeface="Arial" panose="020B0604020202020204" pitchFamily="34" charset="0"/>
              </a:rPr>
              <a:t>Response Team: Manage all front door emergency assessments</a:t>
            </a:r>
          </a:p>
          <a:p>
            <a:pPr marL="342900" indent="-342900" eaLnBrk="0" fontAlgn="base" hangingPunct="0">
              <a:spcAft>
                <a:spcPct val="0"/>
              </a:spcAft>
              <a:defRPr/>
            </a:pPr>
            <a:r>
              <a:rPr lang="en-US" sz="2000" dirty="0" smtClean="0">
                <a:latin typeface="Arial" panose="020B0604020202020204" pitchFamily="34" charset="0"/>
                <a:cs typeface="Arial" panose="020B0604020202020204" pitchFamily="34" charset="0"/>
              </a:rPr>
              <a:t>01744627618  9am-9pm </a:t>
            </a:r>
            <a:endParaRPr lang="en-GB" sz="2000" dirty="0">
              <a:latin typeface="Arial" panose="020B0604020202020204" pitchFamily="34" charset="0"/>
              <a:cs typeface="Arial" panose="020B0604020202020204" pitchFamily="34" charset="0"/>
            </a:endParaRPr>
          </a:p>
          <a:p>
            <a:pPr marL="342900" indent="-342900" eaLnBrk="0" fontAlgn="base" hangingPunct="0">
              <a:spcAft>
                <a:spcPct val="0"/>
              </a:spcAft>
              <a:defRPr/>
            </a:pPr>
            <a:endParaRPr lang="en-GB" sz="2000" dirty="0">
              <a:latin typeface="Arial" panose="020B0604020202020204" pitchFamily="34" charset="0"/>
              <a:cs typeface="Arial" panose="020B0604020202020204" pitchFamily="34" charset="0"/>
            </a:endParaRPr>
          </a:p>
          <a:p>
            <a:r>
              <a:rPr lang="en-GB" b="1" dirty="0" smtClean="0">
                <a:latin typeface="Arial" panose="020B0604020202020204" pitchFamily="34" charset="0"/>
                <a:cs typeface="Arial" panose="020B0604020202020204" pitchFamily="34" charset="0"/>
              </a:rPr>
              <a:t>Crisis </a:t>
            </a:r>
            <a:r>
              <a:rPr lang="en-GB" b="1" dirty="0">
                <a:latin typeface="Arial" panose="020B0604020202020204" pitchFamily="34" charset="0"/>
                <a:cs typeface="Arial" panose="020B0604020202020204" pitchFamily="34" charset="0"/>
              </a:rPr>
              <a:t>line on 0800 051 1508 </a:t>
            </a:r>
            <a:r>
              <a:rPr lang="en-GB" b="1" dirty="0" smtClean="0">
                <a:latin typeface="Arial" panose="020B0604020202020204" pitchFamily="34" charset="0"/>
                <a:cs typeface="Arial" panose="020B0604020202020204" pitchFamily="34" charset="0"/>
              </a:rPr>
              <a:t>– If young person in Mental Health Crisis</a:t>
            </a:r>
            <a:endParaRPr lang="en-GB" altLang="en-US" b="1"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8223339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052736"/>
            <a:ext cx="8640960" cy="861774"/>
          </a:xfrm>
          <a:prstGeom prst="rect">
            <a:avLst/>
          </a:prstGeom>
          <a:noFill/>
        </p:spPr>
        <p:txBody>
          <a:bodyPr wrap="square" rtlCol="0">
            <a:spAutoFit/>
          </a:bodyPr>
          <a:lstStyle/>
          <a:p>
            <a:pPr algn="ctr"/>
            <a:r>
              <a:rPr lang="en-GB" altLang="en-US" sz="3200" b="1" dirty="0">
                <a:latin typeface="Arial Rounded MT Bold" panose="020F0704030504030204" pitchFamily="34" charset="0"/>
                <a:cs typeface="Arial" panose="020B0604020202020204" pitchFamily="34" charset="0"/>
              </a:rPr>
              <a:t>Useful Websites</a:t>
            </a:r>
          </a:p>
          <a:p>
            <a:endParaRPr lang="en-GB" dirty="0"/>
          </a:p>
        </p:txBody>
      </p:sp>
      <p:sp>
        <p:nvSpPr>
          <p:cNvPr id="3" name="TextBox 2"/>
          <p:cNvSpPr txBox="1"/>
          <p:nvPr/>
        </p:nvSpPr>
        <p:spPr>
          <a:xfrm>
            <a:off x="791072" y="2348880"/>
            <a:ext cx="8352928" cy="3385542"/>
          </a:xfrm>
          <a:prstGeom prst="rect">
            <a:avLst/>
          </a:prstGeom>
          <a:noFill/>
        </p:spPr>
        <p:txBody>
          <a:bodyPr wrap="square" rtlCol="0">
            <a:spAutoFit/>
          </a:bodyPr>
          <a:lstStyle/>
          <a:p>
            <a:pPr marL="457200" indent="-457200">
              <a:buFont typeface="Arial" panose="020B0604020202020204" pitchFamily="34" charset="0"/>
              <a:buChar char="•"/>
              <a:defRPr/>
            </a:pPr>
            <a:r>
              <a:rPr lang="en-GB" sz="2800" u="sng" dirty="0">
                <a:latin typeface="Arial" panose="020B0604020202020204" pitchFamily="34" charset="0"/>
                <a:cs typeface="Arial" panose="020B0604020202020204" pitchFamily="34" charset="0"/>
                <a:hlinkClick r:id="rId3"/>
              </a:rPr>
              <a:t>www.selfharm.co.uk</a:t>
            </a:r>
            <a:r>
              <a:rPr lang="en-GB" sz="2800" u="sng" dirty="0">
                <a:latin typeface="Arial" panose="020B0604020202020204" pitchFamily="34" charset="0"/>
                <a:cs typeface="Arial" panose="020B0604020202020204" pitchFamily="34" charset="0"/>
              </a:rPr>
              <a:t>	</a:t>
            </a:r>
          </a:p>
          <a:p>
            <a:pPr marL="457200" indent="-457200">
              <a:buFont typeface="Arial" panose="020B0604020202020204" pitchFamily="34" charset="0"/>
              <a:buChar char="•"/>
              <a:defRPr/>
            </a:pPr>
            <a:r>
              <a:rPr lang="en-GB" sz="2800" u="sng" dirty="0">
                <a:latin typeface="Arial" panose="020B0604020202020204" pitchFamily="34" charset="0"/>
                <a:cs typeface="Arial" panose="020B0604020202020204" pitchFamily="34" charset="0"/>
                <a:hlinkClick r:id="rId4"/>
              </a:rPr>
              <a:t>www.harmless.org.uk</a:t>
            </a:r>
            <a:endParaRPr lang="en-GB" sz="2800" u="sng"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GB" sz="2800" u="sng" dirty="0">
                <a:latin typeface="Arial" panose="020B0604020202020204" pitchFamily="34" charset="0"/>
                <a:cs typeface="Arial" panose="020B0604020202020204" pitchFamily="34" charset="0"/>
                <a:hlinkClick r:id="rId5"/>
              </a:rPr>
              <a:t>www.thesite.org/mental-health/</a:t>
            </a:r>
            <a:endParaRPr lang="en-GB" sz="2800" u="sng"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GB" sz="2800" u="sng" dirty="0">
                <a:latin typeface="Arial" panose="020B0604020202020204" pitchFamily="34" charset="0"/>
                <a:cs typeface="Arial" panose="020B0604020202020204" pitchFamily="34" charset="0"/>
                <a:hlinkClick r:id="rId6"/>
              </a:rPr>
              <a:t>www.live-lifewell.net/</a:t>
            </a:r>
            <a:endParaRPr lang="en-GB" sz="2800" u="sng"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GB" sz="2800" dirty="0">
                <a:latin typeface="Arial" panose="020B0604020202020204" pitchFamily="34" charset="0"/>
                <a:cs typeface="Arial" panose="020B0604020202020204" pitchFamily="34" charset="0"/>
                <a:hlinkClick r:id="rId7"/>
              </a:rPr>
              <a:t>www.papyrus-support.com</a:t>
            </a: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GB" sz="2800" dirty="0">
                <a:latin typeface="Arial" panose="020B0604020202020204" pitchFamily="34" charset="0"/>
                <a:cs typeface="Arial" panose="020B0604020202020204" pitchFamily="34" charset="0"/>
                <a:hlinkClick r:id="rId8"/>
              </a:rPr>
              <a:t>www.minded.org.uk/</a:t>
            </a: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GB" sz="2800" u="sng" dirty="0">
                <a:latin typeface="Arial" panose="020B0604020202020204" pitchFamily="34" charset="0"/>
                <a:cs typeface="Arial" panose="020B0604020202020204" pitchFamily="34" charset="0"/>
                <a:hlinkClick r:id="rId9"/>
              </a:rPr>
              <a:t>https://web.ntw.nhs.uk/selfhelp/</a:t>
            </a:r>
            <a:endParaRPr lang="en-GB" sz="28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4545813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980728"/>
            <a:ext cx="8712968" cy="861774"/>
          </a:xfrm>
          <a:prstGeom prst="rect">
            <a:avLst/>
          </a:prstGeom>
          <a:noFill/>
        </p:spPr>
        <p:txBody>
          <a:bodyPr wrap="square" rtlCol="0">
            <a:spAutoFit/>
          </a:bodyPr>
          <a:lstStyle/>
          <a:p>
            <a:pPr algn="ctr"/>
            <a:r>
              <a:rPr lang="en-GB" sz="3200" b="1" dirty="0">
                <a:latin typeface="Arial Rounded MT Bold" panose="020F0704030504030204" pitchFamily="34" charset="0"/>
              </a:rPr>
              <a:t>Self Help Support</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683568" y="2420888"/>
            <a:ext cx="7632848" cy="2416046"/>
          </a:xfrm>
          <a:prstGeom prst="rect">
            <a:avLst/>
          </a:prstGeom>
          <a:noFill/>
        </p:spPr>
        <p:txBody>
          <a:bodyPr wrap="square" rtlCol="0">
            <a:spAutoFit/>
          </a:bodyPr>
          <a:lstStyle/>
          <a:p>
            <a:pPr>
              <a:buNone/>
              <a:defRPr/>
            </a:pPr>
            <a:r>
              <a:rPr lang="en-GB" sz="2000" b="1" u="sng" dirty="0">
                <a:latin typeface="Arial" panose="020B0604020202020204" pitchFamily="34" charset="0"/>
                <a:cs typeface="Arial" panose="020B0604020202020204" pitchFamily="34" charset="0"/>
              </a:rPr>
              <a:t>Books on prescription, we would recommend</a:t>
            </a:r>
            <a:r>
              <a:rPr lang="en-GB" sz="2000" dirty="0">
                <a:latin typeface="Arial" panose="020B0604020202020204" pitchFamily="34" charset="0"/>
                <a:cs typeface="Arial" panose="020B0604020202020204" pitchFamily="34" charset="0"/>
              </a:rPr>
              <a:t>:</a:t>
            </a:r>
          </a:p>
          <a:p>
            <a:pPr>
              <a:buNone/>
              <a:defRPr/>
            </a:pPr>
            <a:endParaRPr lang="en-GB"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The Truth about Self-Harm, </a:t>
            </a:r>
            <a:r>
              <a:rPr lang="en-GB" i="1" dirty="0">
                <a:latin typeface="Arial" panose="020B0604020202020204" pitchFamily="34" charset="0"/>
                <a:cs typeface="Arial" panose="020B0604020202020204" pitchFamily="34" charset="0"/>
              </a:rPr>
              <a:t>Celia Richardson</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Am I depressed and what can I do about it? </a:t>
            </a:r>
            <a:r>
              <a:rPr lang="en-GB" i="1" dirty="0">
                <a:latin typeface="Arial" panose="020B0604020202020204" pitchFamily="34" charset="0"/>
                <a:cs typeface="Arial" panose="020B0604020202020204" pitchFamily="34" charset="0"/>
              </a:rPr>
              <a:t>Shirley Reynolds</a:t>
            </a: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My Anxious Mind, </a:t>
            </a:r>
            <a:r>
              <a:rPr lang="en-GB" i="1" dirty="0">
                <a:latin typeface="Arial" panose="020B0604020202020204" pitchFamily="34" charset="0"/>
                <a:cs typeface="Arial" panose="020B0604020202020204" pitchFamily="34" charset="0"/>
              </a:rPr>
              <a:t>Michael </a:t>
            </a:r>
            <a:r>
              <a:rPr lang="en-GB" i="1" dirty="0" smtClean="0">
                <a:latin typeface="Arial" panose="020B0604020202020204" pitchFamily="34" charset="0"/>
                <a:cs typeface="Arial" panose="020B0604020202020204" pitchFamily="34" charset="0"/>
              </a:rPr>
              <a:t>Tompkins</a:t>
            </a:r>
          </a:p>
          <a:p>
            <a:pPr marL="342900" indent="-342900">
              <a:buFont typeface="Arial" panose="020B0604020202020204" pitchFamily="34" charset="0"/>
              <a:buChar char="•"/>
              <a:defRPr/>
            </a:pPr>
            <a:r>
              <a:rPr lang="en-GB" dirty="0" smtClean="0">
                <a:latin typeface="Arial" panose="020B0604020202020204" pitchFamily="34" charset="0"/>
                <a:cs typeface="Arial" panose="020B0604020202020204" pitchFamily="34" charset="0"/>
              </a:rPr>
              <a:t>Coping with Self-harm A guide for parents and carers ( will email this out)</a:t>
            </a:r>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endParaRPr lang="en-GB" sz="9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0377475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908720"/>
            <a:ext cx="8496944" cy="861774"/>
          </a:xfrm>
          <a:prstGeom prst="rect">
            <a:avLst/>
          </a:prstGeom>
          <a:noFill/>
        </p:spPr>
        <p:txBody>
          <a:bodyPr wrap="square" rtlCol="0">
            <a:spAutoFit/>
          </a:bodyPr>
          <a:lstStyle/>
          <a:p>
            <a:pPr algn="ctr"/>
            <a:r>
              <a:rPr lang="en-GB" altLang="en-US" sz="3200" dirty="0">
                <a:latin typeface="Arial Rounded MT Bold" panose="020F0704030504030204" pitchFamily="34" charset="0"/>
                <a:cs typeface="Arial" panose="020B0604020202020204" pitchFamily="34" charset="0"/>
              </a:rPr>
              <a:t>Additional Training</a:t>
            </a:r>
          </a:p>
          <a:p>
            <a:endParaRPr lang="en-GB" dirty="0"/>
          </a:p>
        </p:txBody>
      </p:sp>
      <p:sp>
        <p:nvSpPr>
          <p:cNvPr id="3" name="TextBox 2"/>
          <p:cNvSpPr txBox="1"/>
          <p:nvPr/>
        </p:nvSpPr>
        <p:spPr>
          <a:xfrm>
            <a:off x="251520" y="1988840"/>
            <a:ext cx="8496944" cy="3077766"/>
          </a:xfrm>
          <a:prstGeom prst="rect">
            <a:avLst/>
          </a:prstGeom>
          <a:noFill/>
        </p:spPr>
        <p:txBody>
          <a:bodyPr wrap="square" rtlCol="0">
            <a:spAutoFit/>
          </a:bodyPr>
          <a:lstStyle/>
          <a:p>
            <a:pPr marL="342900" indent="-342900" algn="just">
              <a:defRPr/>
            </a:pPr>
            <a:r>
              <a:rPr lang="en-GB" altLang="en-US" b="1" dirty="0" smtClean="0">
                <a:solidFill>
                  <a:srgbClr val="000000"/>
                </a:solidFill>
                <a:latin typeface="Arial" panose="020B0604020202020204" pitchFamily="34" charset="0"/>
                <a:cs typeface="Arial" panose="020B0604020202020204" pitchFamily="34" charset="0"/>
              </a:rPr>
              <a:t>Children &amp; Young Peoples Suicide </a:t>
            </a:r>
            <a:r>
              <a:rPr lang="en-GB" altLang="en-US" b="1" dirty="0">
                <a:solidFill>
                  <a:srgbClr val="000000"/>
                </a:solidFill>
                <a:latin typeface="Arial" panose="020B0604020202020204" pitchFamily="34" charset="0"/>
                <a:cs typeface="Arial" panose="020B0604020202020204" pitchFamily="34" charset="0"/>
              </a:rPr>
              <a:t>Prevention </a:t>
            </a:r>
            <a:r>
              <a:rPr lang="en-GB" altLang="en-US" b="1" dirty="0" smtClean="0">
                <a:solidFill>
                  <a:srgbClr val="000000"/>
                </a:solidFill>
                <a:latin typeface="Arial" panose="020B0604020202020204" pitchFamily="34" charset="0"/>
                <a:cs typeface="Arial" panose="020B0604020202020204" pitchFamily="34" charset="0"/>
              </a:rPr>
              <a:t>Training</a:t>
            </a:r>
            <a:endParaRPr lang="en-GB" altLang="en-US" dirty="0">
              <a:solidFill>
                <a:srgbClr val="000000"/>
              </a:solidFill>
              <a:latin typeface="Arial" panose="020B0604020202020204" pitchFamily="34" charset="0"/>
              <a:cs typeface="Arial" panose="020B0604020202020204" pitchFamily="34" charset="0"/>
            </a:endParaRPr>
          </a:p>
          <a:p>
            <a:pPr algn="just">
              <a:buNone/>
              <a:defRPr/>
            </a:pPr>
            <a:r>
              <a:rPr lang="en-GB" altLang="en-US" dirty="0">
                <a:solidFill>
                  <a:srgbClr val="000000"/>
                </a:solidFill>
                <a:latin typeface="Arial" panose="020B0604020202020204" pitchFamily="34" charset="0"/>
                <a:cs typeface="Arial" panose="020B0604020202020204" pitchFamily="34" charset="0"/>
              </a:rPr>
              <a:t>Designed to increase your skills, knowledge and confidence to have conversations about suicide. Approx. 2hrs.</a:t>
            </a:r>
          </a:p>
          <a:p>
            <a:pPr algn="just">
              <a:buNone/>
              <a:defRPr/>
            </a:pPr>
            <a:endParaRPr lang="en-GB" altLang="en-US" dirty="0" smtClean="0">
              <a:solidFill>
                <a:srgbClr val="000000"/>
              </a:solidFill>
              <a:latin typeface="Arial" panose="020B0604020202020204" pitchFamily="34" charset="0"/>
              <a:cs typeface="Arial" panose="020B0604020202020204" pitchFamily="34" charset="0"/>
            </a:endParaRPr>
          </a:p>
          <a:p>
            <a:pPr algn="just">
              <a:buNone/>
              <a:defRPr/>
            </a:pPr>
            <a:endParaRPr lang="en-GB" altLang="en-US" dirty="0">
              <a:solidFill>
                <a:srgbClr val="000000"/>
              </a:solidFill>
              <a:latin typeface="Arial" panose="020B0604020202020204" pitchFamily="34" charset="0"/>
              <a:cs typeface="Arial" panose="020B0604020202020204" pitchFamily="34" charset="0"/>
            </a:endParaRPr>
          </a:p>
          <a:p>
            <a:pPr algn="just">
              <a:buNone/>
              <a:defRPr/>
            </a:pPr>
            <a:endParaRPr lang="en-GB" altLang="en-US" dirty="0">
              <a:solidFill>
                <a:srgbClr val="000000"/>
              </a:solidFill>
              <a:latin typeface="Arial" panose="020B0604020202020204" pitchFamily="34" charset="0"/>
              <a:cs typeface="Arial" panose="020B0604020202020204" pitchFamily="34" charset="0"/>
            </a:endParaRPr>
          </a:p>
          <a:p>
            <a:pPr marL="342900" indent="-342900" algn="just">
              <a:defRPr/>
            </a:pPr>
            <a:r>
              <a:rPr lang="en-GB" altLang="en-US" b="1" dirty="0">
                <a:solidFill>
                  <a:srgbClr val="000000"/>
                </a:solidFill>
                <a:latin typeface="Arial" panose="020B0604020202020204" pitchFamily="34" charset="0"/>
                <a:cs typeface="Arial" panose="020B0604020202020204" pitchFamily="34" charset="0"/>
              </a:rPr>
              <a:t>Mental Health Awareness for anyone working with CYP</a:t>
            </a:r>
          </a:p>
          <a:p>
            <a:pPr algn="just">
              <a:buNone/>
              <a:defRPr/>
            </a:pPr>
            <a:r>
              <a:rPr lang="en-GB" altLang="en-US" dirty="0">
                <a:solidFill>
                  <a:srgbClr val="000000"/>
                </a:solidFill>
                <a:latin typeface="Arial" panose="020B0604020202020204" pitchFamily="34" charset="0"/>
                <a:cs typeface="Arial" panose="020B0604020202020204" pitchFamily="34" charset="0"/>
              </a:rPr>
              <a:t>Designed to increase your skills, knowledge and confidence to have conversations about Mental Health. Approx. 2hrs.</a:t>
            </a:r>
          </a:p>
          <a:p>
            <a:pPr algn="just">
              <a:buNone/>
              <a:defRPr/>
            </a:pPr>
            <a:endParaRPr lang="en-GB" altLang="en-US" sz="1400" dirty="0">
              <a:solidFill>
                <a:srgbClr val="000000"/>
              </a:solidFill>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2619941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052736"/>
            <a:ext cx="8280920" cy="861774"/>
          </a:xfrm>
          <a:prstGeom prst="rect">
            <a:avLst/>
          </a:prstGeom>
          <a:noFill/>
        </p:spPr>
        <p:txBody>
          <a:bodyPr wrap="square" rtlCol="0">
            <a:spAutoFit/>
          </a:bodyPr>
          <a:lstStyle/>
          <a:p>
            <a:pPr algn="ctr"/>
            <a:r>
              <a:rPr lang="en-GB" altLang="en-US" sz="3200" dirty="0">
                <a:latin typeface="Arial Rounded MT Bold" panose="020F0704030504030204" pitchFamily="34" charset="0"/>
                <a:cs typeface="Arial" panose="020B0604020202020204" pitchFamily="34" charset="0"/>
              </a:rPr>
              <a:t>Mental Health Hubs</a:t>
            </a:r>
          </a:p>
          <a:p>
            <a:endParaRPr lang="en-GB" dirty="0"/>
          </a:p>
        </p:txBody>
      </p:sp>
      <p:sp>
        <p:nvSpPr>
          <p:cNvPr id="3" name="TextBox 2"/>
          <p:cNvSpPr txBox="1"/>
          <p:nvPr/>
        </p:nvSpPr>
        <p:spPr>
          <a:xfrm>
            <a:off x="683568" y="1914510"/>
            <a:ext cx="8064896" cy="5851667"/>
          </a:xfrm>
          <a:prstGeom prst="rect">
            <a:avLst/>
          </a:prstGeom>
          <a:noFill/>
        </p:spPr>
        <p:txBody>
          <a:bodyPr wrap="square" rtlCol="0">
            <a:spAutoFit/>
          </a:bodyPr>
          <a:lstStyle/>
          <a:p>
            <a:pPr>
              <a:buNone/>
            </a:pPr>
            <a:r>
              <a:rPr lang="en-GB" sz="2000" dirty="0">
                <a:latin typeface="Arial" panose="020B0604020202020204" pitchFamily="34" charset="0"/>
                <a:cs typeface="Arial" panose="020B0604020202020204" pitchFamily="34" charset="0"/>
              </a:rPr>
              <a:t>The Aim of the Hubs is to give the public a direct link to the many different services out there who can provide you with help and support to manage your mental health. If you have a mental health issue, don’t be afraid to talk about it, come along and speak to those who can help</a:t>
            </a:r>
            <a:r>
              <a:rPr lang="en-GB" sz="2000" dirty="0"/>
              <a:t>.  </a:t>
            </a:r>
          </a:p>
          <a:p>
            <a:pPr>
              <a:buNone/>
            </a:pPr>
            <a:endParaRPr lang="en-GB" sz="1000" dirty="0"/>
          </a:p>
          <a:p>
            <a:pPr marL="342900" indent="-342900">
              <a:buFont typeface="Arial" panose="020B0604020202020204" pitchFamily="34" charset="0"/>
              <a:buChar char="•"/>
            </a:pPr>
            <a:r>
              <a:rPr lang="en-GB" b="1" dirty="0">
                <a:latin typeface="Arial Rounded MT Bold" panose="020F0704030504030204" pitchFamily="34" charset="0"/>
                <a:cs typeface="Arial" panose="020B0604020202020204" pitchFamily="34" charset="0"/>
              </a:rPr>
              <a:t>Runcorn Shopping City </a:t>
            </a:r>
            <a:r>
              <a:rPr lang="en-GB" b="1" dirty="0">
                <a:latin typeface="Arial" panose="020B0604020202020204" pitchFamily="34" charset="0"/>
                <a:cs typeface="Arial" panose="020B0604020202020204" pitchFamily="34" charset="0"/>
              </a:rPr>
              <a:t>(Main Square) </a:t>
            </a:r>
          </a:p>
          <a:p>
            <a:pPr marL="1657350" lvl="3" indent="-285750">
              <a:buFont typeface="Arial" panose="020B0604020202020204" pitchFamily="34" charset="0"/>
              <a:buChar char="•"/>
            </a:pPr>
            <a:r>
              <a:rPr lang="en-GB" b="1" dirty="0">
                <a:latin typeface="Arial" panose="020B0604020202020204" pitchFamily="34" charset="0"/>
                <a:cs typeface="Arial" panose="020B0604020202020204" pitchFamily="34" charset="0"/>
              </a:rPr>
              <a:t>	-1st Thursday of every month 9am -2pm</a:t>
            </a:r>
            <a:r>
              <a:rPr lang="en-GB" b="1" dirty="0" smtClean="0">
                <a:latin typeface="Arial" panose="020B0604020202020204" pitchFamily="34" charset="0"/>
                <a:cs typeface="Arial" panose="020B0604020202020204" pitchFamily="34" charset="0"/>
              </a:rPr>
              <a:t>*</a:t>
            </a:r>
          </a:p>
          <a:p>
            <a:pPr marL="1657350" lvl="3" indent="-285750">
              <a:buFont typeface="Arial" panose="020B0604020202020204" pitchFamily="34" charset="0"/>
              <a:buChar char="•"/>
            </a:pPr>
            <a:endParaRPr lang="en-GB"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b="1" dirty="0" err="1">
                <a:latin typeface="Arial Rounded MT Bold" panose="020F0704030504030204" pitchFamily="34" charset="0"/>
                <a:cs typeface="Arial" panose="020B0604020202020204" pitchFamily="34" charset="0"/>
              </a:rPr>
              <a:t>Greenoaks</a:t>
            </a:r>
            <a:r>
              <a:rPr lang="en-GB" b="1" dirty="0">
                <a:latin typeface="Arial Rounded MT Bold" panose="020F0704030504030204" pitchFamily="34" charset="0"/>
                <a:cs typeface="Arial" panose="020B0604020202020204" pitchFamily="34" charset="0"/>
              </a:rPr>
              <a:t> Shopping Centre Widnes (mobile stall, not a shop unit)</a:t>
            </a:r>
          </a:p>
          <a:p>
            <a:r>
              <a:rPr lang="en-GB" b="1" dirty="0">
                <a:latin typeface="Arial Rounded MT Bold" panose="020F0704030504030204" pitchFamily="34" charset="0"/>
                <a:cs typeface="Arial" panose="020B0604020202020204" pitchFamily="34" charset="0"/>
              </a:rPr>
              <a:t>		- 3rd Wednesday of every month 9am – 2pm*</a:t>
            </a:r>
          </a:p>
          <a:p>
            <a:pPr marL="1657350" lvl="3" indent="-285750">
              <a:buFont typeface="Arial" panose="020B0604020202020204" pitchFamily="34" charset="0"/>
              <a:buChar char="•"/>
            </a:pPr>
            <a:endParaRPr lang="en-GB"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b="1" dirty="0" err="1" smtClean="0">
                <a:latin typeface="Arial" panose="020B0604020202020204" pitchFamily="34" charset="0"/>
                <a:cs typeface="Arial" panose="020B0604020202020204" pitchFamily="34" charset="0"/>
              </a:rPr>
              <a:t>Headzup</a:t>
            </a:r>
            <a:r>
              <a:rPr lang="en-GB" b="1" dirty="0" smtClean="0">
                <a:latin typeface="Arial" panose="020B0604020202020204" pitchFamily="34" charset="0"/>
                <a:cs typeface="Arial" panose="020B0604020202020204" pitchFamily="34" charset="0"/>
              </a:rPr>
              <a:t> Halton Every Wednesday from 2:30-4:30 at the Hub </a:t>
            </a:r>
            <a:r>
              <a:rPr lang="en-GB" b="1" dirty="0" err="1" smtClean="0">
                <a:latin typeface="Arial" panose="020B0604020202020204" pitchFamily="34" charset="0"/>
                <a:cs typeface="Arial" panose="020B0604020202020204" pitchFamily="34" charset="0"/>
              </a:rPr>
              <a:t>Grangeway</a:t>
            </a:r>
            <a:r>
              <a:rPr lang="en-GB" b="1" dirty="0" smtClean="0">
                <a:latin typeface="Arial" panose="020B0604020202020204" pitchFamily="34" charset="0"/>
                <a:cs typeface="Arial" panose="020B0604020202020204" pitchFamily="34" charset="0"/>
              </a:rPr>
              <a:t> Runcorn and Friday Kingsway Library 2:30-4:30</a:t>
            </a:r>
            <a:endParaRPr lang="en-GB" b="1" dirty="0">
              <a:latin typeface="Arial" panose="020B0604020202020204" pitchFamily="34" charset="0"/>
              <a:cs typeface="Arial" panose="020B0604020202020204" pitchFamily="34" charset="0"/>
            </a:endParaRPr>
          </a:p>
          <a:p>
            <a:pPr>
              <a:buNone/>
            </a:pPr>
            <a:endParaRPr lang="en-GB" dirty="0">
              <a:latin typeface="Arial" panose="020B0604020202020204" pitchFamily="34" charset="0"/>
              <a:cs typeface="Arial" panose="020B0604020202020204" pitchFamily="34" charset="0"/>
            </a:endParaRPr>
          </a:p>
          <a:p>
            <a:pPr>
              <a:buNone/>
            </a:pPr>
            <a:r>
              <a:rPr lang="en-GB" dirty="0">
                <a:latin typeface="Arial Rounded MT Bold" panose="020F0704030504030204" pitchFamily="34" charset="0"/>
              </a:rPr>
              <a:t>Come along to the Mental Health Hubs and see what local support services are available in Halton.</a:t>
            </a:r>
          </a:p>
          <a:p>
            <a:pPr>
              <a:buNone/>
            </a:pPr>
            <a:endParaRPr lang="en-GB" sz="800" dirty="0"/>
          </a:p>
          <a:p>
            <a:pPr algn="ctr">
              <a:lnSpc>
                <a:spcPct val="114000"/>
              </a:lnSpc>
              <a:spcBef>
                <a:spcPts val="0"/>
              </a:spcBef>
              <a:spcAft>
                <a:spcPts val="1000"/>
              </a:spcAft>
              <a:buNone/>
            </a:pPr>
            <a:r>
              <a:rPr lang="en-GB" sz="2800" b="1" kern="1400" dirty="0">
                <a:solidFill>
                  <a:srgbClr val="0070C0"/>
                </a:solidFill>
                <a:latin typeface="Arial Rounded MT Bold" panose="020F0704030504030204" pitchFamily="34" charset="0"/>
              </a:rPr>
              <a:t>Your Mental Health Matters</a:t>
            </a:r>
            <a:endParaRPr lang="en-GB" sz="2800" kern="1400" dirty="0">
              <a:solidFill>
                <a:srgbClr val="000000"/>
              </a:solidFill>
              <a:latin typeface="Arial Rounded MT Bold" panose="020F0704030504030204" pitchFamily="34" charset="0"/>
            </a:endParaRPr>
          </a:p>
          <a:p>
            <a:endParaRPr lang="en-GB" dirty="0"/>
          </a:p>
        </p:txBody>
      </p:sp>
    </p:spTree>
    <p:extLst>
      <p:ext uri="{BB962C8B-B14F-4D97-AF65-F5344CB8AC3E}">
        <p14:creationId xmlns:p14="http://schemas.microsoft.com/office/powerpoint/2010/main" val="3793286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568" y="1196752"/>
            <a:ext cx="7416824" cy="707886"/>
          </a:xfrm>
          <a:prstGeom prst="rect">
            <a:avLst/>
          </a:prstGeom>
          <a:noFill/>
        </p:spPr>
        <p:txBody>
          <a:bodyPr wrap="square" rtlCol="0">
            <a:spAutoFit/>
          </a:bodyPr>
          <a:lstStyle/>
          <a:p>
            <a:pPr algn="ctr"/>
            <a:r>
              <a:rPr lang="en-GB" sz="4000" dirty="0" smtClean="0">
                <a:latin typeface="Arial Rounded MT Bold" panose="020F0704030504030204" pitchFamily="34" charset="0"/>
              </a:rPr>
              <a:t>Defining Self-harm</a:t>
            </a:r>
            <a:endParaRPr lang="en-GB" sz="4000" dirty="0">
              <a:latin typeface="Arial Rounded MT Bold" panose="020F0704030504030204" pitchFamily="34" charset="0"/>
            </a:endParaRPr>
          </a:p>
        </p:txBody>
      </p:sp>
      <p:sp>
        <p:nvSpPr>
          <p:cNvPr id="6" name="TextBox 5"/>
          <p:cNvSpPr txBox="1"/>
          <p:nvPr/>
        </p:nvSpPr>
        <p:spPr>
          <a:xfrm>
            <a:off x="827584" y="2564904"/>
            <a:ext cx="7704856" cy="1754326"/>
          </a:xfrm>
          <a:prstGeom prst="rect">
            <a:avLst/>
          </a:prstGeom>
          <a:noFill/>
        </p:spPr>
        <p:txBody>
          <a:bodyPr wrap="square" rtlCol="0">
            <a:spAutoFit/>
          </a:bodyPr>
          <a:lstStyle/>
          <a:p>
            <a:endParaRPr lang="en-GB" dirty="0" smtClean="0"/>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How would you define Self harm?</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What are some of the ways in which people self-harm</a:t>
            </a:r>
          </a:p>
        </p:txBody>
      </p:sp>
    </p:spTree>
    <p:extLst>
      <p:ext uri="{BB962C8B-B14F-4D97-AF65-F5344CB8AC3E}">
        <p14:creationId xmlns:p14="http://schemas.microsoft.com/office/powerpoint/2010/main" val="10316011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980728"/>
            <a:ext cx="7992888" cy="923330"/>
          </a:xfrm>
          <a:prstGeom prst="rect">
            <a:avLst/>
          </a:prstGeom>
          <a:noFill/>
        </p:spPr>
        <p:txBody>
          <a:bodyPr wrap="square" rtlCol="0">
            <a:spAutoFit/>
          </a:bodyPr>
          <a:lstStyle/>
          <a:p>
            <a:pPr algn="ctr"/>
            <a:r>
              <a:rPr lang="en-GB" sz="3600" b="1" dirty="0">
                <a:latin typeface="Arial Rounded MT Bold" panose="020F0704030504030204" pitchFamily="34" charset="0"/>
              </a:rPr>
              <a:t>Any Questions?</a:t>
            </a:r>
            <a:endParaRPr lang="en-GB" altLang="en-US" sz="3600" b="1" u="sng" dirty="0">
              <a:latin typeface="Arial Rounded MT Bold" panose="020F07040305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425805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6375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980728"/>
            <a:ext cx="7920880" cy="861774"/>
          </a:xfrm>
          <a:prstGeom prst="rect">
            <a:avLst/>
          </a:prstGeom>
          <a:noFill/>
        </p:spPr>
        <p:txBody>
          <a:bodyPr wrap="square" rtlCol="0">
            <a:spAutoFit/>
          </a:bodyPr>
          <a:lstStyle/>
          <a:p>
            <a:pPr algn="ctr"/>
            <a:r>
              <a:rPr lang="en-GB" sz="3200" dirty="0">
                <a:latin typeface="Arial Rounded MT Bold" panose="020F0704030504030204" pitchFamily="34" charset="0"/>
              </a:rPr>
              <a:t>What is Self-Harm?</a:t>
            </a:r>
            <a:endParaRPr lang="en-GB" altLang="en-US" sz="3200"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251520" y="2132856"/>
            <a:ext cx="8640960" cy="2416046"/>
          </a:xfrm>
          <a:prstGeom prst="rect">
            <a:avLst/>
          </a:prstGeom>
          <a:noFill/>
        </p:spPr>
        <p:txBody>
          <a:bodyPr wrap="square" rtlCol="0">
            <a:spAutoFit/>
          </a:bodyPr>
          <a:lstStyle/>
          <a:p>
            <a:pPr marL="342900" indent="-342900">
              <a:buFont typeface="Arial" panose="020B0604020202020204" pitchFamily="34" charset="0"/>
              <a:buChar char="•"/>
              <a:defRPr/>
            </a:pPr>
            <a:r>
              <a:rPr lang="en-US" dirty="0" smtClean="0">
                <a:latin typeface="Arial" panose="020B0604020202020204" pitchFamily="34" charset="0"/>
                <a:cs typeface="Arial" panose="020B0604020202020204" pitchFamily="34" charset="0"/>
              </a:rPr>
              <a:t>NICE defines self-harm as  “ any act of self-poisoning or self-injury carried out by a person” NICE state that self-harm is an expression of personal distress, not an illness and there are many varied reasons for a person to harm him or herself ( NICE 2004)</a:t>
            </a:r>
          </a:p>
          <a:p>
            <a:pPr marL="342900" indent="-342900">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a:buNone/>
              <a:defRPr/>
            </a:pPr>
            <a:endParaRPr lang="en-GB" sz="7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Self-Harm most frequently takes the form of cutting, burning, non-lethal overdoses or inserting objects into your </a:t>
            </a:r>
            <a:r>
              <a:rPr lang="en-GB" dirty="0" smtClean="0">
                <a:latin typeface="Arial" panose="020B0604020202020204" pitchFamily="34" charset="0"/>
                <a:cs typeface="Arial" panose="020B0604020202020204" pitchFamily="34" charset="0"/>
              </a:rPr>
              <a:t>body, hair pulling and excessive risk taking.</a:t>
            </a:r>
            <a:endParaRPr lang="en-GB" dirty="0"/>
          </a:p>
        </p:txBody>
      </p:sp>
    </p:spTree>
    <p:extLst>
      <p:ext uri="{BB962C8B-B14F-4D97-AF65-F5344CB8AC3E}">
        <p14:creationId xmlns:p14="http://schemas.microsoft.com/office/powerpoint/2010/main" val="2583257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980728"/>
            <a:ext cx="8064896" cy="861774"/>
          </a:xfrm>
          <a:prstGeom prst="rect">
            <a:avLst/>
          </a:prstGeom>
          <a:noFill/>
        </p:spPr>
        <p:txBody>
          <a:bodyPr wrap="square" rtlCol="0">
            <a:spAutoFit/>
          </a:bodyPr>
          <a:lstStyle/>
          <a:p>
            <a:pPr algn="ctr"/>
            <a:r>
              <a:rPr lang="en-GB" sz="3200" dirty="0">
                <a:latin typeface="Arial Rounded MT Bold" panose="020F0704030504030204" pitchFamily="34" charset="0"/>
              </a:rPr>
              <a:t>What is Self-Harm?</a:t>
            </a:r>
            <a:endParaRPr lang="en-GB" altLang="en-US" sz="3200"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539552" y="2204864"/>
            <a:ext cx="8136904" cy="286232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Young people who self-harm do so because they have no other way of coping with problems and emotional distress in their lives </a:t>
            </a:r>
            <a:r>
              <a:rPr lang="mr-IN" dirty="0">
                <a:latin typeface="Arial" panose="020B0604020202020204" pitchFamily="34" charset="0"/>
              </a:rPr>
              <a:t>…</a:t>
            </a:r>
            <a:r>
              <a:rPr lang="en-GB" dirty="0">
                <a:latin typeface="Arial" panose="020B0604020202020204" pitchFamily="34" charset="0"/>
                <a:cs typeface="Arial" panose="020B0604020202020204" pitchFamily="34" charset="0"/>
              </a:rPr>
              <a:t> It provides only temporary relief and does not deal with the underlying issues</a:t>
            </a:r>
            <a:r>
              <a:rPr lang="en-GB" dirty="0" smtClean="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411357" y="3210798"/>
            <a:ext cx="1997968" cy="2827977"/>
          </a:xfrm>
          <a:prstGeom prst="rect">
            <a:avLst/>
          </a:prstGeom>
        </p:spPr>
      </p:pic>
      <p:sp>
        <p:nvSpPr>
          <p:cNvPr id="5" name="TextBox 4"/>
          <p:cNvSpPr txBox="1"/>
          <p:nvPr/>
        </p:nvSpPr>
        <p:spPr>
          <a:xfrm>
            <a:off x="251520" y="6165304"/>
            <a:ext cx="7272808" cy="660181"/>
          </a:xfrm>
          <a:prstGeom prst="rect">
            <a:avLst/>
          </a:prstGeom>
          <a:noFill/>
        </p:spPr>
        <p:txBody>
          <a:bodyPr wrap="square" rtlCol="0">
            <a:spAutoFit/>
          </a:bodyPr>
          <a:lstStyle/>
          <a:p>
            <a:pPr>
              <a:lnSpc>
                <a:spcPct val="90000"/>
              </a:lnSpc>
            </a:pPr>
            <a:r>
              <a:rPr lang="en-GB" sz="1050" dirty="0">
                <a:solidFill>
                  <a:srgbClr val="002060"/>
                </a:solidFill>
                <a:latin typeface="Arial" panose="020B0604020202020204" pitchFamily="34" charset="0"/>
                <a:cs typeface="Arial" panose="020B0604020202020204" pitchFamily="34" charset="0"/>
              </a:rPr>
              <a:t>Truth Hurts, Mental Health Foundation (2006) </a:t>
            </a:r>
          </a:p>
          <a:p>
            <a:pPr>
              <a:lnSpc>
                <a:spcPct val="90000"/>
              </a:lnSpc>
            </a:pPr>
            <a:r>
              <a:rPr lang="en-GB" sz="1050" b="1" dirty="0">
                <a:latin typeface="Arial" panose="020B0604020202020204" pitchFamily="34" charset="0"/>
                <a:cs typeface="Arial" panose="020B0604020202020204" pitchFamily="34" charset="0"/>
                <a:hlinkClick r:id="rId4"/>
              </a:rPr>
              <a:t>http://www.mentalhealth.org.uk/publications/truth-hurts-report1/</a:t>
            </a:r>
            <a:r>
              <a:rPr lang="en-GB" sz="1050" b="1" dirty="0">
                <a:latin typeface="Arial" panose="020B0604020202020204" pitchFamily="34" charset="0"/>
                <a:cs typeface="Arial" panose="020B0604020202020204" pitchFamily="34" charset="0"/>
              </a:rPr>
              <a:t> </a:t>
            </a:r>
          </a:p>
          <a:p>
            <a:endParaRPr lang="en-GB" dirty="0"/>
          </a:p>
        </p:txBody>
      </p:sp>
    </p:spTree>
    <p:extLst>
      <p:ext uri="{BB962C8B-B14F-4D97-AF65-F5344CB8AC3E}">
        <p14:creationId xmlns:p14="http://schemas.microsoft.com/office/powerpoint/2010/main" val="861809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980728"/>
            <a:ext cx="7920880" cy="861774"/>
          </a:xfrm>
          <a:prstGeom prst="rect">
            <a:avLst/>
          </a:prstGeom>
          <a:noFill/>
        </p:spPr>
        <p:txBody>
          <a:bodyPr wrap="square" rtlCol="0">
            <a:spAutoFit/>
          </a:bodyPr>
          <a:lstStyle/>
          <a:p>
            <a:pPr algn="ctr"/>
            <a:r>
              <a:rPr lang="en-GB" altLang="en-US" sz="3200" b="1" dirty="0">
                <a:latin typeface="Arial Rounded MT Bold" panose="020F0704030504030204" pitchFamily="34" charset="0"/>
              </a:rPr>
              <a:t>True or False?</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395536" y="2060849"/>
            <a:ext cx="8424936" cy="4524315"/>
          </a:xfrm>
          <a:prstGeom prst="rect">
            <a:avLst/>
          </a:prstGeom>
          <a:noFill/>
        </p:spPr>
        <p:txBody>
          <a:bodyPr wrap="square" rtlCol="0">
            <a:spAutoFit/>
          </a:bodyPr>
          <a:lstStyle/>
          <a:p>
            <a:pPr>
              <a:defRPr/>
            </a:pPr>
            <a:r>
              <a:rPr lang="en-GB" dirty="0">
                <a:latin typeface="Arial" panose="020B0604020202020204" pitchFamily="34" charset="0"/>
                <a:cs typeface="Arial" panose="020B0604020202020204" pitchFamily="34" charset="0"/>
              </a:rPr>
              <a:t>Self-Harm is attention </a:t>
            </a:r>
            <a:r>
              <a:rPr lang="en-GB" dirty="0" smtClean="0">
                <a:latin typeface="Arial" panose="020B0604020202020204" pitchFamily="34" charset="0"/>
                <a:cs typeface="Arial" panose="020B0604020202020204" pitchFamily="34" charset="0"/>
              </a:rPr>
              <a:t>seeking</a:t>
            </a:r>
          </a:p>
          <a:p>
            <a:pPr>
              <a:defRPr/>
            </a:pPr>
            <a:r>
              <a:rPr lang="en-GB" b="1" dirty="0">
                <a:solidFill>
                  <a:srgbClr val="00B050"/>
                </a:solidFill>
                <a:latin typeface="Arial" panose="020B0604020202020204" pitchFamily="34" charset="0"/>
                <a:cs typeface="Arial" panose="020B0604020202020204" pitchFamily="34" charset="0"/>
              </a:rPr>
              <a:t>	</a:t>
            </a:r>
            <a:r>
              <a:rPr lang="en-GB" b="1" dirty="0" smtClean="0">
                <a:solidFill>
                  <a:srgbClr val="00B050"/>
                </a:solidFill>
                <a:latin typeface="Arial" panose="020B0604020202020204" pitchFamily="34" charset="0"/>
                <a:cs typeface="Arial" panose="020B0604020202020204" pitchFamily="34" charset="0"/>
              </a:rPr>
              <a:t>			True/False</a:t>
            </a:r>
            <a:endParaRPr lang="en-GB" b="1" dirty="0">
              <a:solidFill>
                <a:srgbClr val="00B050"/>
              </a:solidFill>
              <a:latin typeface="Arial" panose="020B0604020202020204" pitchFamily="34" charset="0"/>
              <a:cs typeface="Arial" panose="020B0604020202020204" pitchFamily="34" charset="0"/>
            </a:endParaRPr>
          </a:p>
          <a:p>
            <a:pPr algn="ctr">
              <a:buNone/>
              <a:defRPr/>
            </a:pPr>
            <a:r>
              <a:rPr lang="en-GB" dirty="0">
                <a:latin typeface="Arial" panose="020B0604020202020204" pitchFamily="34" charset="0"/>
                <a:cs typeface="Arial" panose="020B0604020202020204" pitchFamily="34" charset="0"/>
                <a:sym typeface="Wingdings"/>
              </a:rPr>
              <a:t>      </a:t>
            </a:r>
            <a:r>
              <a:rPr lang="en-GB" dirty="0">
                <a:solidFill>
                  <a:srgbClr val="00B050"/>
                </a:solidFill>
                <a:latin typeface="Arial" panose="020B0604020202020204" pitchFamily="34" charset="0"/>
                <a:cs typeface="Arial" panose="020B0604020202020204" pitchFamily="34" charset="0"/>
                <a:sym typeface="Wingdings"/>
              </a:rPr>
              <a:t></a:t>
            </a:r>
            <a:endParaRPr lang="en-GB" b="1" dirty="0">
              <a:solidFill>
                <a:srgbClr val="00B050"/>
              </a:solidFill>
              <a:latin typeface="Arial" panose="020B0604020202020204" pitchFamily="34" charset="0"/>
              <a:cs typeface="Arial" panose="020B0604020202020204" pitchFamily="34" charset="0"/>
            </a:endParaRPr>
          </a:p>
          <a:p>
            <a:pPr>
              <a:defRPr/>
            </a:pPr>
            <a:endParaRPr lang="en-GB" dirty="0" smtClean="0">
              <a:latin typeface="Arial" panose="020B0604020202020204" pitchFamily="34" charset="0"/>
              <a:cs typeface="Arial" panose="020B0604020202020204" pitchFamily="34" charset="0"/>
            </a:endParaRPr>
          </a:p>
          <a:p>
            <a:pPr>
              <a:defRPr/>
            </a:pPr>
            <a:r>
              <a:rPr lang="en-GB" dirty="0" smtClean="0">
                <a:latin typeface="Arial" panose="020B0604020202020204" pitchFamily="34" charset="0"/>
                <a:cs typeface="Arial" panose="020B0604020202020204" pitchFamily="34" charset="0"/>
              </a:rPr>
              <a:t>People </a:t>
            </a:r>
            <a:r>
              <a:rPr lang="en-GB" dirty="0">
                <a:latin typeface="Arial" panose="020B0604020202020204" pitchFamily="34" charset="0"/>
                <a:cs typeface="Arial" panose="020B0604020202020204" pitchFamily="34" charset="0"/>
              </a:rPr>
              <a:t>who self-harm could stop if they wanted to</a:t>
            </a:r>
            <a:endParaRPr lang="en-GB" b="1" dirty="0">
              <a:solidFill>
                <a:srgbClr val="FF0000"/>
              </a:solidFill>
              <a:latin typeface="Arial" panose="020B0604020202020204" pitchFamily="34" charset="0"/>
              <a:cs typeface="Arial" panose="020B0604020202020204" pitchFamily="34" charset="0"/>
            </a:endParaRPr>
          </a:p>
          <a:p>
            <a:pPr algn="ctr">
              <a:buNone/>
              <a:defRPr/>
            </a:pPr>
            <a:r>
              <a:rPr lang="en-GB" b="1" dirty="0" smtClean="0">
                <a:solidFill>
                  <a:srgbClr val="00B050"/>
                </a:solidFill>
                <a:latin typeface="Arial" panose="020B0604020202020204" pitchFamily="34" charset="0"/>
                <a:cs typeface="Arial" panose="020B0604020202020204" pitchFamily="34" charset="0"/>
              </a:rPr>
              <a:t>True/False</a:t>
            </a:r>
            <a:endParaRPr lang="en-GB" b="1" dirty="0">
              <a:solidFill>
                <a:srgbClr val="00B050"/>
              </a:solidFill>
              <a:latin typeface="Arial" panose="020B0604020202020204" pitchFamily="34" charset="0"/>
              <a:cs typeface="Arial" panose="020B0604020202020204" pitchFamily="34" charset="0"/>
            </a:endParaRPr>
          </a:p>
          <a:p>
            <a:pPr algn="ctr">
              <a:buNone/>
              <a:defRPr/>
            </a:pPr>
            <a:r>
              <a:rPr lang="en-GB" dirty="0">
                <a:latin typeface="Arial" panose="020B0604020202020204" pitchFamily="34" charset="0"/>
                <a:cs typeface="Arial" panose="020B0604020202020204" pitchFamily="34" charset="0"/>
                <a:sym typeface="Wingdings"/>
              </a:rPr>
              <a:t>      </a:t>
            </a:r>
            <a:r>
              <a:rPr lang="en-GB" dirty="0">
                <a:solidFill>
                  <a:srgbClr val="00B050"/>
                </a:solidFill>
                <a:latin typeface="Arial" panose="020B0604020202020204" pitchFamily="34" charset="0"/>
                <a:cs typeface="Arial" panose="020B0604020202020204" pitchFamily="34" charset="0"/>
                <a:sym typeface="Wingdings"/>
              </a:rPr>
              <a:t></a:t>
            </a:r>
            <a:endParaRPr lang="en-GB" b="1" dirty="0">
              <a:solidFill>
                <a:srgbClr val="00B050"/>
              </a:solidFill>
              <a:latin typeface="Arial" panose="020B0604020202020204" pitchFamily="34" charset="0"/>
              <a:cs typeface="Arial" panose="020B0604020202020204" pitchFamily="34" charset="0"/>
            </a:endParaRPr>
          </a:p>
          <a:p>
            <a:pPr>
              <a:defRPr/>
            </a:pPr>
            <a:endParaRPr lang="en-GB" dirty="0" smtClean="0">
              <a:latin typeface="Arial" panose="020B0604020202020204" pitchFamily="34" charset="0"/>
              <a:cs typeface="Arial" panose="020B0604020202020204" pitchFamily="34" charset="0"/>
            </a:endParaRPr>
          </a:p>
          <a:p>
            <a:pPr>
              <a:defRPr/>
            </a:pPr>
            <a:r>
              <a:rPr lang="en-GB" dirty="0" smtClean="0">
                <a:latin typeface="Arial" panose="020B0604020202020204" pitchFamily="34" charset="0"/>
                <a:cs typeface="Arial" panose="020B0604020202020204" pitchFamily="34" charset="0"/>
              </a:rPr>
              <a:t>It’s </a:t>
            </a:r>
            <a:r>
              <a:rPr lang="en-GB" dirty="0">
                <a:latin typeface="Arial" panose="020B0604020202020204" pitchFamily="34" charset="0"/>
                <a:cs typeface="Arial" panose="020B0604020202020204" pitchFamily="34" charset="0"/>
              </a:rPr>
              <a:t>only a teenage thing- you will grow out of it          					          </a:t>
            </a:r>
            <a:r>
              <a:rPr lang="en-GB" dirty="0" smtClean="0">
                <a:latin typeface="Arial" panose="020B0604020202020204" pitchFamily="34" charset="0"/>
                <a:cs typeface="Arial" panose="020B0604020202020204" pitchFamily="34" charset="0"/>
              </a:rPr>
              <a:t>			</a:t>
            </a:r>
            <a:r>
              <a:rPr lang="en-GB" b="1" dirty="0" smtClean="0">
                <a:solidFill>
                  <a:srgbClr val="00B050"/>
                </a:solidFill>
                <a:latin typeface="Arial" panose="020B0604020202020204" pitchFamily="34" charset="0"/>
                <a:cs typeface="Arial" panose="020B0604020202020204" pitchFamily="34" charset="0"/>
              </a:rPr>
              <a:t>True/False</a:t>
            </a:r>
            <a:endParaRPr lang="en-GB" b="1" dirty="0">
              <a:solidFill>
                <a:srgbClr val="00B050"/>
              </a:solidFill>
              <a:latin typeface="Arial" panose="020B0604020202020204" pitchFamily="34" charset="0"/>
              <a:cs typeface="Arial" panose="020B0604020202020204" pitchFamily="34" charset="0"/>
            </a:endParaRPr>
          </a:p>
          <a:p>
            <a:pPr>
              <a:buNone/>
              <a:defRPr/>
            </a:pPr>
            <a:r>
              <a:rPr lang="en-GB" dirty="0">
                <a:latin typeface="Arial" panose="020B0604020202020204" pitchFamily="34" charset="0"/>
                <a:cs typeface="Arial" panose="020B0604020202020204" pitchFamily="34" charset="0"/>
                <a:sym typeface="Wingdings"/>
              </a:rPr>
              <a:t>				       </a:t>
            </a:r>
            <a:r>
              <a:rPr lang="en-GB" dirty="0" smtClean="0">
                <a:latin typeface="Arial" panose="020B0604020202020204" pitchFamily="34" charset="0"/>
                <a:cs typeface="Arial" panose="020B0604020202020204" pitchFamily="34" charset="0"/>
                <a:sym typeface="Wingdings"/>
              </a:rPr>
              <a:t>  </a:t>
            </a:r>
            <a:r>
              <a:rPr lang="en-GB" dirty="0" smtClean="0">
                <a:solidFill>
                  <a:srgbClr val="00B050"/>
                </a:solidFill>
                <a:latin typeface="Arial" panose="020B0604020202020204" pitchFamily="34" charset="0"/>
                <a:cs typeface="Arial" panose="020B0604020202020204" pitchFamily="34" charset="0"/>
                <a:sym typeface="Wingdings"/>
              </a:rPr>
              <a:t></a:t>
            </a:r>
            <a:endParaRPr lang="en-GB" b="1" dirty="0">
              <a:solidFill>
                <a:srgbClr val="00B050"/>
              </a:solidFill>
              <a:latin typeface="Arial" panose="020B0604020202020204" pitchFamily="34" charset="0"/>
              <a:cs typeface="Arial" panose="020B0604020202020204" pitchFamily="34" charset="0"/>
            </a:endParaRPr>
          </a:p>
          <a:p>
            <a:pPr>
              <a:defRPr/>
            </a:pPr>
            <a:endParaRPr lang="en-GB" dirty="0" smtClean="0">
              <a:latin typeface="Arial" panose="020B0604020202020204" pitchFamily="34" charset="0"/>
              <a:cs typeface="Arial" panose="020B0604020202020204" pitchFamily="34" charset="0"/>
            </a:endParaRPr>
          </a:p>
          <a:p>
            <a:pPr>
              <a:defRPr/>
            </a:pPr>
            <a:r>
              <a:rPr lang="en-GB" dirty="0" smtClean="0">
                <a:latin typeface="Arial" panose="020B0604020202020204" pitchFamily="34" charset="0"/>
                <a:cs typeface="Arial" panose="020B0604020202020204" pitchFamily="34" charset="0"/>
              </a:rPr>
              <a:t>People </a:t>
            </a:r>
            <a:r>
              <a:rPr lang="en-GB" dirty="0">
                <a:latin typeface="Arial" panose="020B0604020202020204" pitchFamily="34" charset="0"/>
                <a:cs typeface="Arial" panose="020B0604020202020204" pitchFamily="34" charset="0"/>
              </a:rPr>
              <a:t>who self-harm are always suicidal </a:t>
            </a:r>
          </a:p>
          <a:p>
            <a:pPr algn="ctr">
              <a:buNone/>
              <a:defRPr/>
            </a:pPr>
            <a:r>
              <a:rPr lang="en-GB" b="1" dirty="0">
                <a:solidFill>
                  <a:srgbClr val="00B050"/>
                </a:solidFill>
                <a:latin typeface="Arial" panose="020B0604020202020204" pitchFamily="34" charset="0"/>
                <a:cs typeface="Arial" panose="020B0604020202020204" pitchFamily="34" charset="0"/>
              </a:rPr>
              <a:t>True/False</a:t>
            </a:r>
          </a:p>
          <a:p>
            <a:pPr>
              <a:buNone/>
              <a:defRPr/>
            </a:pPr>
            <a:r>
              <a:rPr lang="en-GB" dirty="0">
                <a:latin typeface="Arial" panose="020B0604020202020204" pitchFamily="34" charset="0"/>
                <a:cs typeface="Arial" panose="020B0604020202020204" pitchFamily="34" charset="0"/>
                <a:sym typeface="Wingdings"/>
              </a:rPr>
              <a:t>				       </a:t>
            </a:r>
            <a:r>
              <a:rPr lang="en-GB" dirty="0">
                <a:solidFill>
                  <a:srgbClr val="00B050"/>
                </a:solidFill>
                <a:latin typeface="Arial" panose="020B0604020202020204" pitchFamily="34" charset="0"/>
                <a:cs typeface="Arial" panose="020B0604020202020204" pitchFamily="34" charset="0"/>
                <a:sym typeface="Wingdings"/>
              </a:rPr>
              <a:t></a:t>
            </a:r>
            <a:endParaRPr lang="en-GB" dirty="0">
              <a:solidFill>
                <a:srgbClr val="00B050"/>
              </a:solidFill>
            </a:endParaRPr>
          </a:p>
          <a:p>
            <a:endParaRPr lang="en-GB" dirty="0"/>
          </a:p>
        </p:txBody>
      </p:sp>
    </p:spTree>
    <p:extLst>
      <p:ext uri="{BB962C8B-B14F-4D97-AF65-F5344CB8AC3E}">
        <p14:creationId xmlns:p14="http://schemas.microsoft.com/office/powerpoint/2010/main" val="56202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elf-harm - SP Training">
            <a:extLst>
              <a:ext uri="{FF2B5EF4-FFF2-40B4-BE49-F238E27FC236}">
                <a16:creationId xmlns:a16="http://schemas.microsoft.com/office/drawing/2014/main" id="{C3166C40-51A4-4F8C-9739-A206DE67391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899592" y="1052736"/>
            <a:ext cx="7056784" cy="5256583"/>
          </a:xfrm>
          <a:prstGeom prst="rect">
            <a:avLst/>
          </a:prstGeom>
          <a:noFill/>
        </p:spPr>
      </p:pic>
    </p:spTree>
    <p:extLst>
      <p:ext uri="{BB962C8B-B14F-4D97-AF65-F5344CB8AC3E}">
        <p14:creationId xmlns:p14="http://schemas.microsoft.com/office/powerpoint/2010/main" val="2898476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980728"/>
            <a:ext cx="8712968" cy="861774"/>
          </a:xfrm>
          <a:prstGeom prst="rect">
            <a:avLst/>
          </a:prstGeom>
          <a:noFill/>
        </p:spPr>
        <p:txBody>
          <a:bodyPr wrap="square" rtlCol="0">
            <a:spAutoFit/>
          </a:bodyPr>
          <a:lstStyle/>
          <a:p>
            <a:pPr algn="ctr"/>
            <a:r>
              <a:rPr lang="en-GB" sz="3200" b="1" dirty="0">
                <a:latin typeface="Arial Rounded MT Bold" panose="020F0704030504030204" pitchFamily="34" charset="0"/>
              </a:rPr>
              <a:t>Self-Harm Statistics</a:t>
            </a:r>
            <a:endParaRPr lang="en-GB" altLang="en-US" sz="3200" b="1" u="sng" dirty="0">
              <a:latin typeface="Arial Rounded MT Bold" panose="020F0704030504030204" pitchFamily="34" charset="0"/>
              <a:cs typeface="Arial" panose="020B0604020202020204" pitchFamily="34" charset="0"/>
            </a:endParaRPr>
          </a:p>
          <a:p>
            <a:endParaRPr lang="en-GB" dirty="0"/>
          </a:p>
        </p:txBody>
      </p:sp>
      <p:sp>
        <p:nvSpPr>
          <p:cNvPr id="3" name="TextBox 2"/>
          <p:cNvSpPr txBox="1"/>
          <p:nvPr/>
        </p:nvSpPr>
        <p:spPr>
          <a:xfrm>
            <a:off x="179512" y="1842502"/>
            <a:ext cx="8712968" cy="3462486"/>
          </a:xfrm>
          <a:prstGeom prst="rect">
            <a:avLst/>
          </a:prstGeom>
          <a:noFill/>
        </p:spPr>
        <p:txBody>
          <a:bodyPr wrap="square" rtlCol="0">
            <a:spAutoFit/>
          </a:bodyPr>
          <a:lstStyle/>
          <a:p>
            <a:pPr marL="342900" indent="-342900">
              <a:buFont typeface="Arial" panose="020B0604020202020204" pitchFamily="34" charset="0"/>
              <a:buChar char="•"/>
              <a:defRPr/>
            </a:pPr>
            <a:endParaRPr lang="en-GB"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endParaRPr lang="en-GB"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smtClean="0">
                <a:latin typeface="Arial" panose="020B0604020202020204" pitchFamily="34" charset="0"/>
                <a:cs typeface="Arial" panose="020B0604020202020204" pitchFamily="34" charset="0"/>
              </a:rPr>
              <a:t>10</a:t>
            </a:r>
            <a:r>
              <a:rPr lang="en-GB" dirty="0">
                <a:latin typeface="Arial" panose="020B0604020202020204" pitchFamily="34" charset="0"/>
                <a:cs typeface="Arial" panose="020B0604020202020204" pitchFamily="34" charset="0"/>
              </a:rPr>
              <a:t>% of young people Self-Harm Nationally </a:t>
            </a:r>
            <a:endParaRPr lang="en-GB" sz="1200" dirty="0">
              <a:latin typeface="Arial" panose="020B0604020202020204" pitchFamily="34" charset="0"/>
              <a:cs typeface="Arial" panose="020B0604020202020204" pitchFamily="34" charset="0"/>
            </a:endParaRPr>
          </a:p>
          <a:p>
            <a:pPr marL="387350" indent="-342900">
              <a:buFont typeface="Arial" panose="020B0604020202020204" pitchFamily="34" charset="0"/>
              <a:buChar char="•"/>
              <a:defRPr/>
            </a:pPr>
            <a:endParaRPr lang="en-GB" sz="7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Research has shown young women are most likely to self-harm although the percentage of young men is on the increase </a:t>
            </a:r>
            <a:r>
              <a:rPr lang="en-GB" sz="1200" dirty="0">
                <a:latin typeface="Arial" panose="020B0604020202020204" pitchFamily="34" charset="0"/>
                <a:cs typeface="Arial" panose="020B0604020202020204" pitchFamily="34" charset="0"/>
              </a:rPr>
              <a:t>(2)</a:t>
            </a:r>
          </a:p>
          <a:p>
            <a:pPr marL="387350" indent="-342900">
              <a:buFont typeface="Arial" panose="020B0604020202020204" pitchFamily="34" charset="0"/>
              <a:buChar char="•"/>
              <a:defRPr/>
            </a:pPr>
            <a:endParaRPr lang="en-GB" sz="7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Most young people reported that they started to hurt themselves around the age of 12 </a:t>
            </a:r>
          </a:p>
          <a:p>
            <a:pPr marL="387350" indent="-342900">
              <a:buFont typeface="Arial" panose="020B0604020202020204" pitchFamily="34" charset="0"/>
              <a:buChar char="•"/>
              <a:defRPr/>
            </a:pPr>
            <a:endParaRPr lang="en-GB" sz="7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defRPr/>
            </a:pPr>
            <a:r>
              <a:rPr lang="en-GB" dirty="0">
                <a:latin typeface="Arial" panose="020B0604020202020204" pitchFamily="34" charset="0"/>
                <a:cs typeface="Arial" panose="020B0604020202020204" pitchFamily="34" charset="0"/>
              </a:rPr>
              <a:t>Halton had 146 Hospital admissions as a result of self harm for 10-24 year olds in 2015/2016 Significantly worst than the rest of England.</a:t>
            </a:r>
          </a:p>
          <a:p>
            <a:endParaRPr lang="en-GB" dirty="0"/>
          </a:p>
        </p:txBody>
      </p:sp>
    </p:spTree>
    <p:extLst>
      <p:ext uri="{BB962C8B-B14F-4D97-AF65-F5344CB8AC3E}">
        <p14:creationId xmlns:p14="http://schemas.microsoft.com/office/powerpoint/2010/main" val="170428964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D59DE79F159D147AA1F7E0212B51AD8" ma:contentTypeVersion="7" ma:contentTypeDescription="Create a new document." ma:contentTypeScope="" ma:versionID="16aba40fd930e6f2be1a9be7812b0225">
  <xsd:schema xmlns:xsd="http://www.w3.org/2001/XMLSchema" xmlns:xs="http://www.w3.org/2001/XMLSchema" xmlns:p="http://schemas.microsoft.com/office/2006/metadata/properties" xmlns:ns1="http://schemas.microsoft.com/sharepoint/v3" xmlns:ns2="db82dc77-23e8-45c5-aca7-8dbba352c768" targetNamespace="http://schemas.microsoft.com/office/2006/metadata/properties" ma:root="true" ma:fieldsID="6de64a4b6f1d569e5afdfa4b986d4265" ns1:_="" ns2:_="">
    <xsd:import namespace="http://schemas.microsoft.com/sharepoint/v3"/>
    <xsd:import namespace="db82dc77-23e8-45c5-aca7-8dbba352c768"/>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b82dc77-23e8-45c5-aca7-8dbba352c76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ECDD584-7A91-4816-8626-9E4633BCC307}">
  <ds:schemaRefs>
    <ds:schemaRef ds:uri="http://schemas.microsoft.com/sharepoint/v3/contenttype/forms"/>
  </ds:schemaRefs>
</ds:datastoreItem>
</file>

<file path=customXml/itemProps2.xml><?xml version="1.0" encoding="utf-8"?>
<ds:datastoreItem xmlns:ds="http://schemas.openxmlformats.org/officeDocument/2006/customXml" ds:itemID="{5ECDD584-7A91-4816-8626-9E4633BCC307}"/>
</file>

<file path=customXml/itemProps3.xml><?xml version="1.0" encoding="utf-8"?>
<ds:datastoreItem xmlns:ds="http://schemas.openxmlformats.org/officeDocument/2006/customXml" ds:itemID="{EB46C163-294E-44CC-886A-E56CD1089457}"/>
</file>

<file path=customXml/itemProps4.xml><?xml version="1.0" encoding="utf-8"?>
<ds:datastoreItem xmlns:ds="http://schemas.openxmlformats.org/officeDocument/2006/customXml" ds:itemID="{501E8053-65A0-4EE4-A736-20C8B92F10FD}"/>
</file>

<file path=docProps/app.xml><?xml version="1.0" encoding="utf-8"?>
<Properties xmlns="http://schemas.openxmlformats.org/officeDocument/2006/extended-properties" xmlns:vt="http://schemas.openxmlformats.org/officeDocument/2006/docPropsVTypes">
  <TotalTime>2841</TotalTime>
  <Words>5609</Words>
  <Application>Microsoft Office PowerPoint</Application>
  <PresentationFormat>On-screen Show (4:3)</PresentationFormat>
  <Paragraphs>605</Paragraphs>
  <Slides>41</Slides>
  <Notes>38</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Arial Rounded MT Bold</vt:lpstr>
      <vt:lpstr>Calibri</vt:lpstr>
      <vt:lpstr>Courier New</vt:lpstr>
      <vt:lpstr>Mangal</vt:lpstr>
      <vt:lpstr>Segoe UI</vt:lpstr>
      <vt:lpstr>Wingdings</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Anderton</dc:creator>
  <cp:lastModifiedBy>Maria McNulty</cp:lastModifiedBy>
  <cp:revision>129</cp:revision>
  <cp:lastPrinted>2020-03-05T11:42:55Z</cp:lastPrinted>
  <dcterms:created xsi:type="dcterms:W3CDTF">2018-04-09T12:07:04Z</dcterms:created>
  <dcterms:modified xsi:type="dcterms:W3CDTF">2022-06-28T15:58:53Z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0x010100AD59DE79F159D147AA1F7E0212B51AD8</vt:lpwstr>
  </property>
</Properties>
</file>