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753600" cy="7315200"/>
  <p:notesSz cx="6858000" cy="9144000"/>
  <p:embeddedFontLst>
    <p:embeddedFont>
      <p:font typeface="Marykate" panose="020B0604020202020204" charset="0"/>
      <p:regular r:id="rId29"/>
    </p:embeddedFont>
    <p:embeddedFont>
      <p:font typeface="TT Commons Pro" panose="020B0604020202020204" charset="0"/>
      <p:regular r:id="rId30"/>
    </p:embeddedFont>
    <p:embeddedFont>
      <p:font typeface="TT Commons Pro Bold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159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06.02.2025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what types of milk are there?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teaspoon on table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teaspoon on table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breastmilk is magical</a:t>
            </a:r>
          </a:p>
          <a:p>
            <a:r>
              <a:rPr lang="en-US"/>
              <a:t>is contains all a baby needs as well as protective factors for them and helps a baby grow and develop for the first 6 months a beyond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hand out clear cups</a:t>
            </a:r>
          </a:p>
          <a:p>
            <a:r>
              <a:rPr lang="en-US"/>
              <a:t>syringes with markers on</a:t>
            </a:r>
          </a:p>
          <a:p>
            <a:r>
              <a:rPr lang="en-US"/>
              <a:t>jug with cloudy/milky water</a:t>
            </a:r>
          </a:p>
          <a:p>
            <a:r>
              <a:rPr lang="en-US"/>
              <a:t>4 vols on each table, pour the amounts of milk </a:t>
            </a:r>
          </a:p>
          <a:p>
            <a:endParaRPr lang="en-US"/>
          </a:p>
          <a:p>
            <a:r>
              <a:rPr lang="en-US"/>
              <a:t>or do a demo and ask for helpers for each amount </a:t>
            </a:r>
          </a:p>
          <a:p>
            <a:endParaRPr lang="en-US"/>
          </a:p>
          <a:p>
            <a:r>
              <a:rPr lang="en-US"/>
              <a:t>Ask questions:</a:t>
            </a:r>
          </a:p>
          <a:p>
            <a:endParaRPr lang="en-US"/>
          </a:p>
          <a:p>
            <a:r>
              <a:rPr lang="en-US"/>
              <a:t>Are you surprised by the amount</a:t>
            </a:r>
          </a:p>
          <a:p>
            <a:r>
              <a:rPr lang="en-US"/>
              <a:t>Why do you think babies need to feeding little and often?</a:t>
            </a:r>
          </a:p>
          <a:p>
            <a:r>
              <a:rPr lang="en-US"/>
              <a:t>What might happen if we feed a baby too much or too fast?</a:t>
            </a:r>
          </a:p>
          <a:p>
            <a:r>
              <a:rPr lang="en-US"/>
              <a:t>Do you eat and drink the same amounts everyday?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discuss tummy sizes</a:t>
            </a:r>
          </a:p>
          <a:p>
            <a:r>
              <a:rPr lang="en-US"/>
              <a:t>again</a:t>
            </a:r>
          </a:p>
          <a:p>
            <a:endParaRPr lang="en-US"/>
          </a:p>
          <a:p>
            <a:r>
              <a:rPr lang="en-US"/>
              <a:t>are they surprised?</a:t>
            </a:r>
          </a:p>
          <a:p>
            <a:endParaRPr lang="en-US"/>
          </a:p>
          <a:p>
            <a:r>
              <a:rPr lang="en-US"/>
              <a:t>breastmilk is forever changing</a:t>
            </a:r>
          </a:p>
          <a:p>
            <a:r>
              <a:rPr lang="en-US"/>
              <a:t>A mother can detect if the baby is not well and will create antibodies to protect that baby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Discuss point further:</a:t>
            </a:r>
          </a:p>
          <a:p>
            <a:endParaRPr lang="en-US"/>
          </a:p>
          <a:p>
            <a:r>
              <a:rPr lang="en-US"/>
              <a:t>How can we support a bfing mother?</a:t>
            </a:r>
          </a:p>
          <a:p>
            <a:r>
              <a:rPr lang="en-US"/>
              <a:t>Why do you think it needs to be calm environment to feed your baby?</a:t>
            </a:r>
          </a:p>
          <a:p>
            <a:r>
              <a:rPr lang="en-US"/>
              <a:t>Why do you think breastfeeding in a public place is protected by the law?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Table has pictures of mammals and babies, get them to look at the images.</a:t>
            </a:r>
          </a:p>
          <a:p>
            <a:endParaRPr lang="en-US"/>
          </a:p>
          <a:p>
            <a:r>
              <a:rPr lang="en-US"/>
              <a:t>Not enough time ?-Find your matching partner</a:t>
            </a:r>
          </a:p>
          <a:p>
            <a:endParaRPr lang="en-US"/>
          </a:p>
          <a:p>
            <a:r>
              <a:rPr lang="en-US"/>
              <a:t>(game to pair mammal and baby 10mins)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Discuss both milks</a:t>
            </a:r>
          </a:p>
          <a:p>
            <a:r>
              <a:rPr lang="en-US"/>
              <a:t>formula milk can be life safing so its a good thing we have it, equally which do we think as mammals is designed for our tummies and natural for our babies to drink?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My friends dog has had puppies!!</a:t>
            </a:r>
          </a:p>
          <a:p>
            <a:endParaRPr lang="en-US"/>
          </a:p>
          <a:p>
            <a:r>
              <a:rPr lang="en-US"/>
              <a:t>can you guess how many pups she had?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Sometimes mammals can need a little help and support with formula. </a:t>
            </a:r>
          </a:p>
          <a:p>
            <a:endParaRPr lang="en-US"/>
          </a:p>
          <a:p>
            <a:r>
              <a:rPr lang="en-US"/>
              <a:t>This is a life saving thing we can offer to them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What is this mammal doing?</a:t>
            </a:r>
          </a:p>
          <a:p>
            <a:endParaRPr lang="en-US"/>
          </a:p>
          <a:p>
            <a:r>
              <a:rPr lang="en-US"/>
              <a:t>Discuss both milks</a:t>
            </a:r>
          </a:p>
          <a:p>
            <a:endParaRPr lang="en-US"/>
          </a:p>
          <a:p>
            <a:r>
              <a:rPr lang="en-US"/>
              <a:t>it is natural for human babies to feed from their mother and its designed for their tummies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Formula is a type of milk a baby can drink too, it can be life saving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playdough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discuss tummy sizes:</a:t>
            </a:r>
          </a:p>
          <a:p>
            <a:r>
              <a:rPr lang="en-US"/>
              <a:t>discuss human milk is forever changing, what it is made up of, the amounts etc</a:t>
            </a:r>
          </a:p>
          <a:p>
            <a:r>
              <a:rPr lang="en-US"/>
              <a:t>(example: Hot day = more milk)</a:t>
            </a:r>
          </a:p>
          <a:p>
            <a:endParaRPr lang="en-US"/>
          </a:p>
          <a:p>
            <a:r>
              <a:rPr lang="en-US"/>
              <a:t>important to not over feed, why babies need little and often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jpe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jpe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jpe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svg"/><Relationship Id="rId3" Type="http://schemas.openxmlformats.org/officeDocument/2006/relationships/image" Target="../media/image2.svg"/><Relationship Id="rId7" Type="http://schemas.openxmlformats.org/officeDocument/2006/relationships/image" Target="../media/image36.svg"/><Relationship Id="rId12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1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2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2.sv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17" Type="http://schemas.openxmlformats.org/officeDocument/2006/relationships/image" Target="../media/image23.svg"/><Relationship Id="rId2" Type="http://schemas.openxmlformats.org/officeDocument/2006/relationships/image" Target="../media/image1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svg"/><Relationship Id="rId10" Type="http://schemas.openxmlformats.org/officeDocument/2006/relationships/image" Target="../media/image16.svg"/><Relationship Id="rId4" Type="http://schemas.openxmlformats.org/officeDocument/2006/relationships/hyperlink" Target="https://youtu.be/CeYrpijNVKc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rvIsEWOous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YrvIsEWOous" TargetMode="External"/><Relationship Id="rId6" Type="http://schemas.openxmlformats.org/officeDocument/2006/relationships/image" Target="../media/image24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2.sv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17" Type="http://schemas.openxmlformats.org/officeDocument/2006/relationships/image" Target="../media/image23.svg"/><Relationship Id="rId2" Type="http://schemas.openxmlformats.org/officeDocument/2006/relationships/image" Target="../media/image1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svg"/><Relationship Id="rId10" Type="http://schemas.openxmlformats.org/officeDocument/2006/relationships/image" Target="../media/image16.svg"/><Relationship Id="rId4" Type="http://schemas.openxmlformats.org/officeDocument/2006/relationships/hyperlink" Target="https://youtu.be/CeYrpijNVKc" TargetMode="External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CeYrpijNVKc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8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619220" y="2530988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49" y="0"/>
                </a:lnTo>
                <a:lnTo>
                  <a:pt x="349904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3957121" y="-567172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49" y="0"/>
                </a:lnTo>
                <a:lnTo>
                  <a:pt x="349904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2003044">
            <a:off x="6670908" y="4100130"/>
            <a:ext cx="3397261" cy="2840960"/>
          </a:xfrm>
          <a:custGeom>
            <a:avLst/>
            <a:gdLst/>
            <a:ahLst/>
            <a:cxnLst/>
            <a:rect l="l" t="t" r="r" b="b"/>
            <a:pathLst>
              <a:path w="3397261" h="2840960">
                <a:moveTo>
                  <a:pt x="0" y="0"/>
                </a:moveTo>
                <a:lnTo>
                  <a:pt x="3397261" y="0"/>
                </a:lnTo>
                <a:lnTo>
                  <a:pt x="3397261" y="2840960"/>
                </a:lnTo>
                <a:lnTo>
                  <a:pt x="0" y="28409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564903" y="2848607"/>
            <a:ext cx="8623794" cy="1627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87"/>
              </a:lnSpc>
            </a:pPr>
            <a:r>
              <a:rPr lang="en-US" sz="10752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MAGIC MILK</a:t>
            </a:r>
          </a:p>
        </p:txBody>
      </p:sp>
      <p:sp>
        <p:nvSpPr>
          <p:cNvPr id="12" name="Freeform 12"/>
          <p:cNvSpPr/>
          <p:nvPr/>
        </p:nvSpPr>
        <p:spPr>
          <a:xfrm>
            <a:off x="-2100289" y="-468539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49" y="0"/>
                </a:lnTo>
                <a:lnTo>
                  <a:pt x="349904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-1018005" y="5852160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50" y="0"/>
                </a:lnTo>
                <a:lnTo>
                  <a:pt x="349905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2136205">
            <a:off x="8156475" y="-271272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50" y="0"/>
                </a:lnTo>
                <a:lnTo>
                  <a:pt x="349905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055370" y="1651028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683155" y="1303020"/>
            <a:ext cx="4109615" cy="4709160"/>
            <a:chOff x="0" y="0"/>
            <a:chExt cx="1522079" cy="17441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22079" cy="1744133"/>
            </a:xfrm>
            <a:custGeom>
              <a:avLst/>
              <a:gdLst/>
              <a:ahLst/>
              <a:cxnLst/>
              <a:rect l="l" t="t" r="r" b="b"/>
              <a:pathLst>
                <a:path w="1522079" h="1744133">
                  <a:moveTo>
                    <a:pt x="67819" y="0"/>
                  </a:moveTo>
                  <a:lnTo>
                    <a:pt x="1454261" y="0"/>
                  </a:lnTo>
                  <a:cubicBezTo>
                    <a:pt x="1491716" y="0"/>
                    <a:pt x="1522079" y="30364"/>
                    <a:pt x="1522079" y="67819"/>
                  </a:cubicBezTo>
                  <a:lnTo>
                    <a:pt x="1522079" y="1676315"/>
                  </a:lnTo>
                  <a:cubicBezTo>
                    <a:pt x="1522079" y="1694301"/>
                    <a:pt x="1514934" y="1711551"/>
                    <a:pt x="1502216" y="1724270"/>
                  </a:cubicBezTo>
                  <a:cubicBezTo>
                    <a:pt x="1489497" y="1736988"/>
                    <a:pt x="1472247" y="1744133"/>
                    <a:pt x="1454261" y="1744133"/>
                  </a:cubicBezTo>
                  <a:lnTo>
                    <a:pt x="67819" y="1744133"/>
                  </a:lnTo>
                  <a:cubicBezTo>
                    <a:pt x="30364" y="1744133"/>
                    <a:pt x="0" y="1713770"/>
                    <a:pt x="0" y="1676315"/>
                  </a:cubicBezTo>
                  <a:lnTo>
                    <a:pt x="0" y="67819"/>
                  </a:lnTo>
                  <a:cubicBezTo>
                    <a:pt x="0" y="30364"/>
                    <a:pt x="30364" y="0"/>
                    <a:pt x="6781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522079" cy="1772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109774" y="1303020"/>
            <a:ext cx="3912306" cy="4709160"/>
            <a:chOff x="0" y="0"/>
            <a:chExt cx="1986971" cy="239167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86971" cy="2391675"/>
            </a:xfrm>
            <a:custGeom>
              <a:avLst/>
              <a:gdLst/>
              <a:ahLst/>
              <a:cxnLst/>
              <a:rect l="l" t="t" r="r" b="b"/>
              <a:pathLst>
                <a:path w="1986971" h="2391675">
                  <a:moveTo>
                    <a:pt x="71239" y="0"/>
                  </a:moveTo>
                  <a:lnTo>
                    <a:pt x="1915732" y="0"/>
                  </a:lnTo>
                  <a:cubicBezTo>
                    <a:pt x="1934626" y="0"/>
                    <a:pt x="1952746" y="7506"/>
                    <a:pt x="1966106" y="20865"/>
                  </a:cubicBezTo>
                  <a:cubicBezTo>
                    <a:pt x="1979465" y="34225"/>
                    <a:pt x="1986971" y="52345"/>
                    <a:pt x="1986971" y="71239"/>
                  </a:cubicBezTo>
                  <a:lnTo>
                    <a:pt x="1986971" y="2320436"/>
                  </a:lnTo>
                  <a:cubicBezTo>
                    <a:pt x="1986971" y="2339330"/>
                    <a:pt x="1979465" y="2357450"/>
                    <a:pt x="1966106" y="2370810"/>
                  </a:cubicBezTo>
                  <a:cubicBezTo>
                    <a:pt x="1952746" y="2384170"/>
                    <a:pt x="1934626" y="2391675"/>
                    <a:pt x="1915732" y="2391675"/>
                  </a:cubicBezTo>
                  <a:lnTo>
                    <a:pt x="71239" y="2391675"/>
                  </a:lnTo>
                  <a:cubicBezTo>
                    <a:pt x="52345" y="2391675"/>
                    <a:pt x="34225" y="2384170"/>
                    <a:pt x="20865" y="2370810"/>
                  </a:cubicBezTo>
                  <a:cubicBezTo>
                    <a:pt x="7506" y="2357450"/>
                    <a:pt x="0" y="2339330"/>
                    <a:pt x="0" y="2320436"/>
                  </a:cubicBezTo>
                  <a:lnTo>
                    <a:pt x="0" y="71239"/>
                  </a:lnTo>
                  <a:cubicBezTo>
                    <a:pt x="0" y="52345"/>
                    <a:pt x="7506" y="34225"/>
                    <a:pt x="20865" y="20865"/>
                  </a:cubicBezTo>
                  <a:cubicBezTo>
                    <a:pt x="34225" y="7506"/>
                    <a:pt x="52345" y="0"/>
                    <a:pt x="7123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986971" cy="242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6275886" y="1997293"/>
            <a:ext cx="1580083" cy="2926080"/>
          </a:xfrm>
          <a:custGeom>
            <a:avLst/>
            <a:gdLst/>
            <a:ahLst/>
            <a:cxnLst/>
            <a:rect l="l" t="t" r="r" b="b"/>
            <a:pathLst>
              <a:path w="1580083" h="2926080">
                <a:moveTo>
                  <a:pt x="0" y="0"/>
                </a:moveTo>
                <a:lnTo>
                  <a:pt x="1580083" y="0"/>
                </a:lnTo>
                <a:lnTo>
                  <a:pt x="1580083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5488094" y="5062084"/>
            <a:ext cx="3155665" cy="506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1"/>
              </a:lnSpc>
            </a:pPr>
            <a:r>
              <a:rPr lang="en-US" sz="2972">
                <a:solidFill>
                  <a:srgbClr val="000000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Formula Milk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60130" y="5062084"/>
            <a:ext cx="3155665" cy="506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1"/>
              </a:lnSpc>
            </a:pPr>
            <a:r>
              <a:rPr lang="en-US" sz="2972">
                <a:solidFill>
                  <a:srgbClr val="000000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Breastmilk</a:t>
            </a:r>
          </a:p>
        </p:txBody>
      </p:sp>
      <p:sp>
        <p:nvSpPr>
          <p:cNvPr id="17" name="Freeform 17"/>
          <p:cNvSpPr/>
          <p:nvPr/>
        </p:nvSpPr>
        <p:spPr>
          <a:xfrm rot="371411">
            <a:off x="1402094" y="2367709"/>
            <a:ext cx="2790927" cy="2428106"/>
          </a:xfrm>
          <a:custGeom>
            <a:avLst/>
            <a:gdLst/>
            <a:ahLst/>
            <a:cxnLst/>
            <a:rect l="l" t="t" r="r" b="b"/>
            <a:pathLst>
              <a:path w="2790927" h="2428106">
                <a:moveTo>
                  <a:pt x="0" y="0"/>
                </a:moveTo>
                <a:lnTo>
                  <a:pt x="2790927" y="0"/>
                </a:lnTo>
                <a:lnTo>
                  <a:pt x="2790927" y="2428106"/>
                </a:lnTo>
                <a:lnTo>
                  <a:pt x="0" y="24281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1000"/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CB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>
          <a:xfrm>
            <a:off x="731520" y="1318185"/>
            <a:ext cx="8290560" cy="4678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CB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8220"/>
                </p14:media>
              </p:ext>
            </p:extLst>
          </p:nvPr>
        </p:nvPicPr>
        <p:blipFill>
          <a:blip r:embed="rId7"/>
          <a:srcRect/>
          <a:stretch>
            <a:fillRect/>
          </a:stretch>
        </p:blipFill>
        <p:spPr>
          <a:xfrm>
            <a:off x="731520" y="1294790"/>
            <a:ext cx="8290560" cy="4725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>
          <a:xfrm>
            <a:off x="731520" y="1318185"/>
            <a:ext cx="8290560" cy="467883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329226" y="6425183"/>
            <a:ext cx="4692854" cy="506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1"/>
              </a:lnSpc>
            </a:pPr>
            <a:r>
              <a:rPr lang="en-US" sz="2972">
                <a:solidFill>
                  <a:srgbClr val="000000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What is this mammal doing?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7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>
          <a:xfrm>
            <a:off x="731520" y="1318185"/>
            <a:ext cx="8290560" cy="467883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084570" y="6411458"/>
            <a:ext cx="3155665" cy="506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1"/>
              </a:lnSpc>
            </a:pPr>
            <a:r>
              <a:rPr lang="en-US" sz="2972">
                <a:solidFill>
                  <a:srgbClr val="000000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Formula Milk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BC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5852160"/>
            <a:chOff x="0" y="0"/>
            <a:chExt cx="3070578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2167467"/>
            </a:xfrm>
            <a:custGeom>
              <a:avLst/>
              <a:gdLst/>
              <a:ahLst/>
              <a:cxnLst/>
              <a:rect l="l" t="t" r="r" b="b"/>
              <a:pathLst>
                <a:path w="3070578" h="2167467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2133849"/>
                  </a:lnTo>
                  <a:cubicBezTo>
                    <a:pt x="3070578" y="2142765"/>
                    <a:pt x="3067036" y="2151316"/>
                    <a:pt x="3060731" y="2157620"/>
                  </a:cubicBezTo>
                  <a:cubicBezTo>
                    <a:pt x="3054427" y="2163925"/>
                    <a:pt x="3045876" y="2167467"/>
                    <a:pt x="3036960" y="2167467"/>
                  </a:cubicBezTo>
                  <a:lnTo>
                    <a:pt x="33618" y="2167467"/>
                  </a:lnTo>
                  <a:cubicBezTo>
                    <a:pt x="24702" y="2167467"/>
                    <a:pt x="16151" y="2163925"/>
                    <a:pt x="9846" y="2157620"/>
                  </a:cubicBezTo>
                  <a:cubicBezTo>
                    <a:pt x="3542" y="2151316"/>
                    <a:pt x="0" y="2142765"/>
                    <a:pt x="0" y="2133849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43386" y="458641"/>
            <a:ext cx="826618" cy="2926080"/>
          </a:xfrm>
          <a:custGeom>
            <a:avLst/>
            <a:gdLst/>
            <a:ahLst/>
            <a:cxnLst/>
            <a:rect l="l" t="t" r="r" b="b"/>
            <a:pathLst>
              <a:path w="826618" h="2926080">
                <a:moveTo>
                  <a:pt x="0" y="0"/>
                </a:moveTo>
                <a:lnTo>
                  <a:pt x="826617" y="0"/>
                </a:lnTo>
                <a:lnTo>
                  <a:pt x="826617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6611525" y="3657600"/>
            <a:ext cx="2112750" cy="2624534"/>
          </a:xfrm>
          <a:custGeom>
            <a:avLst/>
            <a:gdLst/>
            <a:ahLst/>
            <a:cxnLst/>
            <a:rect l="l" t="t" r="r" b="b"/>
            <a:pathLst>
              <a:path w="2112750" h="2624534">
                <a:moveTo>
                  <a:pt x="0" y="0"/>
                </a:moveTo>
                <a:lnTo>
                  <a:pt x="2112750" y="0"/>
                </a:lnTo>
                <a:lnTo>
                  <a:pt x="2112750" y="2624534"/>
                </a:lnTo>
                <a:lnTo>
                  <a:pt x="0" y="262453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443386" y="3052127"/>
            <a:ext cx="6866828" cy="1210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40"/>
              </a:lnSpc>
            </a:pPr>
            <a:r>
              <a:rPr lang="en-US" sz="80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TASK TIME</a:t>
            </a:r>
          </a:p>
        </p:txBody>
      </p:sp>
      <p:sp>
        <p:nvSpPr>
          <p:cNvPr id="14" name="Freeform 14"/>
          <p:cNvSpPr/>
          <p:nvPr/>
        </p:nvSpPr>
        <p:spPr>
          <a:xfrm>
            <a:off x="1232369" y="4832231"/>
            <a:ext cx="1549757" cy="1861570"/>
          </a:xfrm>
          <a:custGeom>
            <a:avLst/>
            <a:gdLst/>
            <a:ahLst/>
            <a:cxnLst/>
            <a:rect l="l" t="t" r="r" b="b"/>
            <a:pathLst>
              <a:path w="1549757" h="1861570">
                <a:moveTo>
                  <a:pt x="0" y="0"/>
                </a:moveTo>
                <a:lnTo>
                  <a:pt x="1549757" y="0"/>
                </a:lnTo>
                <a:lnTo>
                  <a:pt x="1549757" y="1861570"/>
                </a:lnTo>
                <a:lnTo>
                  <a:pt x="0" y="18615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BC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5852160"/>
            <a:chOff x="0" y="0"/>
            <a:chExt cx="3070578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2167467"/>
            </a:xfrm>
            <a:custGeom>
              <a:avLst/>
              <a:gdLst/>
              <a:ahLst/>
              <a:cxnLst/>
              <a:rect l="l" t="t" r="r" b="b"/>
              <a:pathLst>
                <a:path w="3070578" h="2167467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2133849"/>
                  </a:lnTo>
                  <a:cubicBezTo>
                    <a:pt x="3070578" y="2142765"/>
                    <a:pt x="3067036" y="2151316"/>
                    <a:pt x="3060731" y="2157620"/>
                  </a:cubicBezTo>
                  <a:cubicBezTo>
                    <a:pt x="3054427" y="2163925"/>
                    <a:pt x="3045876" y="2167467"/>
                    <a:pt x="3036960" y="2167467"/>
                  </a:cubicBezTo>
                  <a:lnTo>
                    <a:pt x="33618" y="2167467"/>
                  </a:lnTo>
                  <a:cubicBezTo>
                    <a:pt x="24702" y="2167467"/>
                    <a:pt x="16151" y="2163925"/>
                    <a:pt x="9846" y="2157620"/>
                  </a:cubicBezTo>
                  <a:cubicBezTo>
                    <a:pt x="3542" y="2151316"/>
                    <a:pt x="0" y="2142765"/>
                    <a:pt x="0" y="2133849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2435810">
            <a:off x="-526664" y="4185415"/>
            <a:ext cx="3633510" cy="3656362"/>
          </a:xfrm>
          <a:custGeom>
            <a:avLst/>
            <a:gdLst/>
            <a:ahLst/>
            <a:cxnLst/>
            <a:rect l="l" t="t" r="r" b="b"/>
            <a:pathLst>
              <a:path w="3633510" h="3656362">
                <a:moveTo>
                  <a:pt x="0" y="0"/>
                </a:moveTo>
                <a:lnTo>
                  <a:pt x="3633510" y="0"/>
                </a:lnTo>
                <a:lnTo>
                  <a:pt x="3633510" y="3656362"/>
                </a:lnTo>
                <a:lnTo>
                  <a:pt x="0" y="36563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3758045" y="5194325"/>
            <a:ext cx="1787410" cy="1888941"/>
          </a:xfrm>
          <a:custGeom>
            <a:avLst/>
            <a:gdLst/>
            <a:ahLst/>
            <a:cxnLst/>
            <a:rect l="l" t="t" r="r" b="b"/>
            <a:pathLst>
              <a:path w="1787410" h="1888941">
                <a:moveTo>
                  <a:pt x="0" y="0"/>
                </a:moveTo>
                <a:lnTo>
                  <a:pt x="1787410" y="0"/>
                </a:lnTo>
                <a:lnTo>
                  <a:pt x="1787410" y="1888941"/>
                </a:lnTo>
                <a:lnTo>
                  <a:pt x="0" y="18889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 rot="911018">
            <a:off x="5149206" y="3023026"/>
            <a:ext cx="1914992" cy="2335356"/>
          </a:xfrm>
          <a:custGeom>
            <a:avLst/>
            <a:gdLst/>
            <a:ahLst/>
            <a:cxnLst/>
            <a:rect l="l" t="t" r="r" b="b"/>
            <a:pathLst>
              <a:path w="1914992" h="2335356">
                <a:moveTo>
                  <a:pt x="0" y="0"/>
                </a:moveTo>
                <a:lnTo>
                  <a:pt x="1914991" y="0"/>
                </a:lnTo>
                <a:lnTo>
                  <a:pt x="1914991" y="2335355"/>
                </a:lnTo>
                <a:lnTo>
                  <a:pt x="0" y="23353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638965">
            <a:off x="7288046" y="3971576"/>
            <a:ext cx="2307411" cy="3193648"/>
          </a:xfrm>
          <a:custGeom>
            <a:avLst/>
            <a:gdLst/>
            <a:ahLst/>
            <a:cxnLst/>
            <a:rect l="l" t="t" r="r" b="b"/>
            <a:pathLst>
              <a:path w="2307411" h="3193648">
                <a:moveTo>
                  <a:pt x="0" y="0"/>
                </a:moveTo>
                <a:lnTo>
                  <a:pt x="2307411" y="0"/>
                </a:lnTo>
                <a:lnTo>
                  <a:pt x="2307411" y="3193649"/>
                </a:lnTo>
                <a:lnTo>
                  <a:pt x="0" y="31936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 rot="-888799">
            <a:off x="3301349" y="3028246"/>
            <a:ext cx="1088469" cy="1741550"/>
          </a:xfrm>
          <a:custGeom>
            <a:avLst/>
            <a:gdLst/>
            <a:ahLst/>
            <a:cxnLst/>
            <a:rect l="l" t="t" r="r" b="b"/>
            <a:pathLst>
              <a:path w="1088469" h="1741550">
                <a:moveTo>
                  <a:pt x="0" y="0"/>
                </a:moveTo>
                <a:lnTo>
                  <a:pt x="1088469" y="0"/>
                </a:lnTo>
                <a:lnTo>
                  <a:pt x="1088469" y="1741550"/>
                </a:lnTo>
                <a:lnTo>
                  <a:pt x="0" y="17415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1128457" y="1240101"/>
            <a:ext cx="7496687" cy="1365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19"/>
              </a:lnSpc>
            </a:pPr>
            <a:r>
              <a:rPr lang="en-US" sz="90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CAN YOU MAKE...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CB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2023110"/>
            <a:chOff x="0" y="0"/>
            <a:chExt cx="3070578" cy="7493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749300"/>
            </a:xfrm>
            <a:custGeom>
              <a:avLst/>
              <a:gdLst/>
              <a:ahLst/>
              <a:cxnLst/>
              <a:rect l="l" t="t" r="r" b="b"/>
              <a:pathLst>
                <a:path w="3070578" h="749300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715682"/>
                  </a:lnTo>
                  <a:cubicBezTo>
                    <a:pt x="3070578" y="724598"/>
                    <a:pt x="3067036" y="733149"/>
                    <a:pt x="3060731" y="739454"/>
                  </a:cubicBezTo>
                  <a:cubicBezTo>
                    <a:pt x="3054427" y="745758"/>
                    <a:pt x="3045876" y="749300"/>
                    <a:pt x="3036960" y="749300"/>
                  </a:cubicBezTo>
                  <a:lnTo>
                    <a:pt x="33618" y="749300"/>
                  </a:lnTo>
                  <a:cubicBezTo>
                    <a:pt x="24702" y="749300"/>
                    <a:pt x="16151" y="745758"/>
                    <a:pt x="9846" y="739454"/>
                  </a:cubicBezTo>
                  <a:cubicBezTo>
                    <a:pt x="3542" y="733149"/>
                    <a:pt x="0" y="724598"/>
                    <a:pt x="0" y="715682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777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310036" y="818321"/>
            <a:ext cx="7133528" cy="1859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25"/>
              </a:lnSpc>
            </a:pPr>
            <a:r>
              <a:rPr lang="en-US" sz="6208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WHAT DO YOU THINK THESE SIZES REPRESENT?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31520" y="3150870"/>
            <a:ext cx="8290560" cy="3432810"/>
            <a:chOff x="0" y="0"/>
            <a:chExt cx="3070578" cy="127141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070578" cy="1271411"/>
            </a:xfrm>
            <a:custGeom>
              <a:avLst/>
              <a:gdLst/>
              <a:ahLst/>
              <a:cxnLst/>
              <a:rect l="l" t="t" r="r" b="b"/>
              <a:pathLst>
                <a:path w="3070578" h="1271411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1237794"/>
                  </a:lnTo>
                  <a:cubicBezTo>
                    <a:pt x="3070578" y="1246709"/>
                    <a:pt x="3067036" y="1255260"/>
                    <a:pt x="3060731" y="1261565"/>
                  </a:cubicBezTo>
                  <a:cubicBezTo>
                    <a:pt x="3054427" y="1267869"/>
                    <a:pt x="3045876" y="1271411"/>
                    <a:pt x="3036960" y="1271411"/>
                  </a:cubicBezTo>
                  <a:lnTo>
                    <a:pt x="33618" y="1271411"/>
                  </a:lnTo>
                  <a:cubicBezTo>
                    <a:pt x="24702" y="1271411"/>
                    <a:pt x="16151" y="1267869"/>
                    <a:pt x="9846" y="1261565"/>
                  </a:cubicBezTo>
                  <a:cubicBezTo>
                    <a:pt x="3542" y="1255260"/>
                    <a:pt x="0" y="1246709"/>
                    <a:pt x="0" y="1237794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070578" cy="1299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493569" y="4175703"/>
            <a:ext cx="6766461" cy="1383144"/>
          </a:xfrm>
          <a:custGeom>
            <a:avLst/>
            <a:gdLst/>
            <a:ahLst/>
            <a:cxnLst/>
            <a:rect l="l" t="t" r="r" b="b"/>
            <a:pathLst>
              <a:path w="6766461" h="1383144">
                <a:moveTo>
                  <a:pt x="0" y="0"/>
                </a:moveTo>
                <a:lnTo>
                  <a:pt x="6766462" y="0"/>
                </a:lnTo>
                <a:lnTo>
                  <a:pt x="6766462" y="1383144"/>
                </a:lnTo>
                <a:lnTo>
                  <a:pt x="0" y="13831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683155" y="1303020"/>
            <a:ext cx="4109615" cy="4709160"/>
            <a:chOff x="0" y="0"/>
            <a:chExt cx="1522079" cy="17441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22079" cy="1744133"/>
            </a:xfrm>
            <a:custGeom>
              <a:avLst/>
              <a:gdLst/>
              <a:ahLst/>
              <a:cxnLst/>
              <a:rect l="l" t="t" r="r" b="b"/>
              <a:pathLst>
                <a:path w="1522079" h="1744133">
                  <a:moveTo>
                    <a:pt x="67819" y="0"/>
                  </a:moveTo>
                  <a:lnTo>
                    <a:pt x="1454261" y="0"/>
                  </a:lnTo>
                  <a:cubicBezTo>
                    <a:pt x="1491716" y="0"/>
                    <a:pt x="1522079" y="30364"/>
                    <a:pt x="1522079" y="67819"/>
                  </a:cubicBezTo>
                  <a:lnTo>
                    <a:pt x="1522079" y="1676315"/>
                  </a:lnTo>
                  <a:cubicBezTo>
                    <a:pt x="1522079" y="1694301"/>
                    <a:pt x="1514934" y="1711551"/>
                    <a:pt x="1502216" y="1724270"/>
                  </a:cubicBezTo>
                  <a:cubicBezTo>
                    <a:pt x="1489497" y="1736988"/>
                    <a:pt x="1472247" y="1744133"/>
                    <a:pt x="1454261" y="1744133"/>
                  </a:cubicBezTo>
                  <a:lnTo>
                    <a:pt x="67819" y="1744133"/>
                  </a:lnTo>
                  <a:cubicBezTo>
                    <a:pt x="30364" y="1744133"/>
                    <a:pt x="0" y="1713770"/>
                    <a:pt x="0" y="1676315"/>
                  </a:cubicBezTo>
                  <a:lnTo>
                    <a:pt x="0" y="67819"/>
                  </a:lnTo>
                  <a:cubicBezTo>
                    <a:pt x="0" y="30364"/>
                    <a:pt x="30364" y="0"/>
                    <a:pt x="6781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522079" cy="1772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109774" y="1303020"/>
            <a:ext cx="3912306" cy="4709160"/>
            <a:chOff x="0" y="0"/>
            <a:chExt cx="1986971" cy="239167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86971" cy="2391675"/>
            </a:xfrm>
            <a:custGeom>
              <a:avLst/>
              <a:gdLst/>
              <a:ahLst/>
              <a:cxnLst/>
              <a:rect l="l" t="t" r="r" b="b"/>
              <a:pathLst>
                <a:path w="1986971" h="2391675">
                  <a:moveTo>
                    <a:pt x="71239" y="0"/>
                  </a:moveTo>
                  <a:lnTo>
                    <a:pt x="1915732" y="0"/>
                  </a:lnTo>
                  <a:cubicBezTo>
                    <a:pt x="1934626" y="0"/>
                    <a:pt x="1952746" y="7506"/>
                    <a:pt x="1966106" y="20865"/>
                  </a:cubicBezTo>
                  <a:cubicBezTo>
                    <a:pt x="1979465" y="34225"/>
                    <a:pt x="1986971" y="52345"/>
                    <a:pt x="1986971" y="71239"/>
                  </a:cubicBezTo>
                  <a:lnTo>
                    <a:pt x="1986971" y="2320436"/>
                  </a:lnTo>
                  <a:cubicBezTo>
                    <a:pt x="1986971" y="2339330"/>
                    <a:pt x="1979465" y="2357450"/>
                    <a:pt x="1966106" y="2370810"/>
                  </a:cubicBezTo>
                  <a:cubicBezTo>
                    <a:pt x="1952746" y="2384170"/>
                    <a:pt x="1934626" y="2391675"/>
                    <a:pt x="1915732" y="2391675"/>
                  </a:cubicBezTo>
                  <a:lnTo>
                    <a:pt x="71239" y="2391675"/>
                  </a:lnTo>
                  <a:cubicBezTo>
                    <a:pt x="52345" y="2391675"/>
                    <a:pt x="34225" y="2384170"/>
                    <a:pt x="20865" y="2370810"/>
                  </a:cubicBezTo>
                  <a:cubicBezTo>
                    <a:pt x="7506" y="2357450"/>
                    <a:pt x="0" y="2339330"/>
                    <a:pt x="0" y="2320436"/>
                  </a:cubicBezTo>
                  <a:lnTo>
                    <a:pt x="0" y="71239"/>
                  </a:lnTo>
                  <a:cubicBezTo>
                    <a:pt x="0" y="52345"/>
                    <a:pt x="7506" y="34225"/>
                    <a:pt x="20865" y="20865"/>
                  </a:cubicBezTo>
                  <a:cubicBezTo>
                    <a:pt x="34225" y="7506"/>
                    <a:pt x="52345" y="0"/>
                    <a:pt x="7123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986971" cy="242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360075" y="2934325"/>
            <a:ext cx="2755774" cy="2530302"/>
          </a:xfrm>
          <a:custGeom>
            <a:avLst/>
            <a:gdLst/>
            <a:ahLst/>
            <a:cxnLst/>
            <a:rect l="l" t="t" r="r" b="b"/>
            <a:pathLst>
              <a:path w="2755774" h="2530302">
                <a:moveTo>
                  <a:pt x="0" y="0"/>
                </a:moveTo>
                <a:lnTo>
                  <a:pt x="2755774" y="0"/>
                </a:lnTo>
                <a:lnTo>
                  <a:pt x="2755774" y="2530302"/>
                </a:lnTo>
                <a:lnTo>
                  <a:pt x="0" y="25303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914273" y="1806451"/>
            <a:ext cx="3647378" cy="932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25"/>
              </a:lnSpc>
            </a:pPr>
            <a:r>
              <a:rPr lang="en-US" sz="6208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LIVING CELLS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488094" y="1689735"/>
            <a:ext cx="3155665" cy="387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1"/>
              </a:lnSpc>
            </a:pPr>
            <a:r>
              <a:rPr lang="en-US" sz="2772">
                <a:solidFill>
                  <a:srgbClr val="000000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A living cell is like a tiny building block that makes up all plants, animals, and people, and it works like a little factory to keep things alive and growing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683155" y="1303020"/>
            <a:ext cx="4109615" cy="4709160"/>
            <a:chOff x="0" y="0"/>
            <a:chExt cx="1522079" cy="17441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22079" cy="1744133"/>
            </a:xfrm>
            <a:custGeom>
              <a:avLst/>
              <a:gdLst/>
              <a:ahLst/>
              <a:cxnLst/>
              <a:rect l="l" t="t" r="r" b="b"/>
              <a:pathLst>
                <a:path w="1522079" h="1744133">
                  <a:moveTo>
                    <a:pt x="67819" y="0"/>
                  </a:moveTo>
                  <a:lnTo>
                    <a:pt x="1454261" y="0"/>
                  </a:lnTo>
                  <a:cubicBezTo>
                    <a:pt x="1491716" y="0"/>
                    <a:pt x="1522079" y="30364"/>
                    <a:pt x="1522079" y="67819"/>
                  </a:cubicBezTo>
                  <a:lnTo>
                    <a:pt x="1522079" y="1676315"/>
                  </a:lnTo>
                  <a:cubicBezTo>
                    <a:pt x="1522079" y="1694301"/>
                    <a:pt x="1514934" y="1711551"/>
                    <a:pt x="1502216" y="1724270"/>
                  </a:cubicBezTo>
                  <a:cubicBezTo>
                    <a:pt x="1489497" y="1736988"/>
                    <a:pt x="1472247" y="1744133"/>
                    <a:pt x="1454261" y="1744133"/>
                  </a:cubicBezTo>
                  <a:lnTo>
                    <a:pt x="67819" y="1744133"/>
                  </a:lnTo>
                  <a:cubicBezTo>
                    <a:pt x="30364" y="1744133"/>
                    <a:pt x="0" y="1713770"/>
                    <a:pt x="0" y="1676315"/>
                  </a:cubicBezTo>
                  <a:lnTo>
                    <a:pt x="0" y="67819"/>
                  </a:lnTo>
                  <a:cubicBezTo>
                    <a:pt x="0" y="30364"/>
                    <a:pt x="30364" y="0"/>
                    <a:pt x="6781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522079" cy="1772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109774" y="1303020"/>
            <a:ext cx="3912306" cy="4709160"/>
            <a:chOff x="0" y="0"/>
            <a:chExt cx="1986971" cy="239167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86971" cy="2391675"/>
            </a:xfrm>
            <a:custGeom>
              <a:avLst/>
              <a:gdLst/>
              <a:ahLst/>
              <a:cxnLst/>
              <a:rect l="l" t="t" r="r" b="b"/>
              <a:pathLst>
                <a:path w="1986971" h="2391675">
                  <a:moveTo>
                    <a:pt x="71239" y="0"/>
                  </a:moveTo>
                  <a:lnTo>
                    <a:pt x="1915732" y="0"/>
                  </a:lnTo>
                  <a:cubicBezTo>
                    <a:pt x="1934626" y="0"/>
                    <a:pt x="1952746" y="7506"/>
                    <a:pt x="1966106" y="20865"/>
                  </a:cubicBezTo>
                  <a:cubicBezTo>
                    <a:pt x="1979465" y="34225"/>
                    <a:pt x="1986971" y="52345"/>
                    <a:pt x="1986971" y="71239"/>
                  </a:cubicBezTo>
                  <a:lnTo>
                    <a:pt x="1986971" y="2320436"/>
                  </a:lnTo>
                  <a:cubicBezTo>
                    <a:pt x="1986971" y="2339330"/>
                    <a:pt x="1979465" y="2357450"/>
                    <a:pt x="1966106" y="2370810"/>
                  </a:cubicBezTo>
                  <a:cubicBezTo>
                    <a:pt x="1952746" y="2384170"/>
                    <a:pt x="1934626" y="2391675"/>
                    <a:pt x="1915732" y="2391675"/>
                  </a:cubicBezTo>
                  <a:lnTo>
                    <a:pt x="71239" y="2391675"/>
                  </a:lnTo>
                  <a:cubicBezTo>
                    <a:pt x="52345" y="2391675"/>
                    <a:pt x="34225" y="2384170"/>
                    <a:pt x="20865" y="2370810"/>
                  </a:cubicBezTo>
                  <a:cubicBezTo>
                    <a:pt x="7506" y="2357450"/>
                    <a:pt x="0" y="2339330"/>
                    <a:pt x="0" y="2320436"/>
                  </a:cubicBezTo>
                  <a:lnTo>
                    <a:pt x="0" y="71239"/>
                  </a:lnTo>
                  <a:cubicBezTo>
                    <a:pt x="0" y="52345"/>
                    <a:pt x="7506" y="34225"/>
                    <a:pt x="20865" y="20865"/>
                  </a:cubicBezTo>
                  <a:cubicBezTo>
                    <a:pt x="34225" y="7506"/>
                    <a:pt x="52345" y="0"/>
                    <a:pt x="7123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986971" cy="242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627341" y="3052769"/>
            <a:ext cx="2221242" cy="2018554"/>
          </a:xfrm>
          <a:custGeom>
            <a:avLst/>
            <a:gdLst/>
            <a:ahLst/>
            <a:cxnLst/>
            <a:rect l="l" t="t" r="r" b="b"/>
            <a:pathLst>
              <a:path w="2221242" h="2018554">
                <a:moveTo>
                  <a:pt x="0" y="0"/>
                </a:moveTo>
                <a:lnTo>
                  <a:pt x="2221242" y="0"/>
                </a:lnTo>
                <a:lnTo>
                  <a:pt x="2221242" y="2018554"/>
                </a:lnTo>
                <a:lnTo>
                  <a:pt x="0" y="20185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914273" y="1806451"/>
            <a:ext cx="3647378" cy="932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25"/>
              </a:lnSpc>
            </a:pPr>
            <a:r>
              <a:rPr lang="en-US" sz="6208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TEASPOON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488094" y="2591995"/>
            <a:ext cx="3155665" cy="207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1"/>
              </a:lnSpc>
            </a:pPr>
            <a:r>
              <a:rPr lang="en-US" sz="2972">
                <a:solidFill>
                  <a:srgbClr val="000000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How many living cells are in one teaspoon of colostrum?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8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619220" y="2530988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49" y="0"/>
                </a:lnTo>
                <a:lnTo>
                  <a:pt x="349904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3957121" y="-567172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49" y="0"/>
                </a:lnTo>
                <a:lnTo>
                  <a:pt x="349904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 rot="2003044">
            <a:off x="6670908" y="4100130"/>
            <a:ext cx="3397261" cy="2840960"/>
          </a:xfrm>
          <a:custGeom>
            <a:avLst/>
            <a:gdLst/>
            <a:ahLst/>
            <a:cxnLst/>
            <a:rect l="l" t="t" r="r" b="b"/>
            <a:pathLst>
              <a:path w="3397261" h="2840960">
                <a:moveTo>
                  <a:pt x="0" y="0"/>
                </a:moveTo>
                <a:lnTo>
                  <a:pt x="3397261" y="0"/>
                </a:lnTo>
                <a:lnTo>
                  <a:pt x="3397261" y="2840960"/>
                </a:lnTo>
                <a:lnTo>
                  <a:pt x="0" y="28409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564903" y="741045"/>
            <a:ext cx="8623794" cy="1453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90"/>
              </a:lnSpc>
            </a:pPr>
            <a:r>
              <a:rPr lang="en-US" sz="9652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HELLO!</a:t>
            </a:r>
          </a:p>
        </p:txBody>
      </p:sp>
      <p:sp>
        <p:nvSpPr>
          <p:cNvPr id="12" name="Freeform 12"/>
          <p:cNvSpPr/>
          <p:nvPr/>
        </p:nvSpPr>
        <p:spPr>
          <a:xfrm>
            <a:off x="-2100289" y="-468539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49" y="0"/>
                </a:lnTo>
                <a:lnTo>
                  <a:pt x="3499049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-1018005" y="5852160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50" y="0"/>
                </a:lnTo>
                <a:lnTo>
                  <a:pt x="349905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2136205">
            <a:off x="8156475" y="-271272"/>
            <a:ext cx="3499049" cy="2926080"/>
          </a:xfrm>
          <a:custGeom>
            <a:avLst/>
            <a:gdLst/>
            <a:ahLst/>
            <a:cxnLst/>
            <a:rect l="l" t="t" r="r" b="b"/>
            <a:pathLst>
              <a:path w="3499049" h="2926080">
                <a:moveTo>
                  <a:pt x="0" y="0"/>
                </a:moveTo>
                <a:lnTo>
                  <a:pt x="3499050" y="0"/>
                </a:lnTo>
                <a:lnTo>
                  <a:pt x="349905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16109" y="2530988"/>
            <a:ext cx="7121382" cy="3686316"/>
          </a:xfrm>
          <a:custGeom>
            <a:avLst/>
            <a:gdLst/>
            <a:ahLst/>
            <a:cxnLst/>
            <a:rect l="l" t="t" r="r" b="b"/>
            <a:pathLst>
              <a:path w="7121382" h="3686316">
                <a:moveTo>
                  <a:pt x="0" y="0"/>
                </a:moveTo>
                <a:lnTo>
                  <a:pt x="7121382" y="0"/>
                </a:lnTo>
                <a:lnTo>
                  <a:pt x="7121382" y="3686316"/>
                </a:lnTo>
                <a:lnTo>
                  <a:pt x="0" y="36863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5109774" y="1303020"/>
            <a:ext cx="3912306" cy="4709160"/>
            <a:chOff x="0" y="0"/>
            <a:chExt cx="1986971" cy="23916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86971" cy="2391675"/>
            </a:xfrm>
            <a:custGeom>
              <a:avLst/>
              <a:gdLst/>
              <a:ahLst/>
              <a:cxnLst/>
              <a:rect l="l" t="t" r="r" b="b"/>
              <a:pathLst>
                <a:path w="1986971" h="2391675">
                  <a:moveTo>
                    <a:pt x="71239" y="0"/>
                  </a:moveTo>
                  <a:lnTo>
                    <a:pt x="1915732" y="0"/>
                  </a:lnTo>
                  <a:cubicBezTo>
                    <a:pt x="1934626" y="0"/>
                    <a:pt x="1952746" y="7506"/>
                    <a:pt x="1966106" y="20865"/>
                  </a:cubicBezTo>
                  <a:cubicBezTo>
                    <a:pt x="1979465" y="34225"/>
                    <a:pt x="1986971" y="52345"/>
                    <a:pt x="1986971" y="71239"/>
                  </a:cubicBezTo>
                  <a:lnTo>
                    <a:pt x="1986971" y="2320436"/>
                  </a:lnTo>
                  <a:cubicBezTo>
                    <a:pt x="1986971" y="2339330"/>
                    <a:pt x="1979465" y="2357450"/>
                    <a:pt x="1966106" y="2370810"/>
                  </a:cubicBezTo>
                  <a:cubicBezTo>
                    <a:pt x="1952746" y="2384170"/>
                    <a:pt x="1934626" y="2391675"/>
                    <a:pt x="1915732" y="2391675"/>
                  </a:cubicBezTo>
                  <a:lnTo>
                    <a:pt x="71239" y="2391675"/>
                  </a:lnTo>
                  <a:cubicBezTo>
                    <a:pt x="52345" y="2391675"/>
                    <a:pt x="34225" y="2384170"/>
                    <a:pt x="20865" y="2370810"/>
                  </a:cubicBezTo>
                  <a:cubicBezTo>
                    <a:pt x="7506" y="2357450"/>
                    <a:pt x="0" y="2339330"/>
                    <a:pt x="0" y="2320436"/>
                  </a:cubicBezTo>
                  <a:lnTo>
                    <a:pt x="0" y="71239"/>
                  </a:lnTo>
                  <a:cubicBezTo>
                    <a:pt x="0" y="52345"/>
                    <a:pt x="7506" y="34225"/>
                    <a:pt x="20865" y="20865"/>
                  </a:cubicBezTo>
                  <a:cubicBezTo>
                    <a:pt x="34225" y="7506"/>
                    <a:pt x="52345" y="0"/>
                    <a:pt x="7123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986971" cy="242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27341" y="3052769"/>
            <a:ext cx="2221242" cy="2018554"/>
          </a:xfrm>
          <a:custGeom>
            <a:avLst/>
            <a:gdLst/>
            <a:ahLst/>
            <a:cxnLst/>
            <a:rect l="l" t="t" r="r" b="b"/>
            <a:pathLst>
              <a:path w="2221242" h="2018554">
                <a:moveTo>
                  <a:pt x="0" y="0"/>
                </a:moveTo>
                <a:lnTo>
                  <a:pt x="2221242" y="0"/>
                </a:lnTo>
                <a:lnTo>
                  <a:pt x="2221242" y="2018554"/>
                </a:lnTo>
                <a:lnTo>
                  <a:pt x="0" y="20185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914273" y="1806451"/>
            <a:ext cx="3647378" cy="932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25"/>
              </a:lnSpc>
            </a:pPr>
            <a:r>
              <a:rPr lang="en-US" sz="6208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TEASPOON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488094" y="3375910"/>
            <a:ext cx="3155665" cy="506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1"/>
              </a:lnSpc>
            </a:pPr>
            <a:r>
              <a:rPr lang="en-US" sz="2972">
                <a:solidFill>
                  <a:srgbClr val="000000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Up to 3 million!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BC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5852160"/>
            <a:chOff x="0" y="0"/>
            <a:chExt cx="3070578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2167467"/>
            </a:xfrm>
            <a:custGeom>
              <a:avLst/>
              <a:gdLst/>
              <a:ahLst/>
              <a:cxnLst/>
              <a:rect l="l" t="t" r="r" b="b"/>
              <a:pathLst>
                <a:path w="3070578" h="2167467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2133849"/>
                  </a:lnTo>
                  <a:cubicBezTo>
                    <a:pt x="3070578" y="2142765"/>
                    <a:pt x="3067036" y="2151316"/>
                    <a:pt x="3060731" y="2157620"/>
                  </a:cubicBezTo>
                  <a:cubicBezTo>
                    <a:pt x="3054427" y="2163925"/>
                    <a:pt x="3045876" y="2167467"/>
                    <a:pt x="3036960" y="2167467"/>
                  </a:cubicBezTo>
                  <a:lnTo>
                    <a:pt x="33618" y="2167467"/>
                  </a:lnTo>
                  <a:cubicBezTo>
                    <a:pt x="24702" y="2167467"/>
                    <a:pt x="16151" y="2163925"/>
                    <a:pt x="9846" y="2157620"/>
                  </a:cubicBezTo>
                  <a:cubicBezTo>
                    <a:pt x="3542" y="2151316"/>
                    <a:pt x="0" y="2142765"/>
                    <a:pt x="0" y="2133849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43386" y="458641"/>
            <a:ext cx="826618" cy="2926080"/>
          </a:xfrm>
          <a:custGeom>
            <a:avLst/>
            <a:gdLst/>
            <a:ahLst/>
            <a:cxnLst/>
            <a:rect l="l" t="t" r="r" b="b"/>
            <a:pathLst>
              <a:path w="826618" h="2926080">
                <a:moveTo>
                  <a:pt x="0" y="0"/>
                </a:moveTo>
                <a:lnTo>
                  <a:pt x="826617" y="0"/>
                </a:lnTo>
                <a:lnTo>
                  <a:pt x="826617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6611525" y="3657600"/>
            <a:ext cx="2112750" cy="2624534"/>
          </a:xfrm>
          <a:custGeom>
            <a:avLst/>
            <a:gdLst/>
            <a:ahLst/>
            <a:cxnLst/>
            <a:rect l="l" t="t" r="r" b="b"/>
            <a:pathLst>
              <a:path w="2112750" h="2624534">
                <a:moveTo>
                  <a:pt x="0" y="0"/>
                </a:moveTo>
                <a:lnTo>
                  <a:pt x="2112750" y="0"/>
                </a:lnTo>
                <a:lnTo>
                  <a:pt x="2112750" y="2624534"/>
                </a:lnTo>
                <a:lnTo>
                  <a:pt x="0" y="262453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443386" y="3052127"/>
            <a:ext cx="6866828" cy="1210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40"/>
              </a:lnSpc>
            </a:pPr>
            <a:r>
              <a:rPr lang="en-US" sz="80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TASK TIME</a:t>
            </a:r>
          </a:p>
        </p:txBody>
      </p:sp>
      <p:sp>
        <p:nvSpPr>
          <p:cNvPr id="14" name="Freeform 14"/>
          <p:cNvSpPr/>
          <p:nvPr/>
        </p:nvSpPr>
        <p:spPr>
          <a:xfrm>
            <a:off x="1232369" y="4832231"/>
            <a:ext cx="1549757" cy="1861570"/>
          </a:xfrm>
          <a:custGeom>
            <a:avLst/>
            <a:gdLst/>
            <a:ahLst/>
            <a:cxnLst/>
            <a:rect l="l" t="t" r="r" b="b"/>
            <a:pathLst>
              <a:path w="1549757" h="1861570">
                <a:moveTo>
                  <a:pt x="0" y="0"/>
                </a:moveTo>
                <a:lnTo>
                  <a:pt x="1549757" y="0"/>
                </a:lnTo>
                <a:lnTo>
                  <a:pt x="1549757" y="1861570"/>
                </a:lnTo>
                <a:lnTo>
                  <a:pt x="0" y="18615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CB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1941195"/>
            <a:ext cx="8290560" cy="3432810"/>
            <a:chOff x="0" y="0"/>
            <a:chExt cx="3070578" cy="127141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1271411"/>
            </a:xfrm>
            <a:custGeom>
              <a:avLst/>
              <a:gdLst/>
              <a:ahLst/>
              <a:cxnLst/>
              <a:rect l="l" t="t" r="r" b="b"/>
              <a:pathLst>
                <a:path w="3070578" h="1271411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1237794"/>
                  </a:lnTo>
                  <a:cubicBezTo>
                    <a:pt x="3070578" y="1246709"/>
                    <a:pt x="3067036" y="1255260"/>
                    <a:pt x="3060731" y="1261565"/>
                  </a:cubicBezTo>
                  <a:cubicBezTo>
                    <a:pt x="3054427" y="1267869"/>
                    <a:pt x="3045876" y="1271411"/>
                    <a:pt x="3036960" y="1271411"/>
                  </a:cubicBezTo>
                  <a:lnTo>
                    <a:pt x="33618" y="1271411"/>
                  </a:lnTo>
                  <a:cubicBezTo>
                    <a:pt x="24702" y="1271411"/>
                    <a:pt x="16151" y="1267869"/>
                    <a:pt x="9846" y="1261565"/>
                  </a:cubicBezTo>
                  <a:cubicBezTo>
                    <a:pt x="3542" y="1255260"/>
                    <a:pt x="0" y="1246709"/>
                    <a:pt x="0" y="1237794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1299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93569" y="2966028"/>
            <a:ext cx="6766461" cy="1383144"/>
          </a:xfrm>
          <a:custGeom>
            <a:avLst/>
            <a:gdLst/>
            <a:ahLst/>
            <a:cxnLst/>
            <a:rect l="l" t="t" r="r" b="b"/>
            <a:pathLst>
              <a:path w="6766461" h="1383144">
                <a:moveTo>
                  <a:pt x="0" y="0"/>
                </a:moveTo>
                <a:lnTo>
                  <a:pt x="6766462" y="0"/>
                </a:lnTo>
                <a:lnTo>
                  <a:pt x="6766462" y="1383144"/>
                </a:lnTo>
                <a:lnTo>
                  <a:pt x="0" y="13831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CB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2023110"/>
            <a:chOff x="0" y="0"/>
            <a:chExt cx="3070578" cy="7493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749300"/>
            </a:xfrm>
            <a:custGeom>
              <a:avLst/>
              <a:gdLst/>
              <a:ahLst/>
              <a:cxnLst/>
              <a:rect l="l" t="t" r="r" b="b"/>
              <a:pathLst>
                <a:path w="3070578" h="749300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715682"/>
                  </a:lnTo>
                  <a:cubicBezTo>
                    <a:pt x="3070578" y="724598"/>
                    <a:pt x="3067036" y="733149"/>
                    <a:pt x="3060731" y="739454"/>
                  </a:cubicBezTo>
                  <a:cubicBezTo>
                    <a:pt x="3054427" y="745758"/>
                    <a:pt x="3045876" y="749300"/>
                    <a:pt x="3036960" y="749300"/>
                  </a:cubicBezTo>
                  <a:lnTo>
                    <a:pt x="33618" y="749300"/>
                  </a:lnTo>
                  <a:cubicBezTo>
                    <a:pt x="24702" y="749300"/>
                    <a:pt x="16151" y="745758"/>
                    <a:pt x="9846" y="739454"/>
                  </a:cubicBezTo>
                  <a:cubicBezTo>
                    <a:pt x="3542" y="733149"/>
                    <a:pt x="0" y="724598"/>
                    <a:pt x="0" y="715682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777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52425" y="3035798"/>
            <a:ext cx="4932065" cy="1896619"/>
            <a:chOff x="0" y="0"/>
            <a:chExt cx="1826691" cy="70245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26691" cy="702452"/>
            </a:xfrm>
            <a:custGeom>
              <a:avLst/>
              <a:gdLst/>
              <a:ahLst/>
              <a:cxnLst/>
              <a:rect l="l" t="t" r="r" b="b"/>
              <a:pathLst>
                <a:path w="1826691" h="702452">
                  <a:moveTo>
                    <a:pt x="56510" y="0"/>
                  </a:moveTo>
                  <a:lnTo>
                    <a:pt x="1770181" y="0"/>
                  </a:lnTo>
                  <a:cubicBezTo>
                    <a:pt x="1785169" y="0"/>
                    <a:pt x="1799542" y="5954"/>
                    <a:pt x="1810140" y="16551"/>
                  </a:cubicBezTo>
                  <a:cubicBezTo>
                    <a:pt x="1820737" y="27149"/>
                    <a:pt x="1826691" y="41522"/>
                    <a:pt x="1826691" y="56510"/>
                  </a:cubicBezTo>
                  <a:lnTo>
                    <a:pt x="1826691" y="645942"/>
                  </a:lnTo>
                  <a:cubicBezTo>
                    <a:pt x="1826691" y="677151"/>
                    <a:pt x="1801391" y="702452"/>
                    <a:pt x="1770181" y="702452"/>
                  </a:cubicBezTo>
                  <a:lnTo>
                    <a:pt x="56510" y="702452"/>
                  </a:lnTo>
                  <a:cubicBezTo>
                    <a:pt x="41522" y="702452"/>
                    <a:pt x="27149" y="696498"/>
                    <a:pt x="16551" y="685900"/>
                  </a:cubicBezTo>
                  <a:cubicBezTo>
                    <a:pt x="5954" y="675303"/>
                    <a:pt x="0" y="660929"/>
                    <a:pt x="0" y="645942"/>
                  </a:cubicBezTo>
                  <a:lnTo>
                    <a:pt x="0" y="56510"/>
                  </a:lnTo>
                  <a:cubicBezTo>
                    <a:pt x="0" y="41522"/>
                    <a:pt x="5954" y="27149"/>
                    <a:pt x="16551" y="16551"/>
                  </a:cubicBezTo>
                  <a:cubicBezTo>
                    <a:pt x="27149" y="5954"/>
                    <a:pt x="41522" y="0"/>
                    <a:pt x="56510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826691" cy="7310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729136" y="1281518"/>
            <a:ext cx="6295328" cy="932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25"/>
              </a:lnSpc>
            </a:pPr>
            <a:r>
              <a:rPr lang="en-US" sz="6208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TRUE OR FALSE...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8275" y="3388229"/>
            <a:ext cx="4540364" cy="1153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7"/>
              </a:lnSpc>
            </a:pPr>
            <a:r>
              <a:rPr lang="en-US" sz="2205" b="1">
                <a:solidFill>
                  <a:srgbClr val="F2363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Breastmilk is forever changing, it is never the same milk, it can even contain more water on a hot day!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731520" y="5218167"/>
            <a:ext cx="6007119" cy="1825822"/>
            <a:chOff x="0" y="0"/>
            <a:chExt cx="2224859" cy="67623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4859" cy="676230"/>
            </a:xfrm>
            <a:custGeom>
              <a:avLst/>
              <a:gdLst/>
              <a:ahLst/>
              <a:cxnLst/>
              <a:rect l="l" t="t" r="r" b="b"/>
              <a:pathLst>
                <a:path w="2224859" h="676230">
                  <a:moveTo>
                    <a:pt x="46396" y="0"/>
                  </a:moveTo>
                  <a:lnTo>
                    <a:pt x="2178463" y="0"/>
                  </a:lnTo>
                  <a:cubicBezTo>
                    <a:pt x="2190768" y="0"/>
                    <a:pt x="2202569" y="4888"/>
                    <a:pt x="2211270" y="13589"/>
                  </a:cubicBezTo>
                  <a:cubicBezTo>
                    <a:pt x="2219971" y="22290"/>
                    <a:pt x="2224859" y="34091"/>
                    <a:pt x="2224859" y="46396"/>
                  </a:cubicBezTo>
                  <a:lnTo>
                    <a:pt x="2224859" y="629834"/>
                  </a:lnTo>
                  <a:cubicBezTo>
                    <a:pt x="2224859" y="642139"/>
                    <a:pt x="2219971" y="653940"/>
                    <a:pt x="2211270" y="662641"/>
                  </a:cubicBezTo>
                  <a:cubicBezTo>
                    <a:pt x="2202569" y="671342"/>
                    <a:pt x="2190768" y="676230"/>
                    <a:pt x="2178463" y="676230"/>
                  </a:cubicBezTo>
                  <a:lnTo>
                    <a:pt x="46396" y="676230"/>
                  </a:lnTo>
                  <a:cubicBezTo>
                    <a:pt x="34091" y="676230"/>
                    <a:pt x="22290" y="671342"/>
                    <a:pt x="13589" y="662641"/>
                  </a:cubicBezTo>
                  <a:cubicBezTo>
                    <a:pt x="4888" y="653940"/>
                    <a:pt x="0" y="642139"/>
                    <a:pt x="0" y="629834"/>
                  </a:cubicBezTo>
                  <a:lnTo>
                    <a:pt x="0" y="46396"/>
                  </a:lnTo>
                  <a:cubicBezTo>
                    <a:pt x="0" y="34091"/>
                    <a:pt x="4888" y="22290"/>
                    <a:pt x="13589" y="13589"/>
                  </a:cubicBezTo>
                  <a:cubicBezTo>
                    <a:pt x="22290" y="4888"/>
                    <a:pt x="34091" y="0"/>
                    <a:pt x="46396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2224859" cy="7048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58223" y="5425755"/>
            <a:ext cx="5753713" cy="1372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1963" b="1">
                <a:solidFill>
                  <a:srgbClr val="E2A785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Breastmilk protects a baby from germs, infections &amp; builds their immune system. A mothers body can also detect when baby is not well &amp; create a medicine like milk for baby.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859851" y="3035798"/>
            <a:ext cx="3719382" cy="1615440"/>
            <a:chOff x="0" y="0"/>
            <a:chExt cx="1377549" cy="59831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77549" cy="598311"/>
            </a:xfrm>
            <a:custGeom>
              <a:avLst/>
              <a:gdLst/>
              <a:ahLst/>
              <a:cxnLst/>
              <a:rect l="l" t="t" r="r" b="b"/>
              <a:pathLst>
                <a:path w="1377549" h="598311">
                  <a:moveTo>
                    <a:pt x="74934" y="0"/>
                  </a:moveTo>
                  <a:lnTo>
                    <a:pt x="1302615" y="0"/>
                  </a:lnTo>
                  <a:cubicBezTo>
                    <a:pt x="1322489" y="0"/>
                    <a:pt x="1341548" y="7895"/>
                    <a:pt x="1355601" y="21948"/>
                  </a:cubicBezTo>
                  <a:cubicBezTo>
                    <a:pt x="1369654" y="36001"/>
                    <a:pt x="1377549" y="55060"/>
                    <a:pt x="1377549" y="74934"/>
                  </a:cubicBezTo>
                  <a:lnTo>
                    <a:pt x="1377549" y="523377"/>
                  </a:lnTo>
                  <a:cubicBezTo>
                    <a:pt x="1377549" y="564762"/>
                    <a:pt x="1344000" y="598311"/>
                    <a:pt x="1302615" y="598311"/>
                  </a:cubicBezTo>
                  <a:lnTo>
                    <a:pt x="74934" y="598311"/>
                  </a:lnTo>
                  <a:cubicBezTo>
                    <a:pt x="33549" y="598311"/>
                    <a:pt x="0" y="564762"/>
                    <a:pt x="0" y="523377"/>
                  </a:cubicBezTo>
                  <a:lnTo>
                    <a:pt x="0" y="74934"/>
                  </a:lnTo>
                  <a:cubicBezTo>
                    <a:pt x="0" y="33549"/>
                    <a:pt x="33549" y="0"/>
                    <a:pt x="74934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1377549" cy="6268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7530167" y="4742544"/>
            <a:ext cx="2049067" cy="2400078"/>
          </a:xfrm>
          <a:custGeom>
            <a:avLst/>
            <a:gdLst/>
            <a:ahLst/>
            <a:cxnLst/>
            <a:rect l="l" t="t" r="r" b="b"/>
            <a:pathLst>
              <a:path w="2049067" h="2400078">
                <a:moveTo>
                  <a:pt x="0" y="0"/>
                </a:moveTo>
                <a:lnTo>
                  <a:pt x="2049067" y="0"/>
                </a:lnTo>
                <a:lnTo>
                  <a:pt x="2049067" y="2400079"/>
                </a:lnTo>
                <a:lnTo>
                  <a:pt x="0" y="24000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TextBox 24"/>
          <p:cNvSpPr txBox="1"/>
          <p:nvPr/>
        </p:nvSpPr>
        <p:spPr>
          <a:xfrm>
            <a:off x="5981230" y="3216606"/>
            <a:ext cx="3476625" cy="1189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5"/>
              </a:lnSpc>
            </a:pPr>
            <a:r>
              <a:rPr lang="en-US" sz="2282" b="1">
                <a:solidFill>
                  <a:srgbClr val="187AC8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A baby only needs breastmilk for the first 4 months of it’s life.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CB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2023110"/>
            <a:chOff x="0" y="0"/>
            <a:chExt cx="3070578" cy="7493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749300"/>
            </a:xfrm>
            <a:custGeom>
              <a:avLst/>
              <a:gdLst/>
              <a:ahLst/>
              <a:cxnLst/>
              <a:rect l="l" t="t" r="r" b="b"/>
              <a:pathLst>
                <a:path w="3070578" h="749300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715682"/>
                  </a:lnTo>
                  <a:cubicBezTo>
                    <a:pt x="3070578" y="724598"/>
                    <a:pt x="3067036" y="733149"/>
                    <a:pt x="3060731" y="739454"/>
                  </a:cubicBezTo>
                  <a:cubicBezTo>
                    <a:pt x="3054427" y="745758"/>
                    <a:pt x="3045876" y="749300"/>
                    <a:pt x="3036960" y="749300"/>
                  </a:cubicBezTo>
                  <a:lnTo>
                    <a:pt x="33618" y="749300"/>
                  </a:lnTo>
                  <a:cubicBezTo>
                    <a:pt x="24702" y="749300"/>
                    <a:pt x="16151" y="745758"/>
                    <a:pt x="9846" y="739454"/>
                  </a:cubicBezTo>
                  <a:cubicBezTo>
                    <a:pt x="3542" y="733149"/>
                    <a:pt x="0" y="724598"/>
                    <a:pt x="0" y="715682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777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52425" y="3035798"/>
            <a:ext cx="4932065" cy="1896619"/>
            <a:chOff x="0" y="0"/>
            <a:chExt cx="1826691" cy="70245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26691" cy="702452"/>
            </a:xfrm>
            <a:custGeom>
              <a:avLst/>
              <a:gdLst/>
              <a:ahLst/>
              <a:cxnLst/>
              <a:rect l="l" t="t" r="r" b="b"/>
              <a:pathLst>
                <a:path w="1826691" h="702452">
                  <a:moveTo>
                    <a:pt x="56510" y="0"/>
                  </a:moveTo>
                  <a:lnTo>
                    <a:pt x="1770181" y="0"/>
                  </a:lnTo>
                  <a:cubicBezTo>
                    <a:pt x="1785169" y="0"/>
                    <a:pt x="1799542" y="5954"/>
                    <a:pt x="1810140" y="16551"/>
                  </a:cubicBezTo>
                  <a:cubicBezTo>
                    <a:pt x="1820737" y="27149"/>
                    <a:pt x="1826691" y="41522"/>
                    <a:pt x="1826691" y="56510"/>
                  </a:cubicBezTo>
                  <a:lnTo>
                    <a:pt x="1826691" y="645942"/>
                  </a:lnTo>
                  <a:cubicBezTo>
                    <a:pt x="1826691" y="677151"/>
                    <a:pt x="1801391" y="702452"/>
                    <a:pt x="1770181" y="702452"/>
                  </a:cubicBezTo>
                  <a:lnTo>
                    <a:pt x="56510" y="702452"/>
                  </a:lnTo>
                  <a:cubicBezTo>
                    <a:pt x="41522" y="702452"/>
                    <a:pt x="27149" y="696498"/>
                    <a:pt x="16551" y="685900"/>
                  </a:cubicBezTo>
                  <a:cubicBezTo>
                    <a:pt x="5954" y="675303"/>
                    <a:pt x="0" y="660929"/>
                    <a:pt x="0" y="645942"/>
                  </a:cubicBezTo>
                  <a:lnTo>
                    <a:pt x="0" y="56510"/>
                  </a:lnTo>
                  <a:cubicBezTo>
                    <a:pt x="0" y="41522"/>
                    <a:pt x="5954" y="27149"/>
                    <a:pt x="16551" y="16551"/>
                  </a:cubicBezTo>
                  <a:cubicBezTo>
                    <a:pt x="27149" y="5954"/>
                    <a:pt x="41522" y="0"/>
                    <a:pt x="56510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826691" cy="7310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729136" y="1281518"/>
            <a:ext cx="6295328" cy="932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25"/>
              </a:lnSpc>
            </a:pPr>
            <a:r>
              <a:rPr lang="en-US" sz="6208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DID YOU KNOW...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60343" y="3297355"/>
            <a:ext cx="4540364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9"/>
              </a:lnSpc>
            </a:pPr>
            <a:r>
              <a:rPr lang="en-US" sz="2549" b="1">
                <a:solidFill>
                  <a:srgbClr val="459236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A mother who is breastfeeding can become very thirsty!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52425" y="5337262"/>
            <a:ext cx="4756200" cy="1706727"/>
            <a:chOff x="0" y="0"/>
            <a:chExt cx="1761556" cy="63212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761556" cy="632121"/>
            </a:xfrm>
            <a:custGeom>
              <a:avLst/>
              <a:gdLst/>
              <a:ahLst/>
              <a:cxnLst/>
              <a:rect l="l" t="t" r="r" b="b"/>
              <a:pathLst>
                <a:path w="1761556" h="632121">
                  <a:moveTo>
                    <a:pt x="58599" y="0"/>
                  </a:moveTo>
                  <a:lnTo>
                    <a:pt x="1702957" y="0"/>
                  </a:lnTo>
                  <a:cubicBezTo>
                    <a:pt x="1735320" y="0"/>
                    <a:pt x="1761556" y="26236"/>
                    <a:pt x="1761556" y="58599"/>
                  </a:cubicBezTo>
                  <a:lnTo>
                    <a:pt x="1761556" y="573522"/>
                  </a:lnTo>
                  <a:cubicBezTo>
                    <a:pt x="1761556" y="605886"/>
                    <a:pt x="1735320" y="632121"/>
                    <a:pt x="1702957" y="632121"/>
                  </a:cubicBezTo>
                  <a:lnTo>
                    <a:pt x="58599" y="632121"/>
                  </a:lnTo>
                  <a:cubicBezTo>
                    <a:pt x="26236" y="632121"/>
                    <a:pt x="0" y="605886"/>
                    <a:pt x="0" y="573522"/>
                  </a:cubicBezTo>
                  <a:lnTo>
                    <a:pt x="0" y="58599"/>
                  </a:lnTo>
                  <a:cubicBezTo>
                    <a:pt x="0" y="26236"/>
                    <a:pt x="26236" y="0"/>
                    <a:pt x="5859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1761556" cy="6606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859851" y="3035798"/>
            <a:ext cx="3719382" cy="1615440"/>
            <a:chOff x="0" y="0"/>
            <a:chExt cx="1377549" cy="59831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377549" cy="598311"/>
            </a:xfrm>
            <a:custGeom>
              <a:avLst/>
              <a:gdLst/>
              <a:ahLst/>
              <a:cxnLst/>
              <a:rect l="l" t="t" r="r" b="b"/>
              <a:pathLst>
                <a:path w="1377549" h="598311">
                  <a:moveTo>
                    <a:pt x="74934" y="0"/>
                  </a:moveTo>
                  <a:lnTo>
                    <a:pt x="1302615" y="0"/>
                  </a:lnTo>
                  <a:cubicBezTo>
                    <a:pt x="1322489" y="0"/>
                    <a:pt x="1341548" y="7895"/>
                    <a:pt x="1355601" y="21948"/>
                  </a:cubicBezTo>
                  <a:cubicBezTo>
                    <a:pt x="1369654" y="36001"/>
                    <a:pt x="1377549" y="55060"/>
                    <a:pt x="1377549" y="74934"/>
                  </a:cubicBezTo>
                  <a:lnTo>
                    <a:pt x="1377549" y="523377"/>
                  </a:lnTo>
                  <a:cubicBezTo>
                    <a:pt x="1377549" y="564762"/>
                    <a:pt x="1344000" y="598311"/>
                    <a:pt x="1302615" y="598311"/>
                  </a:cubicBezTo>
                  <a:lnTo>
                    <a:pt x="74934" y="598311"/>
                  </a:lnTo>
                  <a:cubicBezTo>
                    <a:pt x="33549" y="598311"/>
                    <a:pt x="0" y="564762"/>
                    <a:pt x="0" y="523377"/>
                  </a:cubicBezTo>
                  <a:lnTo>
                    <a:pt x="0" y="74934"/>
                  </a:lnTo>
                  <a:cubicBezTo>
                    <a:pt x="0" y="33549"/>
                    <a:pt x="33549" y="0"/>
                    <a:pt x="74934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1377549" cy="6268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5921228" y="3288475"/>
            <a:ext cx="3596629" cy="107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4"/>
              </a:lnSpc>
            </a:pPr>
            <a:r>
              <a:rPr lang="en-US" sz="2045" b="1">
                <a:solidFill>
                  <a:srgbClr val="E2A785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A mother and her baby should feel relaxed and calm whilst feeding.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45210" y="5558282"/>
            <a:ext cx="4370631" cy="1217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67"/>
              </a:lnSpc>
            </a:pPr>
            <a:r>
              <a:rPr lang="en-US" sz="2334" b="1">
                <a:solidFill>
                  <a:srgbClr val="187AC8"/>
                </a:solidFill>
                <a:latin typeface="TT Commons Pro Bold"/>
                <a:ea typeface="TT Commons Pro Bold"/>
                <a:cs typeface="TT Commons Pro Bold"/>
                <a:sym typeface="TT Commons Pro Bold"/>
              </a:rPr>
              <a:t>You can choose to breastfeed your baby anywhere, it is protected by the law.</a:t>
            </a:r>
          </a:p>
        </p:txBody>
      </p:sp>
      <p:sp>
        <p:nvSpPr>
          <p:cNvPr id="24" name="Freeform 24"/>
          <p:cNvSpPr/>
          <p:nvPr/>
        </p:nvSpPr>
        <p:spPr>
          <a:xfrm>
            <a:off x="7597451" y="4824287"/>
            <a:ext cx="1769434" cy="2356388"/>
          </a:xfrm>
          <a:custGeom>
            <a:avLst/>
            <a:gdLst/>
            <a:ahLst/>
            <a:cxnLst/>
            <a:rect l="l" t="t" r="r" b="b"/>
            <a:pathLst>
              <a:path w="1769434" h="2356388">
                <a:moveTo>
                  <a:pt x="0" y="0"/>
                </a:moveTo>
                <a:lnTo>
                  <a:pt x="1769434" y="0"/>
                </a:lnTo>
                <a:lnTo>
                  <a:pt x="1769434" y="2356389"/>
                </a:lnTo>
                <a:lnTo>
                  <a:pt x="0" y="23563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8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5852160"/>
            <a:chOff x="0" y="0"/>
            <a:chExt cx="3070578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2167467"/>
            </a:xfrm>
            <a:custGeom>
              <a:avLst/>
              <a:gdLst/>
              <a:ahLst/>
              <a:cxnLst/>
              <a:rect l="l" t="t" r="r" b="b"/>
              <a:pathLst>
                <a:path w="3070578" h="2167467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2133849"/>
                  </a:lnTo>
                  <a:cubicBezTo>
                    <a:pt x="3070578" y="2142765"/>
                    <a:pt x="3067036" y="2151316"/>
                    <a:pt x="3060731" y="2157620"/>
                  </a:cubicBezTo>
                  <a:cubicBezTo>
                    <a:pt x="3054427" y="2163925"/>
                    <a:pt x="3045876" y="2167467"/>
                    <a:pt x="3036960" y="2167467"/>
                  </a:cubicBezTo>
                  <a:lnTo>
                    <a:pt x="33618" y="2167467"/>
                  </a:lnTo>
                  <a:cubicBezTo>
                    <a:pt x="24702" y="2167467"/>
                    <a:pt x="16151" y="2163925"/>
                    <a:pt x="9846" y="2157620"/>
                  </a:cubicBezTo>
                  <a:cubicBezTo>
                    <a:pt x="3542" y="2151316"/>
                    <a:pt x="0" y="2142765"/>
                    <a:pt x="0" y="2133849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92275" y="4582882"/>
            <a:ext cx="1875186" cy="2400238"/>
          </a:xfrm>
          <a:custGeom>
            <a:avLst/>
            <a:gdLst/>
            <a:ahLst/>
            <a:cxnLst/>
            <a:rect l="l" t="t" r="r" b="b"/>
            <a:pathLst>
              <a:path w="1875186" h="2400238">
                <a:moveTo>
                  <a:pt x="0" y="0"/>
                </a:moveTo>
                <a:lnTo>
                  <a:pt x="1875187" y="0"/>
                </a:lnTo>
                <a:lnTo>
                  <a:pt x="1875187" y="2400239"/>
                </a:lnTo>
                <a:lnTo>
                  <a:pt x="0" y="24002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7872296" y="4582882"/>
            <a:ext cx="1881304" cy="2099084"/>
          </a:xfrm>
          <a:custGeom>
            <a:avLst/>
            <a:gdLst/>
            <a:ahLst/>
            <a:cxnLst/>
            <a:rect l="l" t="t" r="r" b="b"/>
            <a:pathLst>
              <a:path w="1881304" h="2099084">
                <a:moveTo>
                  <a:pt x="0" y="0"/>
                </a:moveTo>
                <a:lnTo>
                  <a:pt x="1881304" y="0"/>
                </a:lnTo>
                <a:lnTo>
                  <a:pt x="1881304" y="2099084"/>
                </a:lnTo>
                <a:lnTo>
                  <a:pt x="0" y="20990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724025" y="1193000"/>
            <a:ext cx="6658255" cy="4929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1537" lvl="1" indent="-355769" algn="l">
              <a:lnSpc>
                <a:spcPts val="3888"/>
              </a:lnSpc>
              <a:buFont typeface="Arial"/>
              <a:buChar char="•"/>
            </a:pPr>
            <a:r>
              <a:rPr lang="en-US" sz="329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ALL BABY MAMMALS NEED WHAT TO SURVIVE?</a:t>
            </a:r>
          </a:p>
          <a:p>
            <a:pPr marL="711537" lvl="1" indent="-355769" algn="l">
              <a:lnSpc>
                <a:spcPts val="3888"/>
              </a:lnSpc>
              <a:buFont typeface="Arial"/>
              <a:buChar char="•"/>
            </a:pPr>
            <a:r>
              <a:rPr lang="en-US" sz="329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HOW SMALL IS BABY’S STOMACH WHEN THEY ARE BORN?</a:t>
            </a:r>
          </a:p>
          <a:p>
            <a:pPr marL="711537" lvl="1" indent="-355769" algn="l">
              <a:lnSpc>
                <a:spcPts val="3888"/>
              </a:lnSpc>
              <a:buFont typeface="Arial"/>
              <a:buChar char="•"/>
            </a:pPr>
            <a:r>
              <a:rPr lang="en-US" sz="329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HOW LONG SHOULD A BABY HAVE MILK FOR?</a:t>
            </a:r>
          </a:p>
          <a:p>
            <a:pPr marL="711537" lvl="1" indent="-355769" algn="l">
              <a:lnSpc>
                <a:spcPts val="3888"/>
              </a:lnSpc>
              <a:buFont typeface="Arial"/>
              <a:buChar char="•"/>
            </a:pPr>
            <a:r>
              <a:rPr lang="en-US" sz="329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WHY IS BREASTFEEDING GOOD FOR A BABY?</a:t>
            </a:r>
          </a:p>
          <a:p>
            <a:pPr marL="711537" lvl="1" indent="-355769" algn="l">
              <a:lnSpc>
                <a:spcPts val="3888"/>
              </a:lnSpc>
              <a:buFont typeface="Arial"/>
              <a:buChar char="•"/>
            </a:pPr>
            <a:r>
              <a:rPr lang="en-US" sz="329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HOW CAN WE SUPPORT A MOTHER TO FEED HER BABY?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683155" y="1303020"/>
            <a:ext cx="8338925" cy="4709160"/>
            <a:chOff x="0" y="0"/>
            <a:chExt cx="3088491" cy="17441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88491" cy="1744133"/>
            </a:xfrm>
            <a:custGeom>
              <a:avLst/>
              <a:gdLst/>
              <a:ahLst/>
              <a:cxnLst/>
              <a:rect l="l" t="t" r="r" b="b"/>
              <a:pathLst>
                <a:path w="3088491" h="1744133">
                  <a:moveTo>
                    <a:pt x="33423" y="0"/>
                  </a:moveTo>
                  <a:lnTo>
                    <a:pt x="3055068" y="0"/>
                  </a:lnTo>
                  <a:cubicBezTo>
                    <a:pt x="3073527" y="0"/>
                    <a:pt x="3088491" y="14964"/>
                    <a:pt x="3088491" y="33423"/>
                  </a:cubicBezTo>
                  <a:lnTo>
                    <a:pt x="3088491" y="1710711"/>
                  </a:lnTo>
                  <a:cubicBezTo>
                    <a:pt x="3088491" y="1719575"/>
                    <a:pt x="3084969" y="1728076"/>
                    <a:pt x="3078701" y="1734344"/>
                  </a:cubicBezTo>
                  <a:cubicBezTo>
                    <a:pt x="3072434" y="1740612"/>
                    <a:pt x="3063932" y="1744133"/>
                    <a:pt x="3055068" y="1744133"/>
                  </a:cubicBezTo>
                  <a:lnTo>
                    <a:pt x="33423" y="1744133"/>
                  </a:lnTo>
                  <a:cubicBezTo>
                    <a:pt x="14964" y="1744133"/>
                    <a:pt x="0" y="1729169"/>
                    <a:pt x="0" y="1710711"/>
                  </a:cubicBezTo>
                  <a:lnTo>
                    <a:pt x="0" y="33423"/>
                  </a:lnTo>
                  <a:cubicBezTo>
                    <a:pt x="0" y="24558"/>
                    <a:pt x="3521" y="16057"/>
                    <a:pt x="9789" y="9789"/>
                  </a:cubicBezTo>
                  <a:cubicBezTo>
                    <a:pt x="16057" y="3521"/>
                    <a:pt x="24558" y="0"/>
                    <a:pt x="33423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88491" cy="1772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3752683" y="4291907"/>
            <a:ext cx="2199870" cy="1276408"/>
          </a:xfrm>
          <a:custGeom>
            <a:avLst/>
            <a:gdLst/>
            <a:ahLst/>
            <a:cxnLst/>
            <a:rect l="l" t="t" r="r" b="b"/>
            <a:pathLst>
              <a:path w="2199870" h="1276408">
                <a:moveTo>
                  <a:pt x="0" y="0"/>
                </a:moveTo>
                <a:lnTo>
                  <a:pt x="2199869" y="0"/>
                </a:lnTo>
                <a:lnTo>
                  <a:pt x="2199869" y="1276408"/>
                </a:lnTo>
                <a:lnTo>
                  <a:pt x="0" y="127640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1559586" y="2702979"/>
            <a:ext cx="6586062" cy="1162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5"/>
              </a:lnSpc>
            </a:pPr>
            <a:r>
              <a:rPr lang="en-US" sz="7707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THANK YOU!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BC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5852160"/>
            <a:chOff x="0" y="0"/>
            <a:chExt cx="3070578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2167467"/>
            </a:xfrm>
            <a:custGeom>
              <a:avLst/>
              <a:gdLst/>
              <a:ahLst/>
              <a:cxnLst/>
              <a:rect l="l" t="t" r="r" b="b"/>
              <a:pathLst>
                <a:path w="3070578" h="2167467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2133849"/>
                  </a:lnTo>
                  <a:cubicBezTo>
                    <a:pt x="3070578" y="2142765"/>
                    <a:pt x="3067036" y="2151316"/>
                    <a:pt x="3060731" y="2157620"/>
                  </a:cubicBezTo>
                  <a:cubicBezTo>
                    <a:pt x="3054427" y="2163925"/>
                    <a:pt x="3045876" y="2167467"/>
                    <a:pt x="3036960" y="2167467"/>
                  </a:cubicBezTo>
                  <a:lnTo>
                    <a:pt x="33618" y="2167467"/>
                  </a:lnTo>
                  <a:cubicBezTo>
                    <a:pt x="24702" y="2167467"/>
                    <a:pt x="16151" y="2163925"/>
                    <a:pt x="9846" y="2157620"/>
                  </a:cubicBezTo>
                  <a:cubicBezTo>
                    <a:pt x="3542" y="2151316"/>
                    <a:pt x="0" y="2142765"/>
                    <a:pt x="0" y="2133849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43386" y="458641"/>
            <a:ext cx="826618" cy="2926080"/>
          </a:xfrm>
          <a:custGeom>
            <a:avLst/>
            <a:gdLst/>
            <a:ahLst/>
            <a:cxnLst/>
            <a:rect l="l" t="t" r="r" b="b"/>
            <a:pathLst>
              <a:path w="826618" h="2926080">
                <a:moveTo>
                  <a:pt x="0" y="0"/>
                </a:moveTo>
                <a:lnTo>
                  <a:pt x="826617" y="0"/>
                </a:lnTo>
                <a:lnTo>
                  <a:pt x="826617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6909330" y="3847197"/>
            <a:ext cx="2112750" cy="2624534"/>
          </a:xfrm>
          <a:custGeom>
            <a:avLst/>
            <a:gdLst/>
            <a:ahLst/>
            <a:cxnLst/>
            <a:rect l="l" t="t" r="r" b="b"/>
            <a:pathLst>
              <a:path w="2112750" h="2624534">
                <a:moveTo>
                  <a:pt x="0" y="0"/>
                </a:moveTo>
                <a:lnTo>
                  <a:pt x="2112750" y="0"/>
                </a:lnTo>
                <a:lnTo>
                  <a:pt x="2112750" y="2624535"/>
                </a:lnTo>
                <a:lnTo>
                  <a:pt x="0" y="26245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443386" y="3052127"/>
            <a:ext cx="6866828" cy="1210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40"/>
              </a:lnSpc>
            </a:pPr>
            <a:r>
              <a:rPr lang="en-US" sz="80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QUESTION TIME</a:t>
            </a:r>
          </a:p>
        </p:txBody>
      </p:sp>
      <p:sp>
        <p:nvSpPr>
          <p:cNvPr id="14" name="Freeform 14"/>
          <p:cNvSpPr/>
          <p:nvPr/>
        </p:nvSpPr>
        <p:spPr>
          <a:xfrm>
            <a:off x="1232369" y="4832231"/>
            <a:ext cx="1549757" cy="1861570"/>
          </a:xfrm>
          <a:custGeom>
            <a:avLst/>
            <a:gdLst/>
            <a:ahLst/>
            <a:cxnLst/>
            <a:rect l="l" t="t" r="r" b="b"/>
            <a:pathLst>
              <a:path w="1549757" h="1861570">
                <a:moveTo>
                  <a:pt x="0" y="0"/>
                </a:moveTo>
                <a:lnTo>
                  <a:pt x="1549757" y="0"/>
                </a:lnTo>
                <a:lnTo>
                  <a:pt x="1549757" y="1861570"/>
                </a:lnTo>
                <a:lnTo>
                  <a:pt x="0" y="18615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8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5852160"/>
            <a:chOff x="0" y="0"/>
            <a:chExt cx="3070578" cy="2167467"/>
          </a:xfrm>
        </p:grpSpPr>
        <p:sp>
          <p:nvSpPr>
            <p:cNvPr id="9" name="Freeform 9">
              <a:hlinkClick r:id="rId4" tooltip="https://youtu.be/CeYrpijNVKc"/>
            </p:cNvPr>
            <p:cNvSpPr/>
            <p:nvPr/>
          </p:nvSpPr>
          <p:spPr>
            <a:xfrm>
              <a:off x="0" y="0"/>
              <a:ext cx="3070578" cy="2167467"/>
            </a:xfrm>
            <a:custGeom>
              <a:avLst/>
              <a:gdLst/>
              <a:ahLst/>
              <a:cxnLst/>
              <a:rect l="l" t="t" r="r" b="b"/>
              <a:pathLst>
                <a:path w="3070578" h="2167467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2133849"/>
                  </a:lnTo>
                  <a:cubicBezTo>
                    <a:pt x="3070578" y="2142765"/>
                    <a:pt x="3067036" y="2151316"/>
                    <a:pt x="3060731" y="2157620"/>
                  </a:cubicBezTo>
                  <a:cubicBezTo>
                    <a:pt x="3054427" y="2163925"/>
                    <a:pt x="3045876" y="2167467"/>
                    <a:pt x="3036960" y="2167467"/>
                  </a:cubicBezTo>
                  <a:lnTo>
                    <a:pt x="33618" y="2167467"/>
                  </a:lnTo>
                  <a:cubicBezTo>
                    <a:pt x="24702" y="2167467"/>
                    <a:pt x="16151" y="2163925"/>
                    <a:pt x="9846" y="2157620"/>
                  </a:cubicBezTo>
                  <a:cubicBezTo>
                    <a:pt x="3542" y="2151316"/>
                    <a:pt x="0" y="2142765"/>
                    <a:pt x="0" y="2133849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37155" y="559901"/>
            <a:ext cx="1750492" cy="2130023"/>
          </a:xfrm>
          <a:custGeom>
            <a:avLst/>
            <a:gdLst/>
            <a:ahLst/>
            <a:cxnLst/>
            <a:rect l="l" t="t" r="r" b="b"/>
            <a:pathLst>
              <a:path w="1750492" h="2130023">
                <a:moveTo>
                  <a:pt x="0" y="0"/>
                </a:moveTo>
                <a:lnTo>
                  <a:pt x="1750492" y="0"/>
                </a:lnTo>
                <a:lnTo>
                  <a:pt x="1750492" y="2130024"/>
                </a:lnTo>
                <a:lnTo>
                  <a:pt x="0" y="21300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3050230" y="4800628"/>
            <a:ext cx="2495225" cy="2298726"/>
          </a:xfrm>
          <a:custGeom>
            <a:avLst/>
            <a:gdLst/>
            <a:ahLst/>
            <a:cxnLst/>
            <a:rect l="l" t="t" r="r" b="b"/>
            <a:pathLst>
              <a:path w="2495225" h="2298726">
                <a:moveTo>
                  <a:pt x="0" y="0"/>
                </a:moveTo>
                <a:lnTo>
                  <a:pt x="2495225" y="0"/>
                </a:lnTo>
                <a:lnTo>
                  <a:pt x="2495225" y="2298726"/>
                </a:lnTo>
                <a:lnTo>
                  <a:pt x="0" y="229872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337155" y="5443217"/>
            <a:ext cx="1344168" cy="1463040"/>
          </a:xfrm>
          <a:custGeom>
            <a:avLst/>
            <a:gdLst/>
            <a:ahLst/>
            <a:cxnLst/>
            <a:rect l="l" t="t" r="r" b="b"/>
            <a:pathLst>
              <a:path w="1344168" h="1463040">
                <a:moveTo>
                  <a:pt x="0" y="0"/>
                </a:moveTo>
                <a:lnTo>
                  <a:pt x="1344168" y="0"/>
                </a:lnTo>
                <a:lnTo>
                  <a:pt x="1344168" y="1463040"/>
                </a:lnTo>
                <a:lnTo>
                  <a:pt x="0" y="14630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-1423964">
            <a:off x="2136377" y="3831481"/>
            <a:ext cx="2743294" cy="2098620"/>
          </a:xfrm>
          <a:custGeom>
            <a:avLst/>
            <a:gdLst/>
            <a:ahLst/>
            <a:cxnLst/>
            <a:rect l="l" t="t" r="r" b="b"/>
            <a:pathLst>
              <a:path w="2743294" h="2098620">
                <a:moveTo>
                  <a:pt x="0" y="0"/>
                </a:moveTo>
                <a:lnTo>
                  <a:pt x="2743295" y="0"/>
                </a:lnTo>
                <a:lnTo>
                  <a:pt x="2743295" y="2098620"/>
                </a:lnTo>
                <a:lnTo>
                  <a:pt x="0" y="20986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6246495" y="2286056"/>
            <a:ext cx="3463823" cy="5029144"/>
          </a:xfrm>
          <a:custGeom>
            <a:avLst/>
            <a:gdLst/>
            <a:ahLst/>
            <a:cxnLst/>
            <a:rect l="l" t="t" r="r" b="b"/>
            <a:pathLst>
              <a:path w="3463823" h="5029144">
                <a:moveTo>
                  <a:pt x="0" y="0"/>
                </a:moveTo>
                <a:lnTo>
                  <a:pt x="3463823" y="0"/>
                </a:lnTo>
                <a:lnTo>
                  <a:pt x="3463823" y="5029144"/>
                </a:lnTo>
                <a:lnTo>
                  <a:pt x="0" y="502914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67211" y="3149496"/>
            <a:ext cx="1969461" cy="1836522"/>
          </a:xfrm>
          <a:custGeom>
            <a:avLst/>
            <a:gdLst/>
            <a:ahLst/>
            <a:cxnLst/>
            <a:rect l="l" t="t" r="r" b="b"/>
            <a:pathLst>
              <a:path w="1969461" h="1836522">
                <a:moveTo>
                  <a:pt x="0" y="0"/>
                </a:moveTo>
                <a:lnTo>
                  <a:pt x="1969460" y="0"/>
                </a:lnTo>
                <a:lnTo>
                  <a:pt x="1969460" y="1836521"/>
                </a:lnTo>
                <a:lnTo>
                  <a:pt x="0" y="183652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917115" y="2325551"/>
            <a:ext cx="7919370" cy="2555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29"/>
              </a:lnSpc>
            </a:pPr>
            <a:r>
              <a:rPr lang="en-US" sz="8499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WHAT ANIMALS ARE THESE?</a:t>
            </a:r>
          </a:p>
        </p:txBody>
      </p:sp>
      <p:sp>
        <p:nvSpPr>
          <p:cNvPr id="18" name="Freeform 18"/>
          <p:cNvSpPr/>
          <p:nvPr/>
        </p:nvSpPr>
        <p:spPr>
          <a:xfrm>
            <a:off x="3743193" y="111989"/>
            <a:ext cx="2267214" cy="2081715"/>
          </a:xfrm>
          <a:custGeom>
            <a:avLst/>
            <a:gdLst/>
            <a:ahLst/>
            <a:cxnLst/>
            <a:rect l="l" t="t" r="r" b="b"/>
            <a:pathLst>
              <a:path w="2267214" h="2081715">
                <a:moveTo>
                  <a:pt x="0" y="0"/>
                </a:moveTo>
                <a:lnTo>
                  <a:pt x="2267214" y="0"/>
                </a:lnTo>
                <a:lnTo>
                  <a:pt x="2267214" y="2081714"/>
                </a:lnTo>
                <a:lnTo>
                  <a:pt x="0" y="208171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3" tooltip="https://youtu.be/YrvIsEWOous"/>
          </p:cNvPr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8" name="Picture 8"/>
          <p:cNvPicPr>
            <a:picLocks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883920" y="1480100"/>
            <a:ext cx="8290560" cy="4659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8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5852160"/>
            <a:chOff x="0" y="0"/>
            <a:chExt cx="3070578" cy="2167467"/>
          </a:xfrm>
        </p:grpSpPr>
        <p:sp>
          <p:nvSpPr>
            <p:cNvPr id="9" name="Freeform 9">
              <a:hlinkClick r:id="rId4" tooltip="https://youtu.be/CeYrpijNVKc"/>
            </p:cNvPr>
            <p:cNvSpPr/>
            <p:nvPr/>
          </p:nvSpPr>
          <p:spPr>
            <a:xfrm>
              <a:off x="0" y="0"/>
              <a:ext cx="3070578" cy="2167467"/>
            </a:xfrm>
            <a:custGeom>
              <a:avLst/>
              <a:gdLst/>
              <a:ahLst/>
              <a:cxnLst/>
              <a:rect l="l" t="t" r="r" b="b"/>
              <a:pathLst>
                <a:path w="3070578" h="2167467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2133849"/>
                  </a:lnTo>
                  <a:cubicBezTo>
                    <a:pt x="3070578" y="2142765"/>
                    <a:pt x="3067036" y="2151316"/>
                    <a:pt x="3060731" y="2157620"/>
                  </a:cubicBezTo>
                  <a:cubicBezTo>
                    <a:pt x="3054427" y="2163925"/>
                    <a:pt x="3045876" y="2167467"/>
                    <a:pt x="3036960" y="2167467"/>
                  </a:cubicBezTo>
                  <a:lnTo>
                    <a:pt x="33618" y="2167467"/>
                  </a:lnTo>
                  <a:cubicBezTo>
                    <a:pt x="24702" y="2167467"/>
                    <a:pt x="16151" y="2163925"/>
                    <a:pt x="9846" y="2157620"/>
                  </a:cubicBezTo>
                  <a:cubicBezTo>
                    <a:pt x="3542" y="2151316"/>
                    <a:pt x="0" y="2142765"/>
                    <a:pt x="0" y="2133849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337155" y="271231"/>
            <a:ext cx="1609452" cy="1958405"/>
          </a:xfrm>
          <a:custGeom>
            <a:avLst/>
            <a:gdLst/>
            <a:ahLst/>
            <a:cxnLst/>
            <a:rect l="l" t="t" r="r" b="b"/>
            <a:pathLst>
              <a:path w="1609452" h="1958405">
                <a:moveTo>
                  <a:pt x="0" y="0"/>
                </a:moveTo>
                <a:lnTo>
                  <a:pt x="1609453" y="0"/>
                </a:lnTo>
                <a:lnTo>
                  <a:pt x="1609453" y="1958405"/>
                </a:lnTo>
                <a:lnTo>
                  <a:pt x="0" y="19584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4052567" y="5443217"/>
            <a:ext cx="2032003" cy="1871983"/>
          </a:xfrm>
          <a:custGeom>
            <a:avLst/>
            <a:gdLst/>
            <a:ahLst/>
            <a:cxnLst/>
            <a:rect l="l" t="t" r="r" b="b"/>
            <a:pathLst>
              <a:path w="2032003" h="1871983">
                <a:moveTo>
                  <a:pt x="0" y="0"/>
                </a:moveTo>
                <a:lnTo>
                  <a:pt x="2032003" y="0"/>
                </a:lnTo>
                <a:lnTo>
                  <a:pt x="2032003" y="1871983"/>
                </a:lnTo>
                <a:lnTo>
                  <a:pt x="0" y="18719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1051941" y="5564490"/>
            <a:ext cx="1344168" cy="1463040"/>
          </a:xfrm>
          <a:custGeom>
            <a:avLst/>
            <a:gdLst/>
            <a:ahLst/>
            <a:cxnLst/>
            <a:rect l="l" t="t" r="r" b="b"/>
            <a:pathLst>
              <a:path w="1344168" h="1463040">
                <a:moveTo>
                  <a:pt x="0" y="0"/>
                </a:moveTo>
                <a:lnTo>
                  <a:pt x="1344168" y="0"/>
                </a:lnTo>
                <a:lnTo>
                  <a:pt x="1344168" y="1463040"/>
                </a:lnTo>
                <a:lnTo>
                  <a:pt x="0" y="146304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rot="-1423964">
            <a:off x="2141356" y="4502007"/>
            <a:ext cx="2460681" cy="1882421"/>
          </a:xfrm>
          <a:custGeom>
            <a:avLst/>
            <a:gdLst/>
            <a:ahLst/>
            <a:cxnLst/>
            <a:rect l="l" t="t" r="r" b="b"/>
            <a:pathLst>
              <a:path w="2460681" h="1882421">
                <a:moveTo>
                  <a:pt x="0" y="0"/>
                </a:moveTo>
                <a:lnTo>
                  <a:pt x="2460681" y="0"/>
                </a:lnTo>
                <a:lnTo>
                  <a:pt x="2460681" y="1882421"/>
                </a:lnTo>
                <a:lnTo>
                  <a:pt x="0" y="188242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6721857" y="2935034"/>
            <a:ext cx="2928487" cy="4251886"/>
          </a:xfrm>
          <a:custGeom>
            <a:avLst/>
            <a:gdLst/>
            <a:ahLst/>
            <a:cxnLst/>
            <a:rect l="l" t="t" r="r" b="b"/>
            <a:pathLst>
              <a:path w="2928487" h="4251886">
                <a:moveTo>
                  <a:pt x="0" y="0"/>
                </a:moveTo>
                <a:lnTo>
                  <a:pt x="2928487" y="0"/>
                </a:lnTo>
                <a:lnTo>
                  <a:pt x="2928487" y="4251886"/>
                </a:lnTo>
                <a:lnTo>
                  <a:pt x="0" y="425188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67211" y="3441038"/>
            <a:ext cx="1656814" cy="1544979"/>
          </a:xfrm>
          <a:custGeom>
            <a:avLst/>
            <a:gdLst/>
            <a:ahLst/>
            <a:cxnLst/>
            <a:rect l="l" t="t" r="r" b="b"/>
            <a:pathLst>
              <a:path w="1656814" h="1544979">
                <a:moveTo>
                  <a:pt x="0" y="0"/>
                </a:moveTo>
                <a:lnTo>
                  <a:pt x="1656814" y="0"/>
                </a:lnTo>
                <a:lnTo>
                  <a:pt x="1656814" y="1544979"/>
                </a:lnTo>
                <a:lnTo>
                  <a:pt x="0" y="15449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1542809" y="1640209"/>
            <a:ext cx="7119899" cy="3592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03"/>
              </a:lnSpc>
            </a:pPr>
            <a:r>
              <a:rPr lang="en-US" sz="7969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WHAT IS A MAMMALS FIRST SOURCE OF FOOD?</a:t>
            </a:r>
          </a:p>
        </p:txBody>
      </p:sp>
      <p:sp>
        <p:nvSpPr>
          <p:cNvPr id="18" name="Freeform 18"/>
          <p:cNvSpPr/>
          <p:nvPr/>
        </p:nvSpPr>
        <p:spPr>
          <a:xfrm>
            <a:off x="4257296" y="0"/>
            <a:ext cx="1690925" cy="1552576"/>
          </a:xfrm>
          <a:custGeom>
            <a:avLst/>
            <a:gdLst/>
            <a:ahLst/>
            <a:cxnLst/>
            <a:rect l="l" t="t" r="r" b="b"/>
            <a:pathLst>
              <a:path w="1690925" h="1552576">
                <a:moveTo>
                  <a:pt x="0" y="0"/>
                </a:moveTo>
                <a:lnTo>
                  <a:pt x="1690925" y="0"/>
                </a:lnTo>
                <a:lnTo>
                  <a:pt x="1690925" y="1552576"/>
                </a:lnTo>
                <a:lnTo>
                  <a:pt x="0" y="15525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7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8" name="Picture 8"/>
          <p:cNvPicPr>
            <a:picLocks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31520" y="1327700"/>
            <a:ext cx="8290560" cy="4659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731520" y="731520"/>
            <a:ext cx="8290560" cy="5852160"/>
            <a:chOff x="0" y="0"/>
            <a:chExt cx="3070578" cy="21674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0578" cy="2167467"/>
            </a:xfrm>
            <a:custGeom>
              <a:avLst/>
              <a:gdLst/>
              <a:ahLst/>
              <a:cxnLst/>
              <a:rect l="l" t="t" r="r" b="b"/>
              <a:pathLst>
                <a:path w="3070578" h="2167467">
                  <a:moveTo>
                    <a:pt x="33618" y="0"/>
                  </a:moveTo>
                  <a:lnTo>
                    <a:pt x="3036960" y="0"/>
                  </a:lnTo>
                  <a:cubicBezTo>
                    <a:pt x="3045876" y="0"/>
                    <a:pt x="3054427" y="3542"/>
                    <a:pt x="3060731" y="9846"/>
                  </a:cubicBezTo>
                  <a:cubicBezTo>
                    <a:pt x="3067036" y="16151"/>
                    <a:pt x="3070578" y="24702"/>
                    <a:pt x="3070578" y="33618"/>
                  </a:cubicBezTo>
                  <a:lnTo>
                    <a:pt x="3070578" y="2133849"/>
                  </a:lnTo>
                  <a:cubicBezTo>
                    <a:pt x="3070578" y="2142765"/>
                    <a:pt x="3067036" y="2151316"/>
                    <a:pt x="3060731" y="2157620"/>
                  </a:cubicBezTo>
                  <a:cubicBezTo>
                    <a:pt x="3054427" y="2163925"/>
                    <a:pt x="3045876" y="2167467"/>
                    <a:pt x="3036960" y="2167467"/>
                  </a:cubicBezTo>
                  <a:lnTo>
                    <a:pt x="33618" y="2167467"/>
                  </a:lnTo>
                  <a:cubicBezTo>
                    <a:pt x="24702" y="2167467"/>
                    <a:pt x="16151" y="2163925"/>
                    <a:pt x="9846" y="2157620"/>
                  </a:cubicBezTo>
                  <a:cubicBezTo>
                    <a:pt x="3542" y="2151316"/>
                    <a:pt x="0" y="2142765"/>
                    <a:pt x="0" y="2133849"/>
                  </a:cubicBezTo>
                  <a:lnTo>
                    <a:pt x="0" y="33618"/>
                  </a:lnTo>
                  <a:cubicBezTo>
                    <a:pt x="0" y="24702"/>
                    <a:pt x="3542" y="16151"/>
                    <a:pt x="9846" y="9846"/>
                  </a:cubicBezTo>
                  <a:cubicBezTo>
                    <a:pt x="16151" y="3542"/>
                    <a:pt x="24702" y="0"/>
                    <a:pt x="33618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070578" cy="21960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64903" y="2255072"/>
            <a:ext cx="8623794" cy="2814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36"/>
              </a:lnSpc>
            </a:pPr>
            <a:r>
              <a:rPr lang="en-US" sz="9352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CAN YOU NAME ANY OTHER MAMMALS?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C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669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63474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7456170" y="-16383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-155829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6314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84570" y="3657600"/>
            <a:ext cx="3821430" cy="3821430"/>
          </a:xfrm>
          <a:custGeom>
            <a:avLst/>
            <a:gdLst/>
            <a:ahLst/>
            <a:cxnLst/>
            <a:rect l="l" t="t" r="r" b="b"/>
            <a:pathLst>
              <a:path w="3821430" h="3821430">
                <a:moveTo>
                  <a:pt x="0" y="0"/>
                </a:moveTo>
                <a:lnTo>
                  <a:pt x="3821430" y="0"/>
                </a:lnTo>
                <a:lnTo>
                  <a:pt x="3821430" y="3821430"/>
                </a:lnTo>
                <a:lnTo>
                  <a:pt x="0" y="3821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683155" y="1303020"/>
            <a:ext cx="4109615" cy="4709160"/>
            <a:chOff x="0" y="0"/>
            <a:chExt cx="1522079" cy="17441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22079" cy="1744133"/>
            </a:xfrm>
            <a:custGeom>
              <a:avLst/>
              <a:gdLst/>
              <a:ahLst/>
              <a:cxnLst/>
              <a:rect l="l" t="t" r="r" b="b"/>
              <a:pathLst>
                <a:path w="1522079" h="1744133">
                  <a:moveTo>
                    <a:pt x="67819" y="0"/>
                  </a:moveTo>
                  <a:lnTo>
                    <a:pt x="1454261" y="0"/>
                  </a:lnTo>
                  <a:cubicBezTo>
                    <a:pt x="1491716" y="0"/>
                    <a:pt x="1522079" y="30364"/>
                    <a:pt x="1522079" y="67819"/>
                  </a:cubicBezTo>
                  <a:lnTo>
                    <a:pt x="1522079" y="1676315"/>
                  </a:lnTo>
                  <a:cubicBezTo>
                    <a:pt x="1522079" y="1694301"/>
                    <a:pt x="1514934" y="1711551"/>
                    <a:pt x="1502216" y="1724270"/>
                  </a:cubicBezTo>
                  <a:cubicBezTo>
                    <a:pt x="1489497" y="1736988"/>
                    <a:pt x="1472247" y="1744133"/>
                    <a:pt x="1454261" y="1744133"/>
                  </a:cubicBezTo>
                  <a:lnTo>
                    <a:pt x="67819" y="1744133"/>
                  </a:lnTo>
                  <a:cubicBezTo>
                    <a:pt x="30364" y="1744133"/>
                    <a:pt x="0" y="1713770"/>
                    <a:pt x="0" y="1676315"/>
                  </a:cubicBezTo>
                  <a:lnTo>
                    <a:pt x="0" y="67819"/>
                  </a:lnTo>
                  <a:cubicBezTo>
                    <a:pt x="0" y="30364"/>
                    <a:pt x="30364" y="0"/>
                    <a:pt x="6781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522079" cy="1772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109774" y="1303020"/>
            <a:ext cx="3912306" cy="4709160"/>
            <a:chOff x="0" y="0"/>
            <a:chExt cx="1986971" cy="239167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86971" cy="2391675"/>
            </a:xfrm>
            <a:custGeom>
              <a:avLst/>
              <a:gdLst/>
              <a:ahLst/>
              <a:cxnLst/>
              <a:rect l="l" t="t" r="r" b="b"/>
              <a:pathLst>
                <a:path w="1986971" h="2391675">
                  <a:moveTo>
                    <a:pt x="71239" y="0"/>
                  </a:moveTo>
                  <a:lnTo>
                    <a:pt x="1915732" y="0"/>
                  </a:lnTo>
                  <a:cubicBezTo>
                    <a:pt x="1934626" y="0"/>
                    <a:pt x="1952746" y="7506"/>
                    <a:pt x="1966106" y="20865"/>
                  </a:cubicBezTo>
                  <a:cubicBezTo>
                    <a:pt x="1979465" y="34225"/>
                    <a:pt x="1986971" y="52345"/>
                    <a:pt x="1986971" y="71239"/>
                  </a:cubicBezTo>
                  <a:lnTo>
                    <a:pt x="1986971" y="2320436"/>
                  </a:lnTo>
                  <a:cubicBezTo>
                    <a:pt x="1986971" y="2339330"/>
                    <a:pt x="1979465" y="2357450"/>
                    <a:pt x="1966106" y="2370810"/>
                  </a:cubicBezTo>
                  <a:cubicBezTo>
                    <a:pt x="1952746" y="2384170"/>
                    <a:pt x="1934626" y="2391675"/>
                    <a:pt x="1915732" y="2391675"/>
                  </a:cubicBezTo>
                  <a:lnTo>
                    <a:pt x="71239" y="2391675"/>
                  </a:lnTo>
                  <a:cubicBezTo>
                    <a:pt x="52345" y="2391675"/>
                    <a:pt x="34225" y="2384170"/>
                    <a:pt x="20865" y="2370810"/>
                  </a:cubicBezTo>
                  <a:cubicBezTo>
                    <a:pt x="7506" y="2357450"/>
                    <a:pt x="0" y="2339330"/>
                    <a:pt x="0" y="2320436"/>
                  </a:cubicBezTo>
                  <a:lnTo>
                    <a:pt x="0" y="71239"/>
                  </a:lnTo>
                  <a:cubicBezTo>
                    <a:pt x="0" y="52345"/>
                    <a:pt x="7506" y="34225"/>
                    <a:pt x="20865" y="20865"/>
                  </a:cubicBezTo>
                  <a:cubicBezTo>
                    <a:pt x="34225" y="7506"/>
                    <a:pt x="52345" y="0"/>
                    <a:pt x="71239" y="0"/>
                  </a:cubicBezTo>
                  <a:close/>
                </a:path>
              </a:pathLst>
            </a:custGeom>
            <a:solidFill>
              <a:srgbClr val="FFFFFF">
                <a:alpha val="94902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986971" cy="2420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424289" y="2739090"/>
            <a:ext cx="2627347" cy="3081932"/>
          </a:xfrm>
          <a:custGeom>
            <a:avLst/>
            <a:gdLst/>
            <a:ahLst/>
            <a:cxnLst/>
            <a:rect l="l" t="t" r="r" b="b"/>
            <a:pathLst>
              <a:path w="2627347" h="3081932">
                <a:moveTo>
                  <a:pt x="0" y="0"/>
                </a:moveTo>
                <a:lnTo>
                  <a:pt x="2627347" y="0"/>
                </a:lnTo>
                <a:lnTo>
                  <a:pt x="2627347" y="3081931"/>
                </a:lnTo>
                <a:lnTo>
                  <a:pt x="0" y="30819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rnd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Box 15"/>
          <p:cNvSpPr txBox="1"/>
          <p:nvPr/>
        </p:nvSpPr>
        <p:spPr>
          <a:xfrm>
            <a:off x="914273" y="1756410"/>
            <a:ext cx="3647378" cy="932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25"/>
              </a:lnSpc>
            </a:pPr>
            <a:r>
              <a:rPr lang="en-US" sz="6208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HUMANS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488094" y="3113622"/>
            <a:ext cx="3155665" cy="1030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1"/>
              </a:lnSpc>
            </a:pPr>
            <a:r>
              <a:rPr lang="en-US" sz="2972">
                <a:solidFill>
                  <a:srgbClr val="000000"/>
                </a:solidFill>
                <a:latin typeface="TT Commons Pro"/>
                <a:ea typeface="TT Commons Pro"/>
                <a:cs typeface="TT Commons Pro"/>
                <a:sym typeface="TT Commons Pro"/>
              </a:rPr>
              <a:t>What is a humans first food?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59DE79F159D147AA1F7E0212B51AD8" ma:contentTypeVersion="7" ma:contentTypeDescription="Create a new document." ma:contentTypeScope="" ma:versionID="16aba40fd930e6f2be1a9be7812b0225">
  <xsd:schema xmlns:xsd="http://www.w3.org/2001/XMLSchema" xmlns:xs="http://www.w3.org/2001/XMLSchema" xmlns:p="http://schemas.microsoft.com/office/2006/metadata/properties" xmlns:ns1="http://schemas.microsoft.com/sharepoint/v3" xmlns:ns2="db82dc77-23e8-45c5-aca7-8dbba352c768" targetNamespace="http://schemas.microsoft.com/office/2006/metadata/properties" ma:root="true" ma:fieldsID="6de64a4b6f1d569e5afdfa4b986d4265" ns1:_="" ns2:_="">
    <xsd:import namespace="http://schemas.microsoft.com/sharepoint/v3"/>
    <xsd:import namespace="db82dc77-23e8-45c5-aca7-8dbba352c76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82dc77-23e8-45c5-aca7-8dbba352c76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2883B00-37EE-4D30-BA93-3C5B9A757471}"/>
</file>

<file path=customXml/itemProps2.xml><?xml version="1.0" encoding="utf-8"?>
<ds:datastoreItem xmlns:ds="http://schemas.openxmlformats.org/officeDocument/2006/customXml" ds:itemID="{EEE9EEE1-D687-4480-9515-2F91A98B7730}"/>
</file>

<file path=customXml/itemProps3.xml><?xml version="1.0" encoding="utf-8"?>
<ds:datastoreItem xmlns:ds="http://schemas.openxmlformats.org/officeDocument/2006/customXml" ds:itemID="{9EC97C7A-5370-4A12-A515-FF91B74BCE0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704</Words>
  <Application>Microsoft Office PowerPoint</Application>
  <PresentationFormat>Custom</PresentationFormat>
  <Paragraphs>121</Paragraphs>
  <Slides>26</Slides>
  <Notes>15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TT Commons Pro</vt:lpstr>
      <vt:lpstr>TT Commons Pro Bold</vt:lpstr>
      <vt:lpstr>Marykate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Science OF Breast Milk</dc:title>
  <cp:lastModifiedBy>Elle Gregson</cp:lastModifiedBy>
  <cp:revision>1</cp:revision>
  <dcterms:created xsi:type="dcterms:W3CDTF">2006-08-16T00:00:00Z</dcterms:created>
  <dcterms:modified xsi:type="dcterms:W3CDTF">2025-02-06T13:21:23Z</dcterms:modified>
  <dc:identifier>DAGF2BJNtuk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0x010100AD59DE79F159D147AA1F7E0212B51AD8</vt:lpwstr>
  </property>
</Properties>
</file>