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94" r:id="rId5"/>
    <p:sldId id="264" r:id="rId6"/>
    <p:sldId id="284" r:id="rId7"/>
    <p:sldId id="292" r:id="rId8"/>
    <p:sldId id="29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84" autoAdjust="0"/>
  </p:normalViewPr>
  <p:slideViewPr>
    <p:cSldViewPr>
      <p:cViewPr varScale="1">
        <p:scale>
          <a:sx n="58" d="100"/>
          <a:sy n="58" d="100"/>
        </p:scale>
        <p:origin x="1746"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7A169-BF80-446A-9EDC-59C09597E5AB}" type="datetimeFigureOut">
              <a:rPr lang="en-GB" smtClean="0"/>
              <a:t>24/06/2024</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AE458-3EC5-4C66-BBAA-98440174BF0F}" type="slidenum">
              <a:rPr lang="en-GB" smtClean="0"/>
              <a:t>‹#›</a:t>
            </a:fld>
            <a:endParaRPr lang="en-GB" dirty="0"/>
          </a:p>
        </p:txBody>
      </p:sp>
    </p:spTree>
    <p:extLst>
      <p:ext uri="{BB962C8B-B14F-4D97-AF65-F5344CB8AC3E}">
        <p14:creationId xmlns:p14="http://schemas.microsoft.com/office/powerpoint/2010/main" val="386503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MH influences how we think and feel</a:t>
            </a:r>
            <a:r>
              <a:rPr lang="en-GB" altLang="en-US" baseline="0" dirty="0"/>
              <a:t> about ourselves and others and how we interpret events. it also influences our ability to cope with change, transition and life events: having a baby, moving house, experiencing bereavement.</a:t>
            </a:r>
            <a:endParaRPr lang="en-GB" altLang="en-US" dirty="0"/>
          </a:p>
          <a:p>
            <a:r>
              <a:rPr lang="en-GB" sz="1200" b="1" kern="1200" dirty="0">
                <a:solidFill>
                  <a:schemeClr val="tx1"/>
                </a:solidFill>
                <a:effectLst/>
                <a:latin typeface="+mn-lt"/>
                <a:ea typeface="+mn-ea"/>
                <a:cs typeface="+mn-cs"/>
              </a:rPr>
              <a:t>Mental illnesses are characterized by alterations in thinking, mood or behaviour associated with significant distress and impaired functioning. Examples of specific mental illnesses include: Mood disorders: major depression and bipolar disorder. Schizophrenia. Anxiety disorders. Personality disorders. Eating disorders.</a:t>
            </a:r>
            <a:endParaRPr lang="en-GB" altLang="en-US" b="1" dirty="0"/>
          </a:p>
          <a:p>
            <a:endParaRPr lang="en-GB" altLang="en-US" dirty="0"/>
          </a:p>
          <a:p>
            <a:r>
              <a:rPr lang="en-GB" altLang="en-US" dirty="0"/>
              <a:t>Everyone has Mental Health - how we feel, think, act, talk.  Everything that we feel and experience and how we cope with that.</a:t>
            </a:r>
          </a:p>
          <a:p>
            <a:endParaRPr lang="en-GB" altLang="en-US" dirty="0"/>
          </a:p>
          <a:p>
            <a:r>
              <a:rPr lang="en-GB" altLang="en-US" dirty="0"/>
              <a:t>Mental Health and Mental illness are two separate issues.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Thinking about how negative thoughts about ourselves impact our behaviour. If young people are having thoughts they’re no good, everyone’s better than me. No body likes me etc it will result with negative feelings and ultimately negative behaviour which usually is either isolating themselves/ withdrawing or being aggressive.</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320AE458-3EC5-4C66-BBAA-98440174BF0F}" type="slidenum">
              <a:rPr lang="en-GB" smtClean="0"/>
              <a:t>2</a:t>
            </a:fld>
            <a:endParaRPr lang="en-GB" dirty="0"/>
          </a:p>
        </p:txBody>
      </p:sp>
    </p:spTree>
    <p:extLst>
      <p:ext uri="{BB962C8B-B14F-4D97-AF65-F5344CB8AC3E}">
        <p14:creationId xmlns:p14="http://schemas.microsoft.com/office/powerpoint/2010/main" val="397854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0AE458-3EC5-4C66-BBAA-98440174BF0F}" type="slidenum">
              <a:rPr lang="en-GB" smtClean="0"/>
              <a:t>4</a:t>
            </a:fld>
            <a:endParaRPr lang="en-GB" dirty="0"/>
          </a:p>
        </p:txBody>
      </p:sp>
    </p:spTree>
    <p:extLst>
      <p:ext uri="{BB962C8B-B14F-4D97-AF65-F5344CB8AC3E}">
        <p14:creationId xmlns:p14="http://schemas.microsoft.com/office/powerpoint/2010/main" val="4031798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8273" y="269468"/>
            <a:ext cx="3593927" cy="819595"/>
          </a:xfrm>
          <a:prstGeom prst="rect">
            <a:avLst/>
          </a:prstGeom>
        </p:spPr>
      </p:pic>
      <p:sp>
        <p:nvSpPr>
          <p:cNvPr id="14" name="TextBox 13"/>
          <p:cNvSpPr txBox="1"/>
          <p:nvPr userDrawn="1"/>
        </p:nvSpPr>
        <p:spPr>
          <a:xfrm>
            <a:off x="1714476" y="1700808"/>
            <a:ext cx="5665836" cy="1231106"/>
          </a:xfrm>
          <a:prstGeom prst="rect">
            <a:avLst/>
          </a:prstGeom>
          <a:noFill/>
        </p:spPr>
        <p:txBody>
          <a:bodyPr wrap="square" rtlCol="0">
            <a:spAutoFit/>
          </a:bodyPr>
          <a:lstStyle/>
          <a:p>
            <a:pPr algn="ctr">
              <a:spcAft>
                <a:spcPts val="1200"/>
              </a:spcAft>
            </a:pPr>
            <a:r>
              <a:rPr lang="en-GB" sz="2800" b="1" dirty="0"/>
              <a:t>Workplace Training Solutions</a:t>
            </a:r>
          </a:p>
          <a:p>
            <a:pPr algn="ctr"/>
            <a:r>
              <a:rPr lang="en-GB" sz="1800" b="1" dirty="0"/>
              <a:t>Delivered by </a:t>
            </a:r>
          </a:p>
          <a:p>
            <a:pPr algn="ctr"/>
            <a:r>
              <a:rPr lang="en-GB" sz="1800" b="1" dirty="0"/>
              <a:t>Halton Health Improvement Team </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79712" y="3356992"/>
            <a:ext cx="1505227" cy="1505227"/>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13113" y="3356992"/>
            <a:ext cx="1505227" cy="1505227"/>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6413" y="3356992"/>
            <a:ext cx="1505227" cy="1505227"/>
          </a:xfrm>
          <a:prstGeom prst="rect">
            <a:avLst/>
          </a:prstGeom>
        </p:spPr>
      </p:pic>
    </p:spTree>
    <p:extLst>
      <p:ext uri="{BB962C8B-B14F-4D97-AF65-F5344CB8AC3E}">
        <p14:creationId xmlns:p14="http://schemas.microsoft.com/office/powerpoint/2010/main" val="77222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32240" y="247078"/>
            <a:ext cx="2209452" cy="50386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6300192" cy="775232"/>
          </a:xfrm>
          <a:prstGeom prst="rect">
            <a:avLst/>
          </a:prstGeom>
        </p:spPr>
      </p:pic>
    </p:spTree>
    <p:extLst>
      <p:ext uri="{BB962C8B-B14F-4D97-AF65-F5344CB8AC3E}">
        <p14:creationId xmlns:p14="http://schemas.microsoft.com/office/powerpoint/2010/main" val="362401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03648" y="3429001"/>
            <a:ext cx="4120414" cy="754062"/>
          </a:xfrm>
          <a:prstGeom prst="rect">
            <a:avLst/>
          </a:prstGeom>
        </p:spPr>
      </p:pic>
      <p:sp>
        <p:nvSpPr>
          <p:cNvPr id="5" name="TextBox 4"/>
          <p:cNvSpPr txBox="1"/>
          <p:nvPr userDrawn="1"/>
        </p:nvSpPr>
        <p:spPr>
          <a:xfrm>
            <a:off x="1550900" y="1988840"/>
            <a:ext cx="6048672" cy="646331"/>
          </a:xfrm>
          <a:prstGeom prst="rect">
            <a:avLst/>
          </a:prstGeom>
          <a:noFill/>
        </p:spPr>
        <p:txBody>
          <a:bodyPr wrap="square" rtlCol="0">
            <a:spAutoFit/>
          </a:bodyPr>
          <a:lstStyle/>
          <a:p>
            <a:pPr algn="ctr"/>
            <a:r>
              <a:rPr lang="en-GB" b="1" dirty="0"/>
              <a:t>Workplace</a:t>
            </a:r>
            <a:r>
              <a:rPr lang="en-GB" b="1" baseline="0" dirty="0"/>
              <a:t> Solutions </a:t>
            </a:r>
          </a:p>
          <a:p>
            <a:pPr algn="ctr"/>
            <a:r>
              <a:rPr lang="en-GB" b="1" baseline="0" dirty="0"/>
              <a:t>Delivered by</a:t>
            </a:r>
            <a:endParaRPr lang="en-GB" b="1"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84168" y="3212976"/>
            <a:ext cx="1008112" cy="832250"/>
          </a:xfrm>
          <a:prstGeom prst="rect">
            <a:avLst/>
          </a:prstGeom>
        </p:spPr>
      </p:pic>
      <p:sp>
        <p:nvSpPr>
          <p:cNvPr id="7" name="TextBox 6"/>
          <p:cNvSpPr txBox="1"/>
          <p:nvPr userDrawn="1"/>
        </p:nvSpPr>
        <p:spPr>
          <a:xfrm>
            <a:off x="1550900" y="4653136"/>
            <a:ext cx="6048672" cy="307777"/>
          </a:xfrm>
          <a:prstGeom prst="rect">
            <a:avLst/>
          </a:prstGeom>
          <a:noFill/>
        </p:spPr>
        <p:txBody>
          <a:bodyPr wrap="square" rtlCol="0">
            <a:spAutoFit/>
          </a:bodyPr>
          <a:lstStyle/>
          <a:p>
            <a:pPr algn="ctr"/>
            <a:r>
              <a:rPr lang="en-GB" sz="1400" b="1" dirty="0"/>
              <a:t>© Halton Health Improvement Team 2018</a:t>
            </a:r>
          </a:p>
        </p:txBody>
      </p:sp>
    </p:spTree>
    <p:extLst>
      <p:ext uri="{BB962C8B-B14F-4D97-AF65-F5344CB8AC3E}">
        <p14:creationId xmlns:p14="http://schemas.microsoft.com/office/powerpoint/2010/main" val="557061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696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gif"/></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3768" y="1279009"/>
            <a:ext cx="4104456" cy="707886"/>
          </a:xfrm>
          <a:prstGeom prst="rect">
            <a:avLst/>
          </a:prstGeom>
        </p:spPr>
        <p:txBody>
          <a:bodyPr wrap="square">
            <a:spAutoFit/>
          </a:bodyPr>
          <a:lstStyle/>
          <a:p>
            <a:pPr algn="ctr"/>
            <a:r>
              <a:rPr lang="en-GB" sz="4000" b="1" dirty="0">
                <a:latin typeface="Arial Rounded MT Bold" panose="020F0704030504030204" pitchFamily="34" charset="0"/>
              </a:rPr>
              <a:t>Mental Health</a:t>
            </a:r>
            <a:endParaRPr lang="en-GB" sz="40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348880"/>
            <a:ext cx="6624736" cy="3315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50520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268760"/>
            <a:ext cx="7416824" cy="1354217"/>
          </a:xfrm>
          <a:prstGeom prst="rect">
            <a:avLst/>
          </a:prstGeom>
          <a:noFill/>
        </p:spPr>
        <p:txBody>
          <a:bodyPr wrap="square" rtlCol="0">
            <a:spAutoFit/>
          </a:bodyPr>
          <a:lstStyle/>
          <a:p>
            <a:r>
              <a:rPr lang="en-GB" altLang="en-US" sz="3200" dirty="0">
                <a:latin typeface="Arial Rounded MT Bold" panose="020F0704030504030204" pitchFamily="34" charset="0"/>
                <a:cs typeface="Arial" panose="020B0604020202020204" pitchFamily="34" charset="0"/>
              </a:rPr>
              <a:t>What does mental health mean to you?</a:t>
            </a:r>
          </a:p>
          <a:p>
            <a:endParaRPr lang="en-GB" dirty="0"/>
          </a:p>
        </p:txBody>
      </p:sp>
      <p:sp>
        <p:nvSpPr>
          <p:cNvPr id="3" name="TextBox 2"/>
          <p:cNvSpPr txBox="1"/>
          <p:nvPr/>
        </p:nvSpPr>
        <p:spPr>
          <a:xfrm>
            <a:off x="503417" y="2420888"/>
            <a:ext cx="7596975" cy="3416320"/>
          </a:xfrm>
          <a:prstGeom prst="rect">
            <a:avLst/>
          </a:prstGeom>
          <a:noFill/>
        </p:spPr>
        <p:txBody>
          <a:bodyPr wrap="square" rtlCol="0">
            <a:spAutoFit/>
          </a:bodyPr>
          <a:lstStyle/>
          <a:p>
            <a:pPr lvl="0" eaLnBrk="0" fontAlgn="base" hangingPunct="0">
              <a:spcBef>
                <a:spcPct val="0"/>
              </a:spcBef>
              <a:spcAft>
                <a:spcPct val="0"/>
              </a:spcAft>
              <a:buNone/>
            </a:pPr>
            <a:r>
              <a:rPr lang="en-GB" altLang="en-US" sz="2400" b="1" dirty="0">
                <a:cs typeface="Segoe UI" pitchFamily="34" charset="0"/>
              </a:rPr>
              <a:t>Its how you think, feel and act</a:t>
            </a:r>
          </a:p>
          <a:p>
            <a:pPr lvl="0" eaLnBrk="0" fontAlgn="base" hangingPunct="0">
              <a:spcBef>
                <a:spcPct val="0"/>
              </a:spcBef>
              <a:spcAft>
                <a:spcPct val="0"/>
              </a:spcAft>
              <a:buNone/>
            </a:pPr>
            <a:endParaRPr lang="en-GB" altLang="en-US" sz="2400" b="1" dirty="0">
              <a:cs typeface="Segoe UI" pitchFamily="34" charset="0"/>
            </a:endParaRPr>
          </a:p>
          <a:p>
            <a:pPr eaLnBrk="0" fontAlgn="base" hangingPunct="0">
              <a:spcBef>
                <a:spcPct val="0"/>
              </a:spcBef>
              <a:spcAft>
                <a:spcPct val="0"/>
              </a:spcAft>
            </a:pPr>
            <a:r>
              <a:rPr lang="en-GB" sz="2400" b="1" dirty="0"/>
              <a:t>Our emotions (positive and negative)</a:t>
            </a: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a:p>
            <a:pPr lvl="0" eaLnBrk="0" fontAlgn="base" hangingPunct="0">
              <a:spcBef>
                <a:spcPct val="0"/>
              </a:spcBef>
              <a:spcAft>
                <a:spcPct val="0"/>
              </a:spcAft>
              <a:buNone/>
            </a:pPr>
            <a:endParaRPr lang="en-GB" altLang="en-US" b="1" dirty="0">
              <a:latin typeface="Calibri" pitchFamily="34" charset="0"/>
              <a:cs typeface="Segoe UI" pitchFamily="34" charset="0"/>
            </a:endParaRPr>
          </a:p>
        </p:txBody>
      </p:sp>
      <p:pic>
        <p:nvPicPr>
          <p:cNvPr id="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417" y="3817235"/>
            <a:ext cx="1849094" cy="1798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3842" y="4077072"/>
            <a:ext cx="3219869" cy="14553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722"/>
          <a:stretch/>
        </p:blipFill>
        <p:spPr bwMode="auto">
          <a:xfrm>
            <a:off x="7092280" y="3860479"/>
            <a:ext cx="1746681" cy="16719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06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1600" y="984170"/>
            <a:ext cx="7992888" cy="923330"/>
          </a:xfrm>
          <a:prstGeom prst="rect">
            <a:avLst/>
          </a:prstGeom>
          <a:noFill/>
        </p:spPr>
        <p:txBody>
          <a:bodyPr wrap="square" rtlCol="0">
            <a:spAutoFit/>
          </a:bodyPr>
          <a:lstStyle/>
          <a:p>
            <a:pPr algn="ctr"/>
            <a:r>
              <a:rPr lang="en-GB" altLang="en-US" sz="3600" spc="200" dirty="0">
                <a:latin typeface="Arial Rounded MT Bold" panose="020F0704030504030204" pitchFamily="34" charset="0"/>
                <a:cs typeface="Segoe UI" pitchFamily="34" charset="0"/>
              </a:rPr>
              <a:t>5 Ways To Wellbeing</a:t>
            </a:r>
            <a:endParaRPr lang="en-GB" altLang="en-US" sz="3600" u="sng" dirty="0">
              <a:latin typeface="Arial Rounded MT Bold" panose="020F0704030504030204" pitchFamily="34" charset="0"/>
              <a:cs typeface="Arial" panose="020B0604020202020204" pitchFamily="34" charset="0"/>
            </a:endParaRPr>
          </a:p>
          <a:p>
            <a:endParaRPr lang="en-GB" dirty="0"/>
          </a:p>
        </p:txBody>
      </p:sp>
      <p:sp>
        <p:nvSpPr>
          <p:cNvPr id="4" name="TextBox 3"/>
          <p:cNvSpPr txBox="1"/>
          <p:nvPr/>
        </p:nvSpPr>
        <p:spPr>
          <a:xfrm>
            <a:off x="1979712" y="2026849"/>
            <a:ext cx="6804756" cy="416204"/>
          </a:xfrm>
          <a:prstGeom prst="rect">
            <a:avLst/>
          </a:prstGeom>
          <a:noFill/>
        </p:spPr>
        <p:txBody>
          <a:bodyPr wrap="square" rtlCol="0">
            <a:spAutoFit/>
          </a:bodyPr>
          <a:lstStyle/>
          <a:p>
            <a:pPr marL="274320" fontAlgn="auto">
              <a:lnSpc>
                <a:spcPct val="115000"/>
              </a:lnSpc>
              <a:spcAft>
                <a:spcPts val="0"/>
              </a:spcAft>
              <a:buNone/>
              <a:defRPr/>
            </a:pPr>
            <a:r>
              <a:rPr lang="en-GB" altLang="en-US" sz="2000" b="1" dirty="0">
                <a:latin typeface="Arial" panose="020B0604020202020204" pitchFamily="34" charset="0"/>
                <a:ea typeface="Calibri" pitchFamily="34" charset="0"/>
                <a:cs typeface="Arial" panose="020B0604020202020204" pitchFamily="34" charset="0"/>
              </a:rPr>
              <a:t>Trying/Learning different things</a:t>
            </a:r>
          </a:p>
        </p:txBody>
      </p:sp>
      <p:pic>
        <p:nvPicPr>
          <p:cNvPr id="5" name="Picture 5" descr="C:\Users\mcnultym\AppData\Local\Microsoft\Windows\Temporary Internet Files\Content.Outlook\EE0VU09R\5 Ways Learn Badge 37m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873851"/>
            <a:ext cx="944706" cy="8005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mcnultym\AppData\Local\Microsoft\Windows\Temporary Internet Files\Content.Outlook\EE0VU09R\5 Ways Notice Badge 37mm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852" y="2826591"/>
            <a:ext cx="927414" cy="7071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cnultym\AppData\Local\Microsoft\Windows\Temporary Internet Files\Content.Outlook\EE0VU09R\5 Ways Give Badge 37m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206" y="3734825"/>
            <a:ext cx="944704" cy="6940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cnultym\AppData\Local\Microsoft\Windows\Temporary Internet Files\Content.Outlook\EE0VU09R\5 Ways Active Badge 37m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0758" y="4630000"/>
            <a:ext cx="883599" cy="8072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mcnultym\AppData\Local\Microsoft\Windows\Temporary Internet Files\Content.Outlook\EE0VU09R\5 Ways Connect Badge 37mm.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400" y="5613266"/>
            <a:ext cx="953072" cy="7544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979712" y="2899396"/>
            <a:ext cx="3960440" cy="416204"/>
          </a:xfrm>
          <a:prstGeom prst="rect">
            <a:avLst/>
          </a:prstGeom>
          <a:noFill/>
        </p:spPr>
        <p:txBody>
          <a:bodyPr wrap="square" rtlCol="0">
            <a:spAutoFit/>
          </a:bodyPr>
          <a:lstStyle/>
          <a:p>
            <a:pPr marL="274320" fontAlgn="auto">
              <a:lnSpc>
                <a:spcPct val="115000"/>
              </a:lnSpc>
              <a:spcAft>
                <a:spcPts val="0"/>
              </a:spcAft>
              <a:buNone/>
              <a:defRPr/>
            </a:pPr>
            <a:r>
              <a:rPr lang="en-GB" altLang="en-US" sz="2000" b="1" dirty="0">
                <a:latin typeface="Arial" panose="020B0604020202020204" pitchFamily="34" charset="0"/>
                <a:ea typeface="Calibri" pitchFamily="34" charset="0"/>
                <a:cs typeface="Arial" panose="020B0604020202020204" pitchFamily="34" charset="0"/>
              </a:rPr>
              <a:t>Take Notice</a:t>
            </a:r>
          </a:p>
        </p:txBody>
      </p:sp>
      <p:sp>
        <p:nvSpPr>
          <p:cNvPr id="12" name="TextBox 11"/>
          <p:cNvSpPr txBox="1"/>
          <p:nvPr/>
        </p:nvSpPr>
        <p:spPr>
          <a:xfrm>
            <a:off x="1979712" y="3861048"/>
            <a:ext cx="5400600" cy="1041824"/>
          </a:xfrm>
          <a:prstGeom prst="rect">
            <a:avLst/>
          </a:prstGeom>
          <a:noFill/>
        </p:spPr>
        <p:txBody>
          <a:bodyPr wrap="square" rtlCol="0">
            <a:spAutoFit/>
          </a:bodyPr>
          <a:lstStyle/>
          <a:p>
            <a:pPr marL="274320" fontAlgn="auto">
              <a:lnSpc>
                <a:spcPct val="115000"/>
              </a:lnSpc>
              <a:spcAft>
                <a:spcPts val="0"/>
              </a:spcAft>
              <a:buNone/>
              <a:defRPr/>
            </a:pPr>
            <a:r>
              <a:rPr lang="en-GB" altLang="en-US" sz="2000" b="1" dirty="0">
                <a:latin typeface="Arial" panose="020B0604020202020204" pitchFamily="34" charset="0"/>
                <a:ea typeface="Calibri" pitchFamily="34" charset="0"/>
                <a:cs typeface="Arial" panose="020B0604020202020204" pitchFamily="34" charset="0"/>
              </a:rPr>
              <a:t>Give something back</a:t>
            </a:r>
          </a:p>
          <a:p>
            <a:pPr marL="274320" fontAlgn="auto">
              <a:lnSpc>
                <a:spcPct val="115000"/>
              </a:lnSpc>
              <a:spcAft>
                <a:spcPts val="0"/>
              </a:spcAft>
              <a:buNone/>
              <a:defRPr/>
            </a:pPr>
            <a:endParaRPr lang="en-GB" altLang="en-US" dirty="0">
              <a:latin typeface="Arial" panose="020B0604020202020204" pitchFamily="34" charset="0"/>
              <a:ea typeface="Calibri" pitchFamily="34" charset="0"/>
              <a:cs typeface="Arial" panose="020B0604020202020204" pitchFamily="34" charset="0"/>
            </a:endParaRPr>
          </a:p>
          <a:p>
            <a:endParaRPr lang="en-GB" dirty="0"/>
          </a:p>
        </p:txBody>
      </p:sp>
      <p:sp>
        <p:nvSpPr>
          <p:cNvPr id="13" name="TextBox 12"/>
          <p:cNvSpPr txBox="1"/>
          <p:nvPr/>
        </p:nvSpPr>
        <p:spPr>
          <a:xfrm>
            <a:off x="2339752" y="4848953"/>
            <a:ext cx="3240360" cy="400110"/>
          </a:xfrm>
          <a:prstGeom prst="rect">
            <a:avLst/>
          </a:prstGeom>
          <a:noFill/>
        </p:spPr>
        <p:txBody>
          <a:bodyPr wrap="square" rtlCol="0">
            <a:spAutoFit/>
          </a:bodyPr>
          <a:lstStyle/>
          <a:p>
            <a:r>
              <a:rPr lang="en-GB" sz="2000" b="1" dirty="0"/>
              <a:t>Be Active</a:t>
            </a:r>
          </a:p>
        </p:txBody>
      </p:sp>
      <p:sp>
        <p:nvSpPr>
          <p:cNvPr id="14" name="TextBox 13"/>
          <p:cNvSpPr txBox="1"/>
          <p:nvPr/>
        </p:nvSpPr>
        <p:spPr>
          <a:xfrm>
            <a:off x="2267744" y="5733256"/>
            <a:ext cx="3744416" cy="400110"/>
          </a:xfrm>
          <a:prstGeom prst="rect">
            <a:avLst/>
          </a:prstGeom>
          <a:noFill/>
        </p:spPr>
        <p:txBody>
          <a:bodyPr wrap="square" rtlCol="0">
            <a:spAutoFit/>
          </a:bodyPr>
          <a:lstStyle/>
          <a:p>
            <a:r>
              <a:rPr lang="en-GB" sz="2000" b="1" dirty="0"/>
              <a:t>Connect with friends and family</a:t>
            </a:r>
          </a:p>
        </p:txBody>
      </p:sp>
    </p:spTree>
    <p:extLst>
      <p:ext uri="{BB962C8B-B14F-4D97-AF65-F5344CB8AC3E}">
        <p14:creationId xmlns:p14="http://schemas.microsoft.com/office/powerpoint/2010/main" val="3637111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24744"/>
            <a:ext cx="6768752" cy="769441"/>
          </a:xfrm>
          <a:prstGeom prst="rect">
            <a:avLst/>
          </a:prstGeom>
          <a:noFill/>
        </p:spPr>
        <p:txBody>
          <a:bodyPr wrap="square" rtlCol="0">
            <a:spAutoFit/>
          </a:bodyPr>
          <a:lstStyle/>
          <a:p>
            <a:pPr algn="ctr"/>
            <a:r>
              <a:rPr lang="en-GB" sz="4400" dirty="0"/>
              <a:t>Mind Jar Experiment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1049" y="2157746"/>
            <a:ext cx="4701902" cy="4686823"/>
          </a:xfrm>
          <a:prstGeom prst="rect">
            <a:avLst/>
          </a:prstGeom>
        </p:spPr>
      </p:pic>
    </p:spTree>
    <p:extLst>
      <p:ext uri="{BB962C8B-B14F-4D97-AF65-F5344CB8AC3E}">
        <p14:creationId xmlns:p14="http://schemas.microsoft.com/office/powerpoint/2010/main" val="3081106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227300"/>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9DE79F159D147AA1F7E0212B51AD8" ma:contentTypeVersion="7" ma:contentTypeDescription="Create a new document." ma:contentTypeScope="" ma:versionID="16aba40fd930e6f2be1a9be7812b0225">
  <xsd:schema xmlns:xsd="http://www.w3.org/2001/XMLSchema" xmlns:xs="http://www.w3.org/2001/XMLSchema" xmlns:p="http://schemas.microsoft.com/office/2006/metadata/properties" xmlns:ns1="http://schemas.microsoft.com/sharepoint/v3" xmlns:ns2="db82dc77-23e8-45c5-aca7-8dbba352c768" targetNamespace="http://schemas.microsoft.com/office/2006/metadata/properties" ma:root="true" ma:fieldsID="6de64a4b6f1d569e5afdfa4b986d4265" ns1:_="" ns2:_="">
    <xsd:import namespace="http://schemas.microsoft.com/sharepoint/v3"/>
    <xsd:import namespace="db82dc77-23e8-45c5-aca7-8dbba352c768"/>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82dc77-23e8-45c5-aca7-8dbba352c7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CFE9EB0-FAF6-4B29-B6C5-AB85D5C0616A}"/>
</file>

<file path=customXml/itemProps2.xml><?xml version="1.0" encoding="utf-8"?>
<ds:datastoreItem xmlns:ds="http://schemas.openxmlformats.org/officeDocument/2006/customXml" ds:itemID="{5ECDD584-7A91-4816-8626-9E4633BCC307}"/>
</file>

<file path=customXml/itemProps3.xml><?xml version="1.0" encoding="utf-8"?>
<ds:datastoreItem xmlns:ds="http://schemas.openxmlformats.org/officeDocument/2006/customXml" ds:itemID="{40A0CBD9-17FF-4E42-8DB5-48928B1BEF1F}"/>
</file>

<file path=docProps/app.xml><?xml version="1.0" encoding="utf-8"?>
<Properties xmlns="http://schemas.openxmlformats.org/officeDocument/2006/extended-properties" xmlns:vt="http://schemas.openxmlformats.org/officeDocument/2006/docPropsVTypes">
  <TotalTime>544</TotalTime>
  <Words>229</Words>
  <Application>Microsoft Office PowerPoint</Application>
  <PresentationFormat>On-screen Show (4:3)</PresentationFormat>
  <Paragraphs>27</Paragraphs>
  <Slides>5</Slides>
  <Notes>2</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Blank</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Anderton</dc:creator>
  <cp:lastModifiedBy>Maria McNulty</cp:lastModifiedBy>
  <cp:revision>66</cp:revision>
  <dcterms:created xsi:type="dcterms:W3CDTF">2018-04-09T12:07:04Z</dcterms:created>
  <dcterms:modified xsi:type="dcterms:W3CDTF">2024-06-24T09:46:11Z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0x010100AD59DE79F159D147AA1F7E0212B51AD8</vt:lpwstr>
  </property>
  <property fmtid="{D5CDD505-2E9C-101B-9397-08002B2CF9AE}" pid="3" name="Order">
    <vt:r8>59003100</vt:r8>
  </property>
</Properties>
</file>